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wmf" ContentType="image/x-wmf"/>
  <Override PartName="/ppt/notesSlides/notesSlide18.xml" ContentType="application/vnd.openxmlformats-officedocument.presentationml.notesSlide+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notesSlides/notesSlide25.xml" ContentType="application/vnd.openxmlformats-officedocument.presentationml.notes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notesSlides/notesSlide14.xml" ContentType="application/vnd.openxmlformats-officedocument.presentationml.notesSlide+xml"/>
  <Override PartName="/ppt/notesSlides/notesSlide23.xml" ContentType="application/vnd.openxmlformats-officedocument.presentationml.notesSlide+xml"/>
  <Override PartName="/docProps/custom.xml" ContentType="application/vnd.openxmlformats-officedocument.custom-properties+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21.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notesSlides/notesSlide5.xml" ContentType="application/vnd.openxmlformats-officedocument.presentationml.notesSlide+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revisionInfo.xml" ContentType="application/vnd.ms-powerpoint.revisioninfo+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Layouts/slideLayout3.xml" ContentType="application/vnd.openxmlformats-officedocument.presentationml.slideLayout+xml"/>
  <Default Extension="jpeg" ContentType="image/jpeg"/>
  <Override PartName="/ppt/notesSlides/notesSlide17.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Layouts/slideLayout1.xml" ContentType="application/vnd.openxmlformats-officedocument.presentationml.slideLayout+xml"/>
  <Override PartName="/ppt/tags/tag1.xml" ContentType="application/vnd.openxmlformats-officedocument.presentationml.tags+xml"/>
  <Override PartName="/ppt/notesSlides/notesSlide15.xml" ContentType="application/vnd.openxmlformats-officedocument.presentationml.notesSlide+xml"/>
  <Override PartName="/ppt/notesSlides/notesSlide24.xml" ContentType="application/vnd.openxmlformats-officedocument.presentationml.notesSlide+xml"/>
  <Override PartName="/ppt/notesSlides/notesSlide26.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handoutMasters/handoutMaster1.xml" ContentType="application/vnd.openxmlformats-officedocument.presentationml.handoutMaster+xml"/>
  <Override PartName="/ppt/notesSlides/notesSlide4.xml" ContentType="application/vnd.openxmlformats-officedocument.presentationml.notesSlide+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4"/>
  </p:notesMasterIdLst>
  <p:handoutMasterIdLst>
    <p:handoutMasterId r:id="rId45"/>
  </p:handoutMasterIdLst>
  <p:sldIdLst>
    <p:sldId id="269" r:id="rId2"/>
    <p:sldId id="357" r:id="rId3"/>
    <p:sldId id="358" r:id="rId4"/>
    <p:sldId id="359" r:id="rId5"/>
    <p:sldId id="360" r:id="rId6"/>
    <p:sldId id="366" r:id="rId7"/>
    <p:sldId id="361" r:id="rId8"/>
    <p:sldId id="362" r:id="rId9"/>
    <p:sldId id="363" r:id="rId10"/>
    <p:sldId id="364" r:id="rId11"/>
    <p:sldId id="365" r:id="rId12"/>
    <p:sldId id="369" r:id="rId13"/>
    <p:sldId id="370" r:id="rId14"/>
    <p:sldId id="260" r:id="rId15"/>
    <p:sldId id="259" r:id="rId16"/>
    <p:sldId id="337" r:id="rId17"/>
    <p:sldId id="338" r:id="rId18"/>
    <p:sldId id="339" r:id="rId19"/>
    <p:sldId id="340" r:id="rId20"/>
    <p:sldId id="368" r:id="rId21"/>
    <p:sldId id="346" r:id="rId22"/>
    <p:sldId id="325" r:id="rId23"/>
    <p:sldId id="343" r:id="rId24"/>
    <p:sldId id="344" r:id="rId25"/>
    <p:sldId id="345" r:id="rId26"/>
    <p:sldId id="347" r:id="rId27"/>
    <p:sldId id="326" r:id="rId28"/>
    <p:sldId id="348" r:id="rId29"/>
    <p:sldId id="331" r:id="rId30"/>
    <p:sldId id="327" r:id="rId31"/>
    <p:sldId id="332" r:id="rId32"/>
    <p:sldId id="349" r:id="rId33"/>
    <p:sldId id="328" r:id="rId34"/>
    <p:sldId id="334" r:id="rId35"/>
    <p:sldId id="350" r:id="rId36"/>
    <p:sldId id="351" r:id="rId37"/>
    <p:sldId id="352" r:id="rId38"/>
    <p:sldId id="353" r:id="rId39"/>
    <p:sldId id="354" r:id="rId40"/>
    <p:sldId id="356" r:id="rId41"/>
    <p:sldId id="355" r:id="rId42"/>
    <p:sldId id="268" r:id="rId4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211">
          <p15:clr>
            <a:srgbClr val="A4A3A4"/>
          </p15:clr>
        </p15:guide>
        <p15:guide id="2" pos="396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C75B9"/>
    <a:srgbClr val="C5976A"/>
    <a:srgbClr val="CFAA85"/>
    <a:srgbClr val="E7D2B2"/>
    <a:srgbClr val="BF7C3B"/>
    <a:srgbClr val="EBDCCC"/>
    <a:srgbClr val="CA9154"/>
    <a:srgbClr val="D8B99B"/>
  </p:clrMru>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25" autoAdjust="0"/>
    <p:restoredTop sz="68508" autoAdjust="0"/>
  </p:normalViewPr>
  <p:slideViewPr>
    <p:cSldViewPr snapToGrid="0">
      <p:cViewPr varScale="1">
        <p:scale>
          <a:sx n="77" d="100"/>
          <a:sy n="77" d="100"/>
        </p:scale>
        <p:origin x="-1698" y="-84"/>
      </p:cViewPr>
      <p:guideLst>
        <p:guide orient="horz" pos="2211"/>
        <p:guide pos="3968"/>
      </p:guideLst>
    </p:cSldViewPr>
  </p:slideViewPr>
  <p:notesTextViewPr>
    <p:cViewPr>
      <p:scale>
        <a:sx n="1" d="1"/>
        <a:sy n="1" d="1"/>
      </p:scale>
      <p:origin x="0" y="0"/>
    </p:cViewPr>
  </p:notesText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50"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pPr/>
              <a:t>2017/12/18</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pPr/>
              <a:t>‹#›</a:t>
            </a:fld>
            <a:endParaRPr lang="zh-CN" altLang="en-US"/>
          </a:p>
        </p:txBody>
      </p:sp>
    </p:spTree>
    <p:extLst>
      <p:ext uri="{BB962C8B-B14F-4D97-AF65-F5344CB8AC3E}">
        <p14:creationId xmlns="" xmlns:p14="http://schemas.microsoft.com/office/powerpoint/2010/main" val="120230550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pPr/>
              <a:t>2017/12/18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pPr/>
              <a:t>‹#›</a:t>
            </a:fld>
            <a:endParaRPr lang="zh-CN" altLang="en-US"/>
          </a:p>
        </p:txBody>
      </p:sp>
    </p:spTree>
    <p:extLst>
      <p:ext uri="{BB962C8B-B14F-4D97-AF65-F5344CB8AC3E}">
        <p14:creationId xmlns="" xmlns:p14="http://schemas.microsoft.com/office/powerpoint/2010/main" val="660674042"/>
      </p:ext>
    </p:extLst>
  </p:cSld>
  <p:clrMap bg1="lt1" tx1="dk1" bg2="lt2" tx2="dk2" accent1="accent1" accent2="accent2" accent3="accent3" accent4="accent4" accent5="accent5" accent6="accent6" hlink="hlink" folHlink="folHlink"/>
  <p:notesStyle>
    <a:lvl1pPr marL="0" algn="l" defTabSz="1218565" rtl="0" eaLnBrk="1" latinLnBrk="0" hangingPunct="1">
      <a:defRPr sz="1600" kern="1200">
        <a:solidFill>
          <a:schemeClr val="tx1"/>
        </a:solidFill>
        <a:latin typeface="+mn-lt"/>
        <a:ea typeface="+mn-ea"/>
        <a:cs typeface="+mn-cs"/>
      </a:defRPr>
    </a:lvl1pPr>
    <a:lvl2pPr marL="609600" algn="l" defTabSz="1218565" rtl="0" eaLnBrk="1" latinLnBrk="0" hangingPunct="1">
      <a:defRPr sz="1600" kern="1200">
        <a:solidFill>
          <a:schemeClr val="tx1"/>
        </a:solidFill>
        <a:latin typeface="+mn-lt"/>
        <a:ea typeface="+mn-ea"/>
        <a:cs typeface="+mn-cs"/>
      </a:defRPr>
    </a:lvl2pPr>
    <a:lvl3pPr marL="1219200" algn="l" defTabSz="1218565" rtl="0" eaLnBrk="1" latinLnBrk="0" hangingPunct="1">
      <a:defRPr sz="1600" kern="1200">
        <a:solidFill>
          <a:schemeClr val="tx1"/>
        </a:solidFill>
        <a:latin typeface="+mn-lt"/>
        <a:ea typeface="+mn-ea"/>
        <a:cs typeface="+mn-cs"/>
      </a:defRPr>
    </a:lvl3pPr>
    <a:lvl4pPr marL="1828800" algn="l" defTabSz="1218565" rtl="0" eaLnBrk="1" latinLnBrk="0" hangingPunct="1">
      <a:defRPr sz="1600" kern="1200">
        <a:solidFill>
          <a:schemeClr val="tx1"/>
        </a:solidFill>
        <a:latin typeface="+mn-lt"/>
        <a:ea typeface="+mn-ea"/>
        <a:cs typeface="+mn-cs"/>
      </a:defRPr>
    </a:lvl4pPr>
    <a:lvl5pPr marL="2438400" algn="l" defTabSz="1218565" rtl="0" eaLnBrk="1" latinLnBrk="0" hangingPunct="1">
      <a:defRPr sz="1600" kern="1200">
        <a:solidFill>
          <a:schemeClr val="tx1"/>
        </a:solidFill>
        <a:latin typeface="+mn-lt"/>
        <a:ea typeface="+mn-ea"/>
        <a:cs typeface="+mn-cs"/>
      </a:defRPr>
    </a:lvl5pPr>
    <a:lvl6pPr marL="3048000" algn="l" defTabSz="1218565" rtl="0" eaLnBrk="1" latinLnBrk="0" hangingPunct="1">
      <a:defRPr sz="1600" kern="1200">
        <a:solidFill>
          <a:schemeClr val="tx1"/>
        </a:solidFill>
        <a:latin typeface="+mn-lt"/>
        <a:ea typeface="+mn-ea"/>
        <a:cs typeface="+mn-cs"/>
      </a:defRPr>
    </a:lvl6pPr>
    <a:lvl7pPr marL="3657600" algn="l" defTabSz="1218565" rtl="0" eaLnBrk="1" latinLnBrk="0" hangingPunct="1">
      <a:defRPr sz="1600" kern="1200">
        <a:solidFill>
          <a:schemeClr val="tx1"/>
        </a:solidFill>
        <a:latin typeface="+mn-lt"/>
        <a:ea typeface="+mn-ea"/>
        <a:cs typeface="+mn-cs"/>
      </a:defRPr>
    </a:lvl7pPr>
    <a:lvl8pPr marL="4267200" algn="l" defTabSz="1218565" rtl="0" eaLnBrk="1" latinLnBrk="0" hangingPunct="1">
      <a:defRPr sz="1600" kern="1200">
        <a:solidFill>
          <a:schemeClr val="tx1"/>
        </a:solidFill>
        <a:latin typeface="+mn-lt"/>
        <a:ea typeface="+mn-ea"/>
        <a:cs typeface="+mn-cs"/>
      </a:defRPr>
    </a:lvl8pPr>
    <a:lvl9pPr marL="4876800" algn="l" defTabSz="1218565"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pPr marL="0" marR="0" indent="0" algn="l" defTabSz="1218565" rtl="0" eaLnBrk="1" fontAlgn="auto" latinLnBrk="0" hangingPunct="1">
              <a:lnSpc>
                <a:spcPct val="100000"/>
              </a:lnSpc>
              <a:spcBef>
                <a:spcPts val="0"/>
              </a:spcBef>
              <a:spcAft>
                <a:spcPts val="0"/>
              </a:spcAft>
              <a:buClrTx/>
              <a:buSzTx/>
              <a:buFontTx/>
              <a:buNone/>
              <a:tabLst/>
              <a:defRPr/>
            </a:pPr>
            <a:r>
              <a:rPr lang="zh-CN" altLang="en-US" dirty="0" smtClean="0"/>
              <a:t>各位尊敬的评委老师大家上午好。我是启明星辰终端安全产品的产品经理董恩双，很荣幸今天给大家介绍启明星辰提交的智能终端管理项目方案。</a:t>
            </a:r>
          </a:p>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pPr/>
              <a:t>1</a:t>
            </a:fld>
            <a:endParaRPr lang="zh-CN" altLang="en-US"/>
          </a:p>
        </p:txBody>
      </p:sp>
    </p:spTree>
    <p:extLst>
      <p:ext uri="{BB962C8B-B14F-4D97-AF65-F5344CB8AC3E}">
        <p14:creationId xmlns="" xmlns:p14="http://schemas.microsoft.com/office/powerpoint/2010/main" val="40884352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启明星辰天珣产品是一款集终端桌面管理，终端防病毒和数据防泄露于一体的一体化终端安全产品。产品特色是一套系统，一个客户端，涵盖了终端安全的三个方向。是目前业界唯一的，真正的三合一产品。</a:t>
            </a: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pPr/>
              <a:t>12</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桌管是天珣的重要功能。也是本项目重点关注</a:t>
            </a:r>
            <a:r>
              <a:rPr lang="zh-CN" altLang="en-US" dirty="0" smtClean="0"/>
              <a:t>的功能，</a:t>
            </a:r>
            <a:r>
              <a:rPr lang="zh-CN" altLang="en-US" dirty="0" smtClean="0"/>
              <a:t>启明星辰的桌面管理包含了资产管理，准入控制 </a:t>
            </a:r>
            <a:r>
              <a:rPr lang="en-US" altLang="zh-CN" dirty="0" smtClean="0"/>
              <a:t>……</a:t>
            </a:r>
            <a:r>
              <a:rPr lang="zh-CN" altLang="en-US" dirty="0" smtClean="0"/>
              <a:t>，与招行本次招标要求契合度很高。但我需要强调的是，为了适应招行未来更加多样化的需求，我们的产品做了大量的基础功能重构。这些工作</a:t>
            </a:r>
            <a:r>
              <a:rPr lang="zh-CN" altLang="en-US" dirty="0" smtClean="0"/>
              <a:t>不是表面上标书</a:t>
            </a:r>
            <a:r>
              <a:rPr lang="zh-CN" altLang="en-US" dirty="0" smtClean="0"/>
              <a:t>中要求的功能项，但与产品未来的适应性密切相关。比如要支持</a:t>
            </a:r>
            <a:r>
              <a:rPr lang="en-US" altLang="zh-CN" dirty="0" err="1" smtClean="0"/>
              <a:t>linux</a:t>
            </a:r>
            <a:r>
              <a:rPr lang="zh-CN" altLang="en-US" dirty="0" smtClean="0"/>
              <a:t>，</a:t>
            </a:r>
            <a:r>
              <a:rPr lang="en-US" altLang="zh-CN" dirty="0" err="1" smtClean="0"/>
              <a:t>mac</a:t>
            </a:r>
            <a:r>
              <a:rPr lang="en-US" altLang="zh-CN" dirty="0" smtClean="0"/>
              <a:t> </a:t>
            </a:r>
            <a:r>
              <a:rPr lang="en-US" altLang="zh-CN" dirty="0" err="1" smtClean="0"/>
              <a:t>os</a:t>
            </a:r>
            <a:r>
              <a:rPr lang="zh-CN" altLang="en-US" dirty="0" smtClean="0"/>
              <a:t>。比如要适应快速响应的要求。这些后面我还会讲到。</a:t>
            </a: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pPr/>
              <a:t>13</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接下来，我针对招标要求的各个点，给大家顺序介绍一下。</a:t>
            </a: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pPr/>
              <a:t>14</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产品在各行业有广泛的案例，我重点介绍几个，在银行业，如：</a:t>
            </a: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pPr/>
              <a:t>16</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除了银行业的案例之外，天珣桌面管理产品在政府，企业，电力，军队军工，烟草等各行业均有出色的业绩表现，由于篇幅限制不再一一介绍。</a:t>
            </a: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pPr/>
              <a:t>21</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天珣产品</a:t>
            </a:r>
            <a:r>
              <a:rPr lang="zh-CN" altLang="en-US" dirty="0" smtClean="0"/>
              <a:t>是典型的</a:t>
            </a:r>
            <a:r>
              <a:rPr lang="en-US" altLang="zh-CN" dirty="0" smtClean="0"/>
              <a:t>CS</a:t>
            </a:r>
            <a:r>
              <a:rPr lang="zh-CN" altLang="en-US" dirty="0" smtClean="0"/>
              <a:t>架构</a:t>
            </a:r>
            <a:r>
              <a:rPr lang="zh-CN" altLang="en-US" dirty="0" smtClean="0"/>
              <a:t>。支持三权分立</a:t>
            </a:r>
            <a:r>
              <a:rPr lang="en-US" altLang="zh-CN" dirty="0" smtClean="0"/>
              <a:t>……</a:t>
            </a: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pPr/>
              <a:t>23</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就技术应答情况看，目前总体满足度达到</a:t>
            </a:r>
            <a:r>
              <a:rPr lang="en-US" altLang="zh-CN" dirty="0" smtClean="0"/>
              <a:t>80%</a:t>
            </a:r>
            <a:r>
              <a:rPr lang="zh-CN" altLang="en-US" dirty="0" smtClean="0"/>
              <a:t>。其中，客户端。。。。剩下的</a:t>
            </a:r>
            <a:r>
              <a:rPr lang="en-US" altLang="zh-CN" dirty="0" smtClean="0"/>
              <a:t>20%</a:t>
            </a:r>
            <a:r>
              <a:rPr lang="zh-CN" altLang="en-US" dirty="0" smtClean="0"/>
              <a:t>我们在后面有详细的定制开发计划。</a:t>
            </a: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pPr/>
              <a:t>24</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在本项目中，我们计划采用级联部署方案。。。</a:t>
            </a: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pPr/>
              <a:t>25</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项目实施人员均具有丰富的经验。有</a:t>
            </a:r>
            <a:r>
              <a:rPr lang="en-US" altLang="zh-CN" dirty="0" smtClean="0"/>
              <a:t>4</a:t>
            </a:r>
            <a:r>
              <a:rPr lang="zh-CN" altLang="en-US" dirty="0" smtClean="0"/>
              <a:t>人</a:t>
            </a:r>
            <a:r>
              <a:rPr lang="en-US" altLang="zh-CN" dirty="0" smtClean="0"/>
              <a:t>……</a:t>
            </a:r>
            <a:r>
              <a:rPr lang="zh-CN" altLang="en-US" dirty="0" smtClean="0"/>
              <a:t>有</a:t>
            </a:r>
            <a:r>
              <a:rPr lang="en-US" altLang="zh-CN" dirty="0" smtClean="0"/>
              <a:t>2</a:t>
            </a:r>
            <a:r>
              <a:rPr lang="zh-CN" altLang="en-US" dirty="0" smtClean="0"/>
              <a:t>人</a:t>
            </a:r>
            <a:r>
              <a:rPr lang="en-US" altLang="zh-CN" dirty="0" smtClean="0"/>
              <a:t>……</a:t>
            </a: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pPr/>
              <a:t>26</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实施</a:t>
            </a:r>
            <a:r>
              <a:rPr lang="zh-CN" altLang="en-US" dirty="0" smtClean="0"/>
              <a:t>工作划分为</a:t>
            </a:r>
            <a:r>
              <a:rPr lang="en-US" altLang="zh-CN" dirty="0" smtClean="0"/>
              <a:t>5</a:t>
            </a:r>
            <a:r>
              <a:rPr lang="zh-CN" altLang="en-US" dirty="0" smtClean="0"/>
              <a:t>个小组，分别是顾问组，实施组，培训组，研发组，商务组。这些小组中，技术人员的工作经验最少为六年，完全满足招标的要求。</a:t>
            </a:r>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pPr/>
              <a:t>28</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首先我介绍一下我们公司</a:t>
            </a:r>
            <a:r>
              <a:rPr lang="zh-CN" altLang="en-US" dirty="0" smtClean="0"/>
              <a:t>。启明星辰成立于</a:t>
            </a:r>
            <a:r>
              <a:rPr lang="en-US" altLang="zh-CN" dirty="0" smtClean="0"/>
              <a:t>1996</a:t>
            </a:r>
            <a:r>
              <a:rPr lang="zh-CN" altLang="en-US" dirty="0" smtClean="0"/>
              <a:t>年，</a:t>
            </a:r>
            <a:r>
              <a:rPr lang="en-US" altLang="zh-CN" dirty="0" smtClean="0"/>
              <a:t>2010</a:t>
            </a:r>
            <a:r>
              <a:rPr lang="zh-CN" altLang="en-US" dirty="0" smtClean="0"/>
              <a:t>年上市，是首家上市的民营网络安全公司。目前市值超过</a:t>
            </a:r>
            <a:r>
              <a:rPr lang="en-US" altLang="zh-CN" dirty="0" smtClean="0"/>
              <a:t>220</a:t>
            </a:r>
            <a:r>
              <a:rPr lang="zh-CN" altLang="en-US" dirty="0" smtClean="0"/>
              <a:t>亿。</a:t>
            </a:r>
            <a:r>
              <a:rPr lang="zh-CN" altLang="en-US" dirty="0" smtClean="0"/>
              <a:t>经过多年的发展</a:t>
            </a:r>
            <a:r>
              <a:rPr lang="zh-CN" altLang="en-US" dirty="0" smtClean="0"/>
              <a:t>，目前启明</a:t>
            </a:r>
            <a:r>
              <a:rPr lang="zh-CN" altLang="en-US" dirty="0" smtClean="0"/>
              <a:t>星辰已经是国内规模最大，产品线最全的综合性网络安全厂商。</a:t>
            </a: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pPr/>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研发团队由三地的研发中心组成，分别是，广州研发中心</a:t>
            </a:r>
            <a:r>
              <a:rPr lang="en-US" altLang="zh-CN" dirty="0" smtClean="0"/>
              <a:t>……</a:t>
            </a:r>
          </a:p>
          <a:p>
            <a:r>
              <a:rPr lang="zh-CN" altLang="en-US" dirty="0" smtClean="0"/>
              <a:t>三个研发中心在技术上各有所长，确保能按时交付产品，保证项目进度。</a:t>
            </a: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pPr/>
              <a:t>29</a:t>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针对剩下的</a:t>
            </a:r>
            <a:r>
              <a:rPr lang="en-US" altLang="zh-CN" dirty="0" smtClean="0"/>
              <a:t>20%</a:t>
            </a:r>
            <a:r>
              <a:rPr lang="zh-CN" altLang="en-US" dirty="0" smtClean="0"/>
              <a:t>定制需求，我们计划分两个阶段</a:t>
            </a:r>
            <a:r>
              <a:rPr lang="zh-CN" altLang="en-US" dirty="0" smtClean="0"/>
              <a:t>完成，这两个阶段也跟产线上线时我们建议开启的功能密切相关。</a:t>
            </a:r>
            <a:r>
              <a:rPr lang="zh-CN" altLang="en-US" dirty="0" smtClean="0"/>
              <a:t>第一阶段，重点关注用户友好性功能。第二阶段关注管理类功能。。</a:t>
            </a: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pPr/>
              <a:t>31</a:t>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lnSpcReduction="10000"/>
          </a:bodyPr>
          <a:lstStyle/>
          <a:p>
            <a:r>
              <a:rPr lang="zh-CN" altLang="en-US" dirty="0" smtClean="0"/>
              <a:t>我认为，本项目最大的特点是定制，我相信除了本招标书中的定制需求之外，未来还会有更多的定制需求要求产品实现。所以，对厂商来说，最大的挑战是如何快速响应需求。这个问题的解决之道是敏捷开发和</a:t>
            </a:r>
            <a:r>
              <a:rPr lang="en-US" altLang="zh-CN" dirty="0" err="1" smtClean="0"/>
              <a:t>gitlab</a:t>
            </a:r>
            <a:r>
              <a:rPr lang="zh-CN" altLang="en-US" dirty="0" smtClean="0"/>
              <a:t>持续集成平台。这也是启明星辰在本方案中的最大特色之一。正是由于采用了这种开发模式才使过去的定制能够快速完成。</a:t>
            </a:r>
            <a:endParaRPr lang="en-US" altLang="zh-CN" dirty="0" smtClean="0"/>
          </a:p>
          <a:p>
            <a:endParaRPr lang="en-US" altLang="zh-CN" dirty="0" smtClean="0"/>
          </a:p>
          <a:p>
            <a:r>
              <a:rPr lang="zh-CN" altLang="en-US" dirty="0" smtClean="0"/>
              <a:t>启明星辰广州研发中心，南京研发中心和深圳研发中心是敏捷开发模式的积极倡导者，已经实践了三年敏捷开发模式。与传统的瀑布式开发模式相比，这种模式最大的特点是快速迭代，不追求一次性解决所有需求点，而是每次解决一个或多个最重点的需求，投产上线后收集需求然后马上修正。以周为单位快速迭代开发。传统模式下，发布一个版本需要几个月至半年时间，甚至</a:t>
            </a:r>
            <a:r>
              <a:rPr lang="en-US" altLang="zh-CN" dirty="0" smtClean="0"/>
              <a:t>1</a:t>
            </a:r>
            <a:r>
              <a:rPr lang="zh-CN" altLang="en-US" dirty="0" smtClean="0"/>
              <a:t>年。但敏捷模式下，一两周就可以发布版本，实际上每天都可以发布版本。</a:t>
            </a:r>
            <a:endParaRPr lang="en-US" altLang="zh-CN" dirty="0" smtClean="0"/>
          </a:p>
          <a:p>
            <a:endParaRPr lang="en-US" altLang="zh-CN" dirty="0" smtClean="0"/>
          </a:p>
          <a:p>
            <a:r>
              <a:rPr lang="zh-CN" altLang="en-US" dirty="0" smtClean="0"/>
              <a:t>这是非常互联网化的模式，招行科技部的口号是什么？“金融科技创新”。怎么创新，创新从哪里来？创新是设计出来的还是试错试出来的？显然是试出来的。这要求务必有一种能快速试错的模式。敏捷开发就是这样的模式，敏捷开发非常契合招行金融科技创新的理念，而启明星辰正是这种理念的积极实践者。</a:t>
            </a:r>
            <a:endParaRPr lang="en-US" altLang="zh-CN" dirty="0" smtClean="0"/>
          </a:p>
          <a:p>
            <a:endParaRPr lang="en-US" altLang="zh-CN" dirty="0" smtClean="0"/>
          </a:p>
          <a:p>
            <a:r>
              <a:rPr lang="zh-CN" altLang="en-US" dirty="0" smtClean="0"/>
              <a:t>所以，如果说启明星辰在本方案中的最大特色是什么，我觉得就是敏捷开发模式。</a:t>
            </a: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pPr/>
              <a:t>32</a:t>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在服务方案方面，我们对项目内容进行了分解。。。</a:t>
            </a: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pPr/>
              <a:t>34</a:t>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由于本项目中有准入功能，所以特别强调一下应急预案。。。</a:t>
            </a: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pPr/>
              <a:t>35</a:t>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售后服务方面除标书要求的</a:t>
            </a:r>
            <a:r>
              <a:rPr lang="en-US" altLang="zh-CN" dirty="0" smtClean="0"/>
              <a:t>9</a:t>
            </a:r>
            <a:r>
              <a:rPr lang="zh-CN" altLang="en-US" dirty="0" smtClean="0"/>
              <a:t>项内容之外启明星辰还承诺。。。</a:t>
            </a: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pPr/>
              <a:t>38</a:t>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pPr/>
              <a:t>41</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在</a:t>
            </a:r>
            <a:r>
              <a:rPr lang="zh-CN" altLang="en-US" dirty="0" smtClean="0"/>
              <a:t>全国有多处研发中心，参与本项目的研发中心为广州，深圳和南京</a:t>
            </a:r>
            <a:r>
              <a:rPr lang="zh-CN" altLang="en-US" dirty="0" smtClean="0"/>
              <a:t>三个中心。</a:t>
            </a:r>
            <a:endParaRPr lang="en-US" altLang="zh-CN" dirty="0" smtClean="0"/>
          </a:p>
          <a:p>
            <a:r>
              <a:rPr lang="zh-CN" altLang="en-US" dirty="0" smtClean="0"/>
              <a:t>除研发中心外</a:t>
            </a:r>
            <a:r>
              <a:rPr lang="zh-CN" altLang="en-US" dirty="0" smtClean="0"/>
              <a:t>，我们在</a:t>
            </a:r>
            <a:r>
              <a:rPr lang="zh-CN" altLang="en-US" dirty="0" smtClean="0"/>
              <a:t>全国各省，自治区均设有分子公司办事处，这些分支机构成立时间大都超过</a:t>
            </a:r>
            <a:r>
              <a:rPr lang="en-US" altLang="zh-CN" dirty="0" smtClean="0"/>
              <a:t>10</a:t>
            </a:r>
            <a:r>
              <a:rPr lang="zh-CN" altLang="en-US" dirty="0" smtClean="0"/>
              <a:t>年。</a:t>
            </a:r>
            <a:endParaRPr lang="en-US" altLang="zh-CN" dirty="0" smtClean="0"/>
          </a:p>
          <a:p>
            <a:r>
              <a:rPr lang="zh-CN" altLang="en-US" dirty="0" smtClean="0"/>
              <a:t>研发机构和分子公司是本项目的重要保证。也是启明星辰</a:t>
            </a:r>
            <a:r>
              <a:rPr lang="zh-CN" altLang="en-US" dirty="0" smtClean="0"/>
              <a:t>敢于在项目中给于承诺</a:t>
            </a:r>
            <a:r>
              <a:rPr lang="zh-CN" altLang="en-US" dirty="0" smtClean="0"/>
              <a:t>的基础。</a:t>
            </a: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pPr/>
              <a:t>3</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启明星辰具有全产业布局和视野。。。</a:t>
            </a:r>
            <a:endParaRPr lang="zh-CN" altLang="en-US" dirty="0"/>
          </a:p>
        </p:txBody>
      </p:sp>
      <p:sp>
        <p:nvSpPr>
          <p:cNvPr id="4" name="灯片编号占位符 3"/>
          <p:cNvSpPr>
            <a:spLocks noGrp="1"/>
          </p:cNvSpPr>
          <p:nvPr>
            <p:ph type="sldNum" sz="quarter" idx="10"/>
          </p:nvPr>
        </p:nvSpPr>
        <p:spPr/>
        <p:txBody>
          <a:bodyPr/>
          <a:lstStyle/>
          <a:p>
            <a:fld id="{5E349309-B785-4403-AA92-40DABE4C7790}" type="slidenum">
              <a:rPr lang="zh-CN" altLang="en-US" smtClean="0"/>
              <a:pPr/>
              <a:t>4</a:t>
            </a:fld>
            <a:endParaRPr lang="zh-CN" altLang="en-US"/>
          </a:p>
        </p:txBody>
      </p:sp>
    </p:spTree>
    <p:extLst>
      <p:ext uri="{BB962C8B-B14F-4D97-AF65-F5344CB8AC3E}">
        <p14:creationId xmlns="" xmlns:p14="http://schemas.microsoft.com/office/powerpoint/2010/main" val="25441952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dirty="0" smtClean="0"/>
              <a:t>2016</a:t>
            </a:r>
            <a:r>
              <a:rPr lang="zh-CN" altLang="en-US" dirty="0" smtClean="0"/>
              <a:t>年，启明星辰集团网络安全整体市场排名第一，高出第二名</a:t>
            </a:r>
            <a:r>
              <a:rPr lang="en-US" altLang="zh-CN" dirty="0" smtClean="0"/>
              <a:t>25%</a:t>
            </a:r>
            <a:r>
              <a:rPr lang="zh-CN" altLang="en-US" dirty="0" smtClean="0"/>
              <a:t>。</a:t>
            </a: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pPr/>
              <a:t>5</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我们的终端安全产品线建立于</a:t>
            </a:r>
            <a:r>
              <a:rPr lang="en-US" altLang="zh-CN" dirty="0" smtClean="0"/>
              <a:t>2003</a:t>
            </a:r>
            <a:r>
              <a:rPr lang="zh-CN" altLang="en-US" dirty="0" smtClean="0"/>
              <a:t>年，到今年，已</a:t>
            </a:r>
            <a:r>
              <a:rPr lang="zh-CN" altLang="en-US" dirty="0" smtClean="0"/>
              <a:t>累计完成近</a:t>
            </a:r>
            <a:r>
              <a:rPr lang="en-US" altLang="zh-CN" dirty="0" smtClean="0"/>
              <a:t>10</a:t>
            </a:r>
            <a:r>
              <a:rPr lang="zh-CN" altLang="en-US" dirty="0" smtClean="0"/>
              <a:t>亿元的销售额。部署的终端数量超过</a:t>
            </a:r>
            <a:r>
              <a:rPr lang="en-US" altLang="zh-CN" dirty="0" smtClean="0"/>
              <a:t>1000</a:t>
            </a:r>
            <a:r>
              <a:rPr lang="zh-CN" altLang="en-US" dirty="0" smtClean="0"/>
              <a:t>万点。在终端</a:t>
            </a:r>
            <a:r>
              <a:rPr lang="zh-CN" altLang="en-US" dirty="0" smtClean="0"/>
              <a:t>安全管理也就是本项目招标的产品方向上，</a:t>
            </a:r>
            <a:r>
              <a:rPr lang="zh-CN" altLang="en-US" dirty="0" smtClean="0"/>
              <a:t>启明星辰的天珣产品连续三年排名国内前二。这是天珣产品力的重要体现。</a:t>
            </a: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pPr/>
              <a:t>6</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除产品之外启明星辰还积极参与了众多国家标准的制订和科技攻关项目。</a:t>
            </a:r>
            <a:endParaRPr lang="zh-CN" altLang="en-US" dirty="0"/>
          </a:p>
        </p:txBody>
      </p:sp>
      <p:sp>
        <p:nvSpPr>
          <p:cNvPr id="4" name="灯片编号占位符 3"/>
          <p:cNvSpPr>
            <a:spLocks noGrp="1"/>
          </p:cNvSpPr>
          <p:nvPr>
            <p:ph type="sldNum" sz="quarter" idx="10"/>
          </p:nvPr>
        </p:nvSpPr>
        <p:spPr/>
        <p:txBody>
          <a:bodyPr/>
          <a:lstStyle/>
          <a:p>
            <a:fld id="{5E349309-B785-4403-AA92-40DABE4C7790}" type="slidenum">
              <a:rPr lang="zh-CN" altLang="en-US" smtClean="0"/>
              <a:pPr/>
              <a:t>7</a:t>
            </a:fld>
            <a:endParaRPr lang="zh-CN" altLang="en-US"/>
          </a:p>
        </p:txBody>
      </p:sp>
    </p:spTree>
    <p:extLst>
      <p:ext uri="{BB962C8B-B14F-4D97-AF65-F5344CB8AC3E}">
        <p14:creationId xmlns="" xmlns:p14="http://schemas.microsoft.com/office/powerpoint/2010/main" val="32259882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E349309-B785-4403-AA92-40DABE4C7790}" type="slidenum">
              <a:rPr lang="zh-CN" altLang="en-US" smtClean="0"/>
              <a:pPr/>
              <a:t>8</a:t>
            </a:fld>
            <a:endParaRPr lang="zh-CN" altLang="en-US"/>
          </a:p>
        </p:txBody>
      </p:sp>
    </p:spTree>
    <p:extLst>
      <p:ext uri="{BB962C8B-B14F-4D97-AF65-F5344CB8AC3E}">
        <p14:creationId xmlns="" xmlns:p14="http://schemas.microsoft.com/office/powerpoint/2010/main" val="34389146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等等这一切，都是启明星辰信誉和能力的证明，也</a:t>
            </a:r>
            <a:r>
              <a:rPr lang="zh-CN" altLang="en-US" dirty="0" smtClean="0"/>
              <a:t>是我们能</a:t>
            </a:r>
            <a:r>
              <a:rPr lang="zh-CN" altLang="en-US" dirty="0" smtClean="0"/>
              <a:t>在本项目中履约</a:t>
            </a:r>
            <a:r>
              <a:rPr lang="zh-CN" altLang="en-US" dirty="0" smtClean="0"/>
              <a:t>的可信依据。</a:t>
            </a:r>
            <a:endParaRPr lang="zh-CN" altLang="en-US" dirty="0"/>
          </a:p>
        </p:txBody>
      </p:sp>
      <p:sp>
        <p:nvSpPr>
          <p:cNvPr id="4" name="灯片编号占位符 3"/>
          <p:cNvSpPr>
            <a:spLocks noGrp="1"/>
          </p:cNvSpPr>
          <p:nvPr>
            <p:ph type="sldNum" sz="quarter" idx="10"/>
          </p:nvPr>
        </p:nvSpPr>
        <p:spPr/>
        <p:txBody>
          <a:bodyPr/>
          <a:lstStyle/>
          <a:p>
            <a:fld id="{5E349309-B785-4403-AA92-40DABE4C7790}" type="slidenum">
              <a:rPr lang="zh-CN" altLang="en-US" smtClean="0"/>
              <a:pPr/>
              <a:t>11</a:t>
            </a:fld>
            <a:endParaRPr lang="zh-CN" altLang="en-US"/>
          </a:p>
        </p:txBody>
      </p:sp>
    </p:spTree>
    <p:extLst>
      <p:ext uri="{BB962C8B-B14F-4D97-AF65-F5344CB8AC3E}">
        <p14:creationId xmlns="" xmlns:p14="http://schemas.microsoft.com/office/powerpoint/2010/main" val="185772901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节标题">
    <p:spTree>
      <p:nvGrpSpPr>
        <p:cNvPr id="1" name=""/>
        <p:cNvGrpSpPr/>
        <p:nvPr/>
      </p:nvGrpSpPr>
      <p:grpSpPr>
        <a:xfrm>
          <a:off x="0" y="0"/>
          <a:ext cx="0" cy="0"/>
          <a:chOff x="0" y="0"/>
          <a:chExt cx="0" cy="0"/>
        </a:xfrm>
      </p:grpSpPr>
      <p:pic>
        <p:nvPicPr>
          <p:cNvPr id="8" name="图片 7">
            <a:extLst>
              <a:ext uri="{FF2B5EF4-FFF2-40B4-BE49-F238E27FC236}">
                <a16:creationId xmlns="" xmlns:a16="http://schemas.microsoft.com/office/drawing/2014/main" id="{6520267F-9B0F-47F2-B5E4-96ED9FD24CEF}"/>
              </a:ext>
            </a:extLst>
          </p:cNvPr>
          <p:cNvPicPr>
            <a:picLocks noChangeAspect="1"/>
          </p:cNvPicPr>
          <p:nvPr userDrawn="1"/>
        </p:nvPicPr>
        <p:blipFill>
          <a:blip r:embed="rId2" cstate="print"/>
          <a:stretch>
            <a:fillRect/>
          </a:stretch>
        </p:blipFill>
        <p:spPr>
          <a:xfrm>
            <a:off x="0" y="0"/>
            <a:ext cx="12192000" cy="685800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P1">
    <p:spTree>
      <p:nvGrpSpPr>
        <p:cNvPr id="1" name=""/>
        <p:cNvGrpSpPr/>
        <p:nvPr/>
      </p:nvGrpSpPr>
      <p:grpSpPr>
        <a:xfrm>
          <a:off x="0" y="0"/>
          <a:ext cx="0" cy="0"/>
          <a:chOff x="0" y="0"/>
          <a:chExt cx="0" cy="0"/>
        </a:xfrm>
      </p:grpSpPr>
      <p:sp>
        <p:nvSpPr>
          <p:cNvPr id="3" name="文本框 2"/>
          <p:cNvSpPr txBox="1"/>
          <p:nvPr userDrawn="1"/>
        </p:nvSpPr>
        <p:spPr>
          <a:xfrm>
            <a:off x="766973" y="582452"/>
            <a:ext cx="2892940" cy="473912"/>
          </a:xfrm>
          <a:prstGeom prst="rect">
            <a:avLst/>
          </a:prstGeom>
          <a:noFill/>
        </p:spPr>
        <p:txBody>
          <a:bodyPr wrap="square" rtlCol="0">
            <a:spAutoFit/>
          </a:bodyPr>
          <a:lstStyle/>
          <a:p>
            <a:pPr>
              <a:lnSpc>
                <a:spcPct val="140000"/>
              </a:lnSpc>
            </a:pPr>
            <a:r>
              <a:rPr lang="en-US" altLang="zh-CN" sz="2000" dirty="0">
                <a:solidFill>
                  <a:schemeClr val="bg1"/>
                </a:solidFill>
                <a:cs typeface="+mn-ea"/>
                <a:sym typeface="+mn-lt"/>
              </a:rPr>
              <a:t>Part ONE</a:t>
            </a:r>
          </a:p>
        </p:txBody>
      </p:sp>
      <p:sp>
        <p:nvSpPr>
          <p:cNvPr id="4" name="Title Placeholder 1">
            <a:extLst>
              <a:ext uri="{FF2B5EF4-FFF2-40B4-BE49-F238E27FC236}">
                <a16:creationId xmlns="" xmlns:a16="http://schemas.microsoft.com/office/drawing/2014/main" id="{0A4805A1-693C-4FA7-B479-6ECE5BCA7833}"/>
              </a:ext>
            </a:extLst>
          </p:cNvPr>
          <p:cNvSpPr>
            <a:spLocks noGrp="1"/>
          </p:cNvSpPr>
          <p:nvPr>
            <p:ph type="title"/>
          </p:nvPr>
        </p:nvSpPr>
        <p:spPr>
          <a:xfrm>
            <a:off x="1968500" y="571222"/>
            <a:ext cx="7616371" cy="473912"/>
          </a:xfrm>
          <a:prstGeom prst="rect">
            <a:avLst/>
          </a:prstGeom>
        </p:spPr>
        <p:txBody>
          <a:bodyPr vert="horz" lIns="91440" tIns="45720" rIns="91440" bIns="45720" rtlCol="0" anchor="ctr">
            <a:normAutofit/>
          </a:bodyPr>
          <a:lstStyle>
            <a:lvl1pPr>
              <a:defRPr sz="3200"/>
            </a:lvl1pPr>
          </a:lstStyle>
          <a:p>
            <a:r>
              <a:rPr lang="zh-CN" altLang="en-US" dirty="0"/>
              <a:t>单击此处编辑母版标题样式</a:t>
            </a:r>
            <a:endParaRPr lang="en-US" dirty="0"/>
          </a:p>
        </p:txBody>
      </p:sp>
      <p:sp>
        <p:nvSpPr>
          <p:cNvPr id="7" name="内容占位符 6">
            <a:extLst>
              <a:ext uri="{FF2B5EF4-FFF2-40B4-BE49-F238E27FC236}">
                <a16:creationId xmlns="" xmlns:a16="http://schemas.microsoft.com/office/drawing/2014/main" id="{5A96E81C-1EB2-42FE-B3E0-4738EABA0F15}"/>
              </a:ext>
            </a:extLst>
          </p:cNvPr>
          <p:cNvSpPr>
            <a:spLocks noGrp="1"/>
          </p:cNvSpPr>
          <p:nvPr>
            <p:ph sz="quarter" idx="10"/>
          </p:nvPr>
        </p:nvSpPr>
        <p:spPr>
          <a:xfrm>
            <a:off x="1104900" y="1295400"/>
            <a:ext cx="10033000" cy="499110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P2">
    <p:spTree>
      <p:nvGrpSpPr>
        <p:cNvPr id="1" name=""/>
        <p:cNvGrpSpPr/>
        <p:nvPr/>
      </p:nvGrpSpPr>
      <p:grpSpPr>
        <a:xfrm>
          <a:off x="0" y="0"/>
          <a:ext cx="0" cy="0"/>
          <a:chOff x="0" y="0"/>
          <a:chExt cx="0" cy="0"/>
        </a:xfrm>
      </p:grpSpPr>
      <p:sp>
        <p:nvSpPr>
          <p:cNvPr id="3" name="文本框 2"/>
          <p:cNvSpPr txBox="1"/>
          <p:nvPr userDrawn="1"/>
        </p:nvSpPr>
        <p:spPr>
          <a:xfrm>
            <a:off x="766973" y="582452"/>
            <a:ext cx="2892940" cy="473912"/>
          </a:xfrm>
          <a:prstGeom prst="rect">
            <a:avLst/>
          </a:prstGeom>
          <a:noFill/>
        </p:spPr>
        <p:txBody>
          <a:bodyPr wrap="square" rtlCol="0">
            <a:spAutoFit/>
          </a:bodyPr>
          <a:lstStyle/>
          <a:p>
            <a:pPr>
              <a:lnSpc>
                <a:spcPct val="140000"/>
              </a:lnSpc>
            </a:pPr>
            <a:r>
              <a:rPr lang="en-US" altLang="zh-CN" sz="2000" dirty="0">
                <a:solidFill>
                  <a:schemeClr val="bg1"/>
                </a:solidFill>
                <a:cs typeface="+mn-ea"/>
                <a:sym typeface="+mn-lt"/>
              </a:rPr>
              <a:t>Part TWO</a:t>
            </a:r>
          </a:p>
        </p:txBody>
      </p:sp>
      <p:sp>
        <p:nvSpPr>
          <p:cNvPr id="4" name="Title Placeholder 1">
            <a:extLst>
              <a:ext uri="{FF2B5EF4-FFF2-40B4-BE49-F238E27FC236}">
                <a16:creationId xmlns="" xmlns:a16="http://schemas.microsoft.com/office/drawing/2014/main" id="{485FB064-65E5-423D-82D4-6EB282148754}"/>
              </a:ext>
            </a:extLst>
          </p:cNvPr>
          <p:cNvSpPr>
            <a:spLocks noGrp="1"/>
          </p:cNvSpPr>
          <p:nvPr>
            <p:ph type="title"/>
          </p:nvPr>
        </p:nvSpPr>
        <p:spPr>
          <a:xfrm>
            <a:off x="1968500" y="571222"/>
            <a:ext cx="7616371" cy="473912"/>
          </a:xfrm>
          <a:prstGeom prst="rect">
            <a:avLst/>
          </a:prstGeom>
        </p:spPr>
        <p:txBody>
          <a:bodyPr vert="horz" lIns="91440" tIns="45720" rIns="91440" bIns="45720" rtlCol="0" anchor="ctr">
            <a:normAutofit/>
          </a:bodyPr>
          <a:lstStyle>
            <a:lvl1pPr>
              <a:defRPr sz="3200"/>
            </a:lvl1pPr>
          </a:lstStyle>
          <a:p>
            <a:r>
              <a:rPr lang="zh-CN" altLang="en-US" dirty="0"/>
              <a:t>单击此处编辑母版标题样式</a:t>
            </a:r>
            <a:endParaRPr lang="en-US" dirty="0"/>
          </a:p>
        </p:txBody>
      </p:sp>
      <p:sp>
        <p:nvSpPr>
          <p:cNvPr id="6" name="内容占位符 6">
            <a:extLst>
              <a:ext uri="{FF2B5EF4-FFF2-40B4-BE49-F238E27FC236}">
                <a16:creationId xmlns="" xmlns:a16="http://schemas.microsoft.com/office/drawing/2014/main" id="{E0FF882A-08A1-4F8A-978E-369041D70272}"/>
              </a:ext>
            </a:extLst>
          </p:cNvPr>
          <p:cNvSpPr>
            <a:spLocks noGrp="1"/>
          </p:cNvSpPr>
          <p:nvPr>
            <p:ph sz="quarter" idx="10"/>
          </p:nvPr>
        </p:nvSpPr>
        <p:spPr>
          <a:xfrm>
            <a:off x="1104900" y="1295400"/>
            <a:ext cx="10033000" cy="499110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P3">
    <p:spTree>
      <p:nvGrpSpPr>
        <p:cNvPr id="1" name=""/>
        <p:cNvGrpSpPr/>
        <p:nvPr/>
      </p:nvGrpSpPr>
      <p:grpSpPr>
        <a:xfrm>
          <a:off x="0" y="0"/>
          <a:ext cx="0" cy="0"/>
          <a:chOff x="0" y="0"/>
          <a:chExt cx="0" cy="0"/>
        </a:xfrm>
      </p:grpSpPr>
      <p:sp>
        <p:nvSpPr>
          <p:cNvPr id="3" name="文本框 2"/>
          <p:cNvSpPr txBox="1"/>
          <p:nvPr userDrawn="1"/>
        </p:nvSpPr>
        <p:spPr>
          <a:xfrm>
            <a:off x="766973" y="582452"/>
            <a:ext cx="2892940" cy="473912"/>
          </a:xfrm>
          <a:prstGeom prst="rect">
            <a:avLst/>
          </a:prstGeom>
          <a:noFill/>
        </p:spPr>
        <p:txBody>
          <a:bodyPr wrap="square" rtlCol="0">
            <a:spAutoFit/>
          </a:bodyPr>
          <a:lstStyle/>
          <a:p>
            <a:pPr>
              <a:lnSpc>
                <a:spcPct val="140000"/>
              </a:lnSpc>
            </a:pPr>
            <a:r>
              <a:rPr lang="en-US" altLang="zh-CN" sz="2000" dirty="0">
                <a:solidFill>
                  <a:schemeClr val="bg1"/>
                </a:solidFill>
                <a:cs typeface="+mn-ea"/>
                <a:sym typeface="+mn-lt"/>
              </a:rPr>
              <a:t>Part THREE</a:t>
            </a:r>
          </a:p>
        </p:txBody>
      </p:sp>
      <p:sp>
        <p:nvSpPr>
          <p:cNvPr id="4" name="Title Placeholder 1">
            <a:extLst>
              <a:ext uri="{FF2B5EF4-FFF2-40B4-BE49-F238E27FC236}">
                <a16:creationId xmlns="" xmlns:a16="http://schemas.microsoft.com/office/drawing/2014/main" id="{A64855F1-6D59-4CF1-ABFC-E3A5DD050BC2}"/>
              </a:ext>
            </a:extLst>
          </p:cNvPr>
          <p:cNvSpPr>
            <a:spLocks noGrp="1"/>
          </p:cNvSpPr>
          <p:nvPr>
            <p:ph type="title"/>
          </p:nvPr>
        </p:nvSpPr>
        <p:spPr>
          <a:xfrm>
            <a:off x="2349500" y="571222"/>
            <a:ext cx="7235371" cy="473912"/>
          </a:xfrm>
          <a:prstGeom prst="rect">
            <a:avLst/>
          </a:prstGeom>
        </p:spPr>
        <p:txBody>
          <a:bodyPr vert="horz" lIns="91440" tIns="45720" rIns="91440" bIns="45720" rtlCol="0" anchor="ctr">
            <a:normAutofit/>
          </a:bodyPr>
          <a:lstStyle>
            <a:lvl1pPr>
              <a:defRPr sz="3200"/>
            </a:lvl1pPr>
          </a:lstStyle>
          <a:p>
            <a:r>
              <a:rPr lang="zh-CN" altLang="en-US" dirty="0"/>
              <a:t>单击此处编辑母版标题样式</a:t>
            </a:r>
            <a:endParaRPr lang="en-US" dirty="0"/>
          </a:p>
        </p:txBody>
      </p:sp>
      <p:sp>
        <p:nvSpPr>
          <p:cNvPr id="6" name="内容占位符 6">
            <a:extLst>
              <a:ext uri="{FF2B5EF4-FFF2-40B4-BE49-F238E27FC236}">
                <a16:creationId xmlns="" xmlns:a16="http://schemas.microsoft.com/office/drawing/2014/main" id="{9E93CAC1-8517-42AF-8979-A238CD5E1AFC}"/>
              </a:ext>
            </a:extLst>
          </p:cNvPr>
          <p:cNvSpPr>
            <a:spLocks noGrp="1"/>
          </p:cNvSpPr>
          <p:nvPr>
            <p:ph sz="quarter" idx="10"/>
          </p:nvPr>
        </p:nvSpPr>
        <p:spPr>
          <a:xfrm>
            <a:off x="1104900" y="1295400"/>
            <a:ext cx="10033000" cy="499110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4">
    <p:spTree>
      <p:nvGrpSpPr>
        <p:cNvPr id="1" name=""/>
        <p:cNvGrpSpPr/>
        <p:nvPr/>
      </p:nvGrpSpPr>
      <p:grpSpPr>
        <a:xfrm>
          <a:off x="0" y="0"/>
          <a:ext cx="0" cy="0"/>
          <a:chOff x="0" y="0"/>
          <a:chExt cx="0" cy="0"/>
        </a:xfrm>
      </p:grpSpPr>
      <p:sp>
        <p:nvSpPr>
          <p:cNvPr id="3" name="文本框 2"/>
          <p:cNvSpPr txBox="1"/>
          <p:nvPr userDrawn="1"/>
        </p:nvSpPr>
        <p:spPr>
          <a:xfrm>
            <a:off x="766973" y="582452"/>
            <a:ext cx="2892940" cy="473912"/>
          </a:xfrm>
          <a:prstGeom prst="rect">
            <a:avLst/>
          </a:prstGeom>
          <a:noFill/>
        </p:spPr>
        <p:txBody>
          <a:bodyPr wrap="square" rtlCol="0">
            <a:spAutoFit/>
          </a:bodyPr>
          <a:lstStyle/>
          <a:p>
            <a:pPr>
              <a:lnSpc>
                <a:spcPct val="140000"/>
              </a:lnSpc>
            </a:pPr>
            <a:r>
              <a:rPr lang="en-US" altLang="zh-CN" sz="2000" dirty="0">
                <a:solidFill>
                  <a:schemeClr val="bg1"/>
                </a:solidFill>
                <a:cs typeface="+mn-ea"/>
                <a:sym typeface="+mn-lt"/>
              </a:rPr>
              <a:t>Part FOUR</a:t>
            </a:r>
          </a:p>
        </p:txBody>
      </p:sp>
      <p:sp>
        <p:nvSpPr>
          <p:cNvPr id="4" name="内容占位符 6">
            <a:extLst>
              <a:ext uri="{FF2B5EF4-FFF2-40B4-BE49-F238E27FC236}">
                <a16:creationId xmlns="" xmlns:a16="http://schemas.microsoft.com/office/drawing/2014/main" id="{BAA98BBB-5DD6-4B49-9626-34A2E48DF7F3}"/>
              </a:ext>
            </a:extLst>
          </p:cNvPr>
          <p:cNvSpPr>
            <a:spLocks noGrp="1"/>
          </p:cNvSpPr>
          <p:nvPr>
            <p:ph sz="quarter" idx="10"/>
          </p:nvPr>
        </p:nvSpPr>
        <p:spPr>
          <a:xfrm>
            <a:off x="1104900" y="1295400"/>
            <a:ext cx="10033000" cy="499110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Title Placeholder 1">
            <a:extLst>
              <a:ext uri="{FF2B5EF4-FFF2-40B4-BE49-F238E27FC236}">
                <a16:creationId xmlns="" xmlns:a16="http://schemas.microsoft.com/office/drawing/2014/main" id="{AC1B091C-0787-45AA-BE9C-96AAB4C52AAA}"/>
              </a:ext>
            </a:extLst>
          </p:cNvPr>
          <p:cNvSpPr>
            <a:spLocks noGrp="1"/>
          </p:cNvSpPr>
          <p:nvPr>
            <p:ph type="title"/>
          </p:nvPr>
        </p:nvSpPr>
        <p:spPr>
          <a:xfrm>
            <a:off x="2209800" y="571222"/>
            <a:ext cx="7375071" cy="473912"/>
          </a:xfrm>
          <a:prstGeom prst="rect">
            <a:avLst/>
          </a:prstGeom>
        </p:spPr>
        <p:txBody>
          <a:bodyPr vert="horz" lIns="91440" tIns="45720" rIns="91440" bIns="45720" rtlCol="0" anchor="ctr">
            <a:normAutofit/>
          </a:bodyPr>
          <a:lstStyle>
            <a:lvl1pPr>
              <a:defRPr sz="3200"/>
            </a:lvl1pPr>
          </a:lstStyle>
          <a:p>
            <a:r>
              <a:rPr lang="zh-CN" altLang="en-US" dirty="0"/>
              <a:t>单击此处编辑母版标题样式</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5">
    <p:spTree>
      <p:nvGrpSpPr>
        <p:cNvPr id="1" name=""/>
        <p:cNvGrpSpPr/>
        <p:nvPr/>
      </p:nvGrpSpPr>
      <p:grpSpPr>
        <a:xfrm>
          <a:off x="0" y="0"/>
          <a:ext cx="0" cy="0"/>
          <a:chOff x="0" y="0"/>
          <a:chExt cx="0" cy="0"/>
        </a:xfrm>
      </p:grpSpPr>
      <p:sp>
        <p:nvSpPr>
          <p:cNvPr id="3" name="文本框 2"/>
          <p:cNvSpPr txBox="1"/>
          <p:nvPr userDrawn="1"/>
        </p:nvSpPr>
        <p:spPr>
          <a:xfrm>
            <a:off x="766973" y="582452"/>
            <a:ext cx="2892940" cy="473912"/>
          </a:xfrm>
          <a:prstGeom prst="rect">
            <a:avLst/>
          </a:prstGeom>
          <a:noFill/>
        </p:spPr>
        <p:txBody>
          <a:bodyPr wrap="square" rtlCol="0">
            <a:spAutoFit/>
          </a:bodyPr>
          <a:lstStyle/>
          <a:p>
            <a:pPr>
              <a:lnSpc>
                <a:spcPct val="140000"/>
              </a:lnSpc>
            </a:pPr>
            <a:r>
              <a:rPr lang="en-US" altLang="zh-CN" sz="2000" dirty="0">
                <a:solidFill>
                  <a:schemeClr val="bg1"/>
                </a:solidFill>
                <a:cs typeface="+mn-ea"/>
                <a:sym typeface="+mn-lt"/>
              </a:rPr>
              <a:t>Part FIVE</a:t>
            </a:r>
          </a:p>
        </p:txBody>
      </p:sp>
      <p:sp>
        <p:nvSpPr>
          <p:cNvPr id="4" name="内容占位符 6">
            <a:extLst>
              <a:ext uri="{FF2B5EF4-FFF2-40B4-BE49-F238E27FC236}">
                <a16:creationId xmlns="" xmlns:a16="http://schemas.microsoft.com/office/drawing/2014/main" id="{AF5A855C-9733-44EF-AD60-D2A649DC2BCA}"/>
              </a:ext>
            </a:extLst>
          </p:cNvPr>
          <p:cNvSpPr>
            <a:spLocks noGrp="1"/>
          </p:cNvSpPr>
          <p:nvPr>
            <p:ph sz="quarter" idx="10"/>
          </p:nvPr>
        </p:nvSpPr>
        <p:spPr>
          <a:xfrm>
            <a:off x="1104900" y="1295400"/>
            <a:ext cx="10033000" cy="499110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Title Placeholder 1">
            <a:extLst>
              <a:ext uri="{FF2B5EF4-FFF2-40B4-BE49-F238E27FC236}">
                <a16:creationId xmlns="" xmlns:a16="http://schemas.microsoft.com/office/drawing/2014/main" id="{3614D10C-CCAA-425C-B46E-A92BECC3D974}"/>
              </a:ext>
            </a:extLst>
          </p:cNvPr>
          <p:cNvSpPr>
            <a:spLocks noGrp="1"/>
          </p:cNvSpPr>
          <p:nvPr>
            <p:ph type="title"/>
          </p:nvPr>
        </p:nvSpPr>
        <p:spPr>
          <a:xfrm>
            <a:off x="1968500" y="571222"/>
            <a:ext cx="7616371" cy="473912"/>
          </a:xfrm>
          <a:prstGeom prst="rect">
            <a:avLst/>
          </a:prstGeom>
        </p:spPr>
        <p:txBody>
          <a:bodyPr vert="horz" lIns="91440" tIns="45720" rIns="91440" bIns="45720" rtlCol="0" anchor="ctr">
            <a:normAutofit/>
          </a:bodyPr>
          <a:lstStyle>
            <a:lvl1pPr>
              <a:defRPr sz="3200"/>
            </a:lvl1pPr>
          </a:lstStyle>
          <a:p>
            <a:r>
              <a:rPr lang="zh-CN" altLang="en-US" dirty="0"/>
              <a:t>单击此处编辑母版标题样式</a:t>
            </a:r>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6">
    <p:spTree>
      <p:nvGrpSpPr>
        <p:cNvPr id="1" name=""/>
        <p:cNvGrpSpPr/>
        <p:nvPr/>
      </p:nvGrpSpPr>
      <p:grpSpPr>
        <a:xfrm>
          <a:off x="0" y="0"/>
          <a:ext cx="0" cy="0"/>
          <a:chOff x="0" y="0"/>
          <a:chExt cx="0" cy="0"/>
        </a:xfrm>
      </p:grpSpPr>
      <p:sp>
        <p:nvSpPr>
          <p:cNvPr id="3" name="文本框 2"/>
          <p:cNvSpPr txBox="1"/>
          <p:nvPr userDrawn="1"/>
        </p:nvSpPr>
        <p:spPr>
          <a:xfrm>
            <a:off x="766973" y="582452"/>
            <a:ext cx="2892940" cy="473912"/>
          </a:xfrm>
          <a:prstGeom prst="rect">
            <a:avLst/>
          </a:prstGeom>
          <a:noFill/>
        </p:spPr>
        <p:txBody>
          <a:bodyPr wrap="square" rtlCol="0">
            <a:spAutoFit/>
          </a:bodyPr>
          <a:lstStyle/>
          <a:p>
            <a:pPr>
              <a:lnSpc>
                <a:spcPct val="140000"/>
              </a:lnSpc>
            </a:pPr>
            <a:r>
              <a:rPr lang="en-US" altLang="zh-CN" sz="2000" dirty="0">
                <a:solidFill>
                  <a:schemeClr val="bg1"/>
                </a:solidFill>
                <a:cs typeface="+mn-ea"/>
                <a:sym typeface="+mn-lt"/>
              </a:rPr>
              <a:t>Part SIX</a:t>
            </a:r>
          </a:p>
        </p:txBody>
      </p:sp>
      <p:sp>
        <p:nvSpPr>
          <p:cNvPr id="4" name="内容占位符 6">
            <a:extLst>
              <a:ext uri="{FF2B5EF4-FFF2-40B4-BE49-F238E27FC236}">
                <a16:creationId xmlns="" xmlns:a16="http://schemas.microsoft.com/office/drawing/2014/main" id="{2558AD5A-CA09-4D9B-B21D-274D209F1EF6}"/>
              </a:ext>
            </a:extLst>
          </p:cNvPr>
          <p:cNvSpPr>
            <a:spLocks noGrp="1"/>
          </p:cNvSpPr>
          <p:nvPr>
            <p:ph sz="quarter" idx="10"/>
          </p:nvPr>
        </p:nvSpPr>
        <p:spPr>
          <a:xfrm>
            <a:off x="1104900" y="1295400"/>
            <a:ext cx="10033000" cy="499110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Title Placeholder 1">
            <a:extLst>
              <a:ext uri="{FF2B5EF4-FFF2-40B4-BE49-F238E27FC236}">
                <a16:creationId xmlns="" xmlns:a16="http://schemas.microsoft.com/office/drawing/2014/main" id="{567C0E84-B5E8-4048-B59F-C3D46DCDE501}"/>
              </a:ext>
            </a:extLst>
          </p:cNvPr>
          <p:cNvSpPr>
            <a:spLocks noGrp="1"/>
          </p:cNvSpPr>
          <p:nvPr>
            <p:ph type="title"/>
          </p:nvPr>
        </p:nvSpPr>
        <p:spPr>
          <a:xfrm>
            <a:off x="1968500" y="571222"/>
            <a:ext cx="7616371" cy="473912"/>
          </a:xfrm>
          <a:prstGeom prst="rect">
            <a:avLst/>
          </a:prstGeom>
        </p:spPr>
        <p:txBody>
          <a:bodyPr vert="horz" lIns="91440" tIns="45720" rIns="91440" bIns="45720" rtlCol="0" anchor="ctr">
            <a:normAutofit/>
          </a:bodyPr>
          <a:lstStyle>
            <a:lvl1pPr>
              <a:defRPr sz="3200"/>
            </a:lvl1pPr>
          </a:lstStyle>
          <a:p>
            <a:r>
              <a:rPr lang="zh-CN" altLang="en-US" dirty="0"/>
              <a:t>单击此处编辑母版标题样式</a:t>
            </a:r>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纯黑">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 xmlns:p14="http://schemas.microsoft.com/office/powerpoint/2010/main" val="16608069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2.png"/><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2" name="图片 11">
            <a:extLst>
              <a:ext uri="{FF2B5EF4-FFF2-40B4-BE49-F238E27FC236}">
                <a16:creationId xmlns="" xmlns:a16="http://schemas.microsoft.com/office/drawing/2014/main" id="{5C17630E-532C-4EC1-B5AD-4A2E2124AC26}"/>
              </a:ext>
            </a:extLst>
          </p:cNvPr>
          <p:cNvPicPr>
            <a:picLocks noChangeAspect="1"/>
          </p:cNvPicPr>
          <p:nvPr userDrawn="1"/>
        </p:nvPicPr>
        <p:blipFill>
          <a:blip r:embed="rId10" cstate="print"/>
          <a:stretch>
            <a:fillRect/>
          </a:stretch>
        </p:blipFill>
        <p:spPr>
          <a:xfrm>
            <a:off x="0" y="0"/>
            <a:ext cx="12192000" cy="6858000"/>
          </a:xfrm>
          <a:prstGeom prst="rect">
            <a:avLst/>
          </a:prstGeom>
        </p:spPr>
      </p:pic>
      <p:sp>
        <p:nvSpPr>
          <p:cNvPr id="2" name="Title Placeholder 1"/>
          <p:cNvSpPr>
            <a:spLocks noGrp="1"/>
          </p:cNvSpPr>
          <p:nvPr>
            <p:ph type="title"/>
          </p:nvPr>
        </p:nvSpPr>
        <p:spPr>
          <a:xfrm>
            <a:off x="2253343" y="356645"/>
            <a:ext cx="7331528" cy="688489"/>
          </a:xfrm>
          <a:prstGeom prst="rect">
            <a:avLst/>
          </a:prstGeom>
        </p:spPr>
        <p:txBody>
          <a:bodyPr vert="horz" lIns="91440" tIns="45720" rIns="91440" bIns="45720" rtlCol="0" anchor="ctr">
            <a:normAutofit/>
          </a:bodyPr>
          <a:lstStyle/>
          <a:p>
            <a:r>
              <a:rPr lang="zh-CN" altLang="en-US" dirty="0"/>
              <a:t>单击此处编辑母版标题样式</a:t>
            </a:r>
            <a:endParaRPr lang="en-US" dirty="0"/>
          </a:p>
        </p:txBody>
      </p:sp>
      <p:sp>
        <p:nvSpPr>
          <p:cNvPr id="3" name="Text Placeholder 2"/>
          <p:cNvSpPr>
            <a:spLocks noGrp="1"/>
          </p:cNvSpPr>
          <p:nvPr>
            <p:ph type="body" idx="1"/>
          </p:nvPr>
        </p:nvSpPr>
        <p:spPr>
          <a:xfrm>
            <a:off x="838200" y="1225878"/>
            <a:ext cx="10515600" cy="4951085"/>
          </a:xfrm>
          <a:prstGeom prst="rect">
            <a:avLst/>
          </a:prstGeom>
        </p:spPr>
        <p:txBody>
          <a:bodyPr vert="horz" lIns="91440" tIns="45720" rIns="91440" bIns="45720" rtlCol="0">
            <a:normAutofit/>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pPr/>
              <a:t>12/18/2017</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pPr/>
              <a:t>‹#›</a:t>
            </a:fld>
            <a:endParaRPr lang="en-US" dirty="0"/>
          </a:p>
        </p:txBody>
      </p:sp>
      <p:pic>
        <p:nvPicPr>
          <p:cNvPr id="9" name="图片 8" descr="E:\熙\启明星辰PPT\五角星4.png五角星4">
            <a:extLst>
              <a:ext uri="{FF2B5EF4-FFF2-40B4-BE49-F238E27FC236}">
                <a16:creationId xmlns="" xmlns:a16="http://schemas.microsoft.com/office/drawing/2014/main" id="{D289503C-CEC3-4835-8CA7-969679F13C9B}"/>
              </a:ext>
            </a:extLst>
          </p:cNvPr>
          <p:cNvPicPr>
            <a:picLocks noChangeAspect="1"/>
          </p:cNvPicPr>
          <p:nvPr userDrawn="1"/>
        </p:nvPicPr>
        <p:blipFill>
          <a:blip r:embed="rId11" cstate="print">
            <a:biLevel thresh="50000"/>
          </a:blip>
          <a:srcRect/>
          <a:stretch>
            <a:fillRect/>
          </a:stretch>
        </p:blipFill>
        <p:spPr>
          <a:xfrm>
            <a:off x="378918" y="180745"/>
            <a:ext cx="910117" cy="864389"/>
          </a:xfrm>
          <a:prstGeom prst="rect">
            <a:avLst/>
          </a:prstGeom>
          <a:ln>
            <a:noFill/>
          </a:ln>
        </p:spPr>
      </p:pic>
      <p:cxnSp>
        <p:nvCxnSpPr>
          <p:cNvPr id="10" name="直接连接符 9">
            <a:extLst>
              <a:ext uri="{FF2B5EF4-FFF2-40B4-BE49-F238E27FC236}">
                <a16:creationId xmlns="" xmlns:a16="http://schemas.microsoft.com/office/drawing/2014/main" id="{8D9A159E-5D98-4C36-A26D-959AA846DF01}"/>
              </a:ext>
            </a:extLst>
          </p:cNvPr>
          <p:cNvCxnSpPr>
            <a:cxnSpLocks/>
          </p:cNvCxnSpPr>
          <p:nvPr userDrawn="1"/>
        </p:nvCxnSpPr>
        <p:spPr>
          <a:xfrm>
            <a:off x="718820" y="1081194"/>
            <a:ext cx="10812780" cy="0"/>
          </a:xfrm>
          <a:prstGeom prst="line">
            <a:avLst/>
          </a:prstGeom>
          <a:ln>
            <a:solidFill>
              <a:schemeClr val="bg1"/>
            </a:solidFill>
          </a:ln>
        </p:spPr>
        <p:style>
          <a:lnRef idx="3">
            <a:schemeClr val="dk1"/>
          </a:lnRef>
          <a:fillRef idx="0">
            <a:schemeClr val="dk1"/>
          </a:fillRef>
          <a:effectRef idx="2">
            <a:schemeClr val="dk1"/>
          </a:effectRef>
          <a:fontRef idx="minor">
            <a:schemeClr val="tx1"/>
          </a:fontRef>
        </p:style>
      </p:cxnSp>
      <p:pic>
        <p:nvPicPr>
          <p:cNvPr id="17" name="图片 16">
            <a:extLst>
              <a:ext uri="{FF2B5EF4-FFF2-40B4-BE49-F238E27FC236}">
                <a16:creationId xmlns="" xmlns:a16="http://schemas.microsoft.com/office/drawing/2014/main" id="{468C53DF-3628-4BDD-853A-E5B1FB576696}"/>
              </a:ext>
            </a:extLst>
          </p:cNvPr>
          <p:cNvPicPr>
            <a:picLocks noChangeAspect="1"/>
          </p:cNvPicPr>
          <p:nvPr userDrawn="1"/>
        </p:nvPicPr>
        <p:blipFill>
          <a:blip r:embed="rId12" cstate="print">
            <a:extLst>
              <a:ext uri="{28A0092B-C50C-407E-A947-70E740481C1C}">
                <a14:useLocalDpi xmlns="" xmlns:a14="http://schemas.microsoft.com/office/drawing/2010/main" val="0"/>
              </a:ext>
            </a:extLst>
          </a:blip>
          <a:stretch>
            <a:fillRect/>
          </a:stretch>
        </p:blipFill>
        <p:spPr>
          <a:xfrm>
            <a:off x="9938657" y="348961"/>
            <a:ext cx="2204444" cy="642540"/>
          </a:xfrm>
          <a:prstGeom prst="rect">
            <a:avLst/>
          </a:prstGeom>
        </p:spPr>
      </p:pic>
    </p:spTree>
  </p:cSld>
  <p:clrMap bg1="lt1" tx1="dk1" bg2="lt2" tx2="dk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Lst>
  <p:txStyles>
    <p:titleStyle>
      <a:lvl1pPr algn="l" defTabSz="914400" rtl="0" eaLnBrk="1" latinLnBrk="0" hangingPunct="1">
        <a:lnSpc>
          <a:spcPct val="90000"/>
        </a:lnSpc>
        <a:spcBef>
          <a:spcPct val="0"/>
        </a:spcBef>
        <a:buNone/>
        <a:defRPr sz="44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1.xml"/><Relationship Id="rId5" Type="http://schemas.openxmlformats.org/officeDocument/2006/relationships/image" Target="../media/image5.png"/><Relationship Id="rId4" Type="http://schemas.openxmlformats.org/officeDocument/2006/relationships/image" Target="../media/image4.jpeg"/></Relationships>
</file>

<file path=ppt/slides/_rels/slide10.xml.rels><?xml version="1.0" encoding="UTF-8" standalone="yes"?>
<Relationships xmlns="http://schemas.openxmlformats.org/package/2006/relationships"><Relationship Id="rId8" Type="http://schemas.openxmlformats.org/officeDocument/2006/relationships/image" Target="../media/image21.jpe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jpeg"/><Relationship Id="rId1" Type="http://schemas.openxmlformats.org/officeDocument/2006/relationships/slideLayout" Target="../slideLayouts/slideLayout1.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18.png"/><Relationship Id="rId10" Type="http://schemas.openxmlformats.org/officeDocument/2006/relationships/image" Target="../media/image23.jpeg"/><Relationship Id="rId4" Type="http://schemas.openxmlformats.org/officeDocument/2006/relationships/image" Target="../media/image17.png"/><Relationship Id="rId9" Type="http://schemas.openxmlformats.org/officeDocument/2006/relationships/image" Target="../media/image22.jpeg"/></Relationships>
</file>

<file path=ppt/slides/_rels/slide11.xml.rels><?xml version="1.0" encoding="UTF-8" standalone="yes"?>
<Relationships xmlns="http://schemas.openxmlformats.org/package/2006/relationships"><Relationship Id="rId8" Type="http://schemas.openxmlformats.org/officeDocument/2006/relationships/image" Target="../media/image30.jpeg"/><Relationship Id="rId3" Type="http://schemas.openxmlformats.org/officeDocument/2006/relationships/image" Target="../media/image25.png"/><Relationship Id="rId7" Type="http://schemas.openxmlformats.org/officeDocument/2006/relationships/image" Target="../media/image29.jpeg"/><Relationship Id="rId12" Type="http://schemas.openxmlformats.org/officeDocument/2006/relationships/image" Target="../media/image34.jpe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28.jpeg"/><Relationship Id="rId11" Type="http://schemas.openxmlformats.org/officeDocument/2006/relationships/image" Target="../media/image33.jpeg"/><Relationship Id="rId5" Type="http://schemas.openxmlformats.org/officeDocument/2006/relationships/image" Target="../media/image27.png"/><Relationship Id="rId10" Type="http://schemas.openxmlformats.org/officeDocument/2006/relationships/image" Target="../media/image32.jpeg"/><Relationship Id="rId4" Type="http://schemas.openxmlformats.org/officeDocument/2006/relationships/image" Target="../media/image26.jpeg"/><Relationship Id="rId9" Type="http://schemas.openxmlformats.org/officeDocument/2006/relationships/image" Target="../media/image31.jpe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9.jpeg"/><Relationship Id="rId5" Type="http://schemas.openxmlformats.org/officeDocument/2006/relationships/image" Target="../media/image8.jpeg"/><Relationship Id="rId4" Type="http://schemas.openxmlformats.org/officeDocument/2006/relationships/image" Target="../media/image7.wmf"/></Relationships>
</file>

<file path=ppt/slides/_rels/slide3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3.jpeg"/><Relationship Id="rId4" Type="http://schemas.openxmlformats.org/officeDocument/2006/relationships/image" Target="../media/image12.jpe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C:\Users\Administrator\Desktop\1.jpg1"/>
          <p:cNvPicPr>
            <a:picLocks noChangeAspect="1"/>
          </p:cNvPicPr>
          <p:nvPr/>
        </p:nvPicPr>
        <p:blipFill>
          <a:blip r:embed="rId4" cstate="print"/>
          <a:srcRect/>
          <a:stretch>
            <a:fillRect/>
          </a:stretch>
        </p:blipFill>
        <p:spPr>
          <a:xfrm>
            <a:off x="2133" y="-7021"/>
            <a:ext cx="12192000" cy="6859221"/>
          </a:xfrm>
          <a:prstGeom prst="rect">
            <a:avLst/>
          </a:prstGeom>
        </p:spPr>
      </p:pic>
      <p:sp>
        <p:nvSpPr>
          <p:cNvPr id="5" name="文本框 4"/>
          <p:cNvSpPr txBox="1"/>
          <p:nvPr/>
        </p:nvSpPr>
        <p:spPr>
          <a:xfrm>
            <a:off x="3706707" y="2584762"/>
            <a:ext cx="2892940" cy="1771126"/>
          </a:xfrm>
          <a:prstGeom prst="rect">
            <a:avLst/>
          </a:prstGeom>
          <a:noFill/>
        </p:spPr>
        <p:txBody>
          <a:bodyPr wrap="square" rtlCol="0">
            <a:spAutoFit/>
          </a:bodyPr>
          <a:lstStyle/>
          <a:p>
            <a:pPr>
              <a:lnSpc>
                <a:spcPct val="140000"/>
              </a:lnSpc>
            </a:pPr>
            <a:r>
              <a:rPr lang="en-US" altLang="zh-CN" sz="8800" dirty="0">
                <a:solidFill>
                  <a:schemeClr val="bg1"/>
                </a:solidFill>
                <a:cs typeface="+mn-ea"/>
                <a:sym typeface="+mn-lt"/>
              </a:rPr>
              <a:t>2017</a:t>
            </a:r>
          </a:p>
        </p:txBody>
      </p:sp>
      <p:grpSp>
        <p:nvGrpSpPr>
          <p:cNvPr id="2" name="组合 1"/>
          <p:cNvGrpSpPr/>
          <p:nvPr/>
        </p:nvGrpSpPr>
        <p:grpSpPr>
          <a:xfrm>
            <a:off x="3706707" y="4242789"/>
            <a:ext cx="8392114" cy="1069198"/>
            <a:chOff x="3706707" y="4242789"/>
            <a:chExt cx="8392114" cy="1069198"/>
          </a:xfrm>
        </p:grpSpPr>
        <p:cxnSp>
          <p:nvCxnSpPr>
            <p:cNvPr id="6" name="直接连接符 5"/>
            <p:cNvCxnSpPr/>
            <p:nvPr/>
          </p:nvCxnSpPr>
          <p:spPr>
            <a:xfrm>
              <a:off x="3886200" y="4243494"/>
              <a:ext cx="7685314" cy="0"/>
            </a:xfrm>
            <a:prstGeom prst="line">
              <a:avLst/>
            </a:prstGeom>
            <a:ln w="9525">
              <a:gradFill>
                <a:gsLst>
                  <a:gs pos="0">
                    <a:schemeClr val="bg1"/>
                  </a:gs>
                  <a:gs pos="100000">
                    <a:schemeClr val="bg1">
                      <a:alpha val="0"/>
                    </a:schemeClr>
                  </a:gs>
                </a:gsLst>
                <a:lin ang="0" scaled="0"/>
              </a:gradFill>
            </a:ln>
          </p:spPr>
          <p:style>
            <a:lnRef idx="3">
              <a:schemeClr val="dk1"/>
            </a:lnRef>
            <a:fillRef idx="0">
              <a:schemeClr val="dk1"/>
            </a:fillRef>
            <a:effectRef idx="2">
              <a:schemeClr val="dk1"/>
            </a:effectRef>
            <a:fontRef idx="minor">
              <a:schemeClr val="tx1"/>
            </a:fontRef>
          </p:style>
        </p:cxnSp>
        <p:cxnSp>
          <p:nvCxnSpPr>
            <p:cNvPr id="7" name="直接连接符 6"/>
            <p:cNvCxnSpPr/>
            <p:nvPr/>
          </p:nvCxnSpPr>
          <p:spPr>
            <a:xfrm>
              <a:off x="3886200" y="5311987"/>
              <a:ext cx="7685314" cy="0"/>
            </a:xfrm>
            <a:prstGeom prst="line">
              <a:avLst/>
            </a:prstGeom>
            <a:ln w="9525">
              <a:gradFill>
                <a:gsLst>
                  <a:gs pos="0">
                    <a:schemeClr val="bg1"/>
                  </a:gs>
                  <a:gs pos="100000">
                    <a:schemeClr val="bg1">
                      <a:alpha val="0"/>
                    </a:schemeClr>
                  </a:gs>
                </a:gsLst>
                <a:lin ang="0" scaled="0"/>
              </a:gradFill>
            </a:ln>
          </p:spPr>
          <p:style>
            <a:lnRef idx="3">
              <a:schemeClr val="dk1"/>
            </a:lnRef>
            <a:fillRef idx="0">
              <a:schemeClr val="dk1"/>
            </a:fillRef>
            <a:effectRef idx="2">
              <a:schemeClr val="dk1"/>
            </a:effectRef>
            <a:fontRef idx="minor">
              <a:schemeClr val="tx1"/>
            </a:fontRef>
          </p:style>
        </p:cxnSp>
        <p:sp>
          <p:nvSpPr>
            <p:cNvPr id="8" name="文本框 7"/>
            <p:cNvSpPr txBox="1"/>
            <p:nvPr/>
          </p:nvSpPr>
          <p:spPr>
            <a:xfrm>
              <a:off x="3706707" y="4242789"/>
              <a:ext cx="8392114" cy="954107"/>
            </a:xfrm>
            <a:prstGeom prst="rect">
              <a:avLst/>
            </a:prstGeom>
            <a:noFill/>
          </p:spPr>
          <p:txBody>
            <a:bodyPr wrap="square" rtlCol="0">
              <a:spAutoFit/>
            </a:bodyPr>
            <a:lstStyle/>
            <a:p>
              <a:pPr>
                <a:lnSpc>
                  <a:spcPct val="140000"/>
                </a:lnSpc>
              </a:pPr>
              <a:r>
                <a:rPr lang="zh-CN" altLang="en-US" sz="4000" dirty="0">
                  <a:solidFill>
                    <a:schemeClr val="bg1"/>
                  </a:solidFill>
                  <a:cs typeface="+mn-ea"/>
                  <a:sym typeface="+mn-lt"/>
                </a:rPr>
                <a:t>招商银行智能终端管理套件项目方案</a:t>
              </a:r>
            </a:p>
          </p:txBody>
        </p:sp>
      </p:grpSp>
      <p:sp>
        <p:nvSpPr>
          <p:cNvPr id="25" name="文本框 24"/>
          <p:cNvSpPr txBox="1"/>
          <p:nvPr/>
        </p:nvSpPr>
        <p:spPr>
          <a:xfrm>
            <a:off x="4366863" y="5378407"/>
            <a:ext cx="3877985" cy="437684"/>
          </a:xfrm>
          <a:prstGeom prst="rect">
            <a:avLst/>
          </a:prstGeom>
          <a:noFill/>
        </p:spPr>
        <p:txBody>
          <a:bodyPr wrap="none" rtlCol="0">
            <a:spAutoFit/>
          </a:bodyPr>
          <a:lstStyle/>
          <a:p>
            <a:pPr algn="l">
              <a:lnSpc>
                <a:spcPct val="140000"/>
              </a:lnSpc>
            </a:pPr>
            <a:r>
              <a:rPr lang="zh-CN" altLang="en-US" dirty="0">
                <a:solidFill>
                  <a:schemeClr val="bg1"/>
                </a:solidFill>
                <a:cs typeface="+mn-ea"/>
                <a:sym typeface="+mn-lt"/>
              </a:rPr>
              <a:t>北京启明星辰信息安全技术有限公司</a:t>
            </a:r>
            <a:endParaRPr lang="en-US" altLang="zh-CN" dirty="0">
              <a:solidFill>
                <a:schemeClr val="bg1"/>
              </a:solidFill>
              <a:cs typeface="+mn-ea"/>
              <a:sym typeface="+mn-lt"/>
            </a:endParaRPr>
          </a:p>
        </p:txBody>
      </p:sp>
      <p:grpSp>
        <p:nvGrpSpPr>
          <p:cNvPr id="18" name="组合 17"/>
          <p:cNvGrpSpPr/>
          <p:nvPr/>
        </p:nvGrpSpPr>
        <p:grpSpPr>
          <a:xfrm>
            <a:off x="9514472" y="3561007"/>
            <a:ext cx="537828" cy="540508"/>
            <a:chOff x="7775576" y="3446707"/>
            <a:chExt cx="537828" cy="540508"/>
          </a:xfrm>
        </p:grpSpPr>
        <p:sp>
          <p:nvSpPr>
            <p:cNvPr id="50" name="Oval 4"/>
            <p:cNvSpPr>
              <a:spLocks noChangeArrowheads="1"/>
            </p:cNvSpPr>
            <p:nvPr/>
          </p:nvSpPr>
          <p:spPr bwMode="auto">
            <a:xfrm>
              <a:off x="7775576" y="3446707"/>
              <a:ext cx="537828" cy="540508"/>
            </a:xfrm>
            <a:prstGeom prst="ellipse">
              <a:avLst/>
            </a:prstGeom>
            <a:solidFill>
              <a:srgbClr val="EBDCCC">
                <a:alpha val="30000"/>
              </a:srgbClr>
            </a:solidFill>
            <a:ln>
              <a:noFill/>
            </a:ln>
          </p:spPr>
          <p:txBody>
            <a:bodyPr anchor="ctr"/>
            <a:lstStyle>
              <a:lvl1pPr>
                <a:lnSpc>
                  <a:spcPct val="90000"/>
                </a:lnSpc>
                <a:spcBef>
                  <a:spcPts val="1000"/>
                </a:spcBef>
                <a:buFont typeface="Arial" panose="020B0604020202020204" pitchFamily="34" charset="0"/>
                <a:buChar char="•"/>
                <a:defRPr sz="2800">
                  <a:solidFill>
                    <a:schemeClr val="tx1"/>
                  </a:solidFill>
                  <a:latin typeface="方正兰亭黑_GBK" pitchFamily="2" charset="-122"/>
                  <a:ea typeface="方正兰亭黑_GBK"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方正兰亭黑_GBK" pitchFamily="2" charset="-122"/>
                  <a:ea typeface="方正兰亭黑_GBK"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方正兰亭黑_GBK" pitchFamily="2" charset="-122"/>
                  <a:ea typeface="方正兰亭黑_GBK"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pitchFamily="34" charset="0"/>
                </a:defRPr>
              </a:lvl9pPr>
            </a:lstStyle>
            <a:p>
              <a:pPr algn="ctr" eaLnBrk="1" hangingPunct="1">
                <a:lnSpc>
                  <a:spcPct val="140000"/>
                </a:lnSpc>
                <a:spcBef>
                  <a:spcPct val="0"/>
                </a:spcBef>
                <a:buFont typeface="Arial" panose="020B0604020202020204" pitchFamily="34" charset="0"/>
                <a:buNone/>
              </a:pPr>
              <a:endParaRPr lang="zh-CN" altLang="zh-CN" sz="3200">
                <a:solidFill>
                  <a:srgbClr val="FFFFFF"/>
                </a:solidFill>
                <a:latin typeface="+mn-lt"/>
                <a:ea typeface="+mn-ea"/>
                <a:cs typeface="+mn-ea"/>
                <a:sym typeface="+mn-lt"/>
              </a:endParaRPr>
            </a:p>
          </p:txBody>
        </p:sp>
        <p:grpSp>
          <p:nvGrpSpPr>
            <p:cNvPr id="53" name="Group 20"/>
            <p:cNvGrpSpPr/>
            <p:nvPr/>
          </p:nvGrpSpPr>
          <p:grpSpPr bwMode="auto">
            <a:xfrm>
              <a:off x="7901546" y="3563743"/>
              <a:ext cx="301076" cy="303756"/>
              <a:chOff x="0" y="0"/>
              <a:chExt cx="401822" cy="404317"/>
            </a:xfrm>
          </p:grpSpPr>
          <p:sp>
            <p:nvSpPr>
              <p:cNvPr id="54" name="Freeform 42"/>
              <p:cNvSpPr>
                <a:spLocks noEditPoints="1" noChangeArrowheads="1"/>
              </p:cNvSpPr>
              <p:nvPr/>
            </p:nvSpPr>
            <p:spPr bwMode="auto">
              <a:xfrm>
                <a:off x="0" y="0"/>
                <a:ext cx="401822" cy="404317"/>
              </a:xfrm>
              <a:custGeom>
                <a:avLst/>
                <a:gdLst>
                  <a:gd name="T0" fmla="*/ 2147483646 w 121"/>
                  <a:gd name="T1" fmla="*/ 0 h 121"/>
                  <a:gd name="T2" fmla="*/ 0 w 121"/>
                  <a:gd name="T3" fmla="*/ 2147483646 h 121"/>
                  <a:gd name="T4" fmla="*/ 2147483646 w 121"/>
                  <a:gd name="T5" fmla="*/ 2147483646 h 121"/>
                  <a:gd name="T6" fmla="*/ 2147483646 w 121"/>
                  <a:gd name="T7" fmla="*/ 2147483646 h 121"/>
                  <a:gd name="T8" fmla="*/ 2147483646 w 121"/>
                  <a:gd name="T9" fmla="*/ 0 h 121"/>
                  <a:gd name="T10" fmla="*/ 2147483646 w 121"/>
                  <a:gd name="T11" fmla="*/ 2147483646 h 121"/>
                  <a:gd name="T12" fmla="*/ 2147483646 w 121"/>
                  <a:gd name="T13" fmla="*/ 2147483646 h 121"/>
                  <a:gd name="T14" fmla="*/ 2147483646 w 121"/>
                  <a:gd name="T15" fmla="*/ 2147483646 h 121"/>
                  <a:gd name="T16" fmla="*/ 2147483646 w 121"/>
                  <a:gd name="T17" fmla="*/ 2147483646 h 121"/>
                  <a:gd name="T18" fmla="*/ 2147483646 w 121"/>
                  <a:gd name="T19" fmla="*/ 2147483646 h 12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1"/>
                  <a:gd name="T31" fmla="*/ 0 h 121"/>
                  <a:gd name="T32" fmla="*/ 121 w 121"/>
                  <a:gd name="T33" fmla="*/ 121 h 12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1" h="121">
                    <a:moveTo>
                      <a:pt x="60" y="0"/>
                    </a:moveTo>
                    <a:cubicBezTo>
                      <a:pt x="27" y="0"/>
                      <a:pt x="0" y="27"/>
                      <a:pt x="0" y="61"/>
                    </a:cubicBezTo>
                    <a:cubicBezTo>
                      <a:pt x="0" y="94"/>
                      <a:pt x="27" y="121"/>
                      <a:pt x="60" y="121"/>
                    </a:cubicBezTo>
                    <a:cubicBezTo>
                      <a:pt x="94" y="121"/>
                      <a:pt x="121" y="94"/>
                      <a:pt x="121" y="61"/>
                    </a:cubicBezTo>
                    <a:cubicBezTo>
                      <a:pt x="121" y="27"/>
                      <a:pt x="94" y="0"/>
                      <a:pt x="60" y="0"/>
                    </a:cubicBezTo>
                    <a:close/>
                    <a:moveTo>
                      <a:pt x="60" y="111"/>
                    </a:moveTo>
                    <a:cubicBezTo>
                      <a:pt x="32" y="111"/>
                      <a:pt x="10" y="89"/>
                      <a:pt x="10" y="61"/>
                    </a:cubicBezTo>
                    <a:cubicBezTo>
                      <a:pt x="10" y="33"/>
                      <a:pt x="32" y="10"/>
                      <a:pt x="60" y="10"/>
                    </a:cubicBezTo>
                    <a:cubicBezTo>
                      <a:pt x="88" y="10"/>
                      <a:pt x="111" y="33"/>
                      <a:pt x="111" y="61"/>
                    </a:cubicBezTo>
                    <a:cubicBezTo>
                      <a:pt x="111" y="89"/>
                      <a:pt x="88" y="111"/>
                      <a:pt x="60" y="111"/>
                    </a:cubicBezTo>
                    <a:close/>
                  </a:path>
                </a:pathLst>
              </a:custGeom>
              <a:solidFill>
                <a:schemeClr val="bg1"/>
              </a:solidFill>
              <a:ln>
                <a:noFill/>
              </a:ln>
              <a:extLst>
                <a:ext uri="{91240B29-F687-4F45-9708-019B960494DF}">
                  <a14:hiddenLine xmlns="" xmlns:a14="http://schemas.microsoft.com/office/drawing/2010/main" w="9525">
                    <a:solidFill>
                      <a:srgbClr val="000000"/>
                    </a:solidFill>
                    <a:bevel/>
                  </a14:hiddenLine>
                </a:ext>
              </a:extLst>
            </p:spPr>
            <p:txBody>
              <a:bodyPr/>
              <a:lstStyle/>
              <a:p>
                <a:pPr>
                  <a:lnSpc>
                    <a:spcPct val="140000"/>
                  </a:lnSpc>
                </a:pPr>
                <a:endParaRPr lang="zh-CN" altLang="en-US">
                  <a:cs typeface="+mn-ea"/>
                  <a:sym typeface="+mn-lt"/>
                </a:endParaRPr>
              </a:p>
            </p:txBody>
          </p:sp>
          <p:sp>
            <p:nvSpPr>
              <p:cNvPr id="55" name="Freeform 43"/>
              <p:cNvSpPr>
                <a:spLocks noChangeArrowheads="1"/>
              </p:cNvSpPr>
              <p:nvPr/>
            </p:nvSpPr>
            <p:spPr bwMode="auto">
              <a:xfrm>
                <a:off x="107320" y="97336"/>
                <a:ext cx="139764" cy="199662"/>
              </a:xfrm>
              <a:custGeom>
                <a:avLst/>
                <a:gdLst>
                  <a:gd name="T0" fmla="*/ 2147483646 w 42"/>
                  <a:gd name="T1" fmla="*/ 2147483646 h 60"/>
                  <a:gd name="T2" fmla="*/ 2147483646 w 42"/>
                  <a:gd name="T3" fmla="*/ 0 h 60"/>
                  <a:gd name="T4" fmla="*/ 0 w 42"/>
                  <a:gd name="T5" fmla="*/ 2147483646 h 60"/>
                  <a:gd name="T6" fmla="*/ 2147483646 w 42"/>
                  <a:gd name="T7" fmla="*/ 2147483646 h 60"/>
                  <a:gd name="T8" fmla="*/ 0 60000 65536"/>
                  <a:gd name="T9" fmla="*/ 0 60000 65536"/>
                  <a:gd name="T10" fmla="*/ 0 60000 65536"/>
                  <a:gd name="T11" fmla="*/ 0 60000 65536"/>
                  <a:gd name="T12" fmla="*/ 0 w 42"/>
                  <a:gd name="T13" fmla="*/ 0 h 60"/>
                  <a:gd name="T14" fmla="*/ 42 w 42"/>
                  <a:gd name="T15" fmla="*/ 60 h 60"/>
                </a:gdLst>
                <a:ahLst/>
                <a:cxnLst>
                  <a:cxn ang="T8">
                    <a:pos x="T0" y="T1"/>
                  </a:cxn>
                  <a:cxn ang="T9">
                    <a:pos x="T2" y="T3"/>
                  </a:cxn>
                  <a:cxn ang="T10">
                    <a:pos x="T4" y="T5"/>
                  </a:cxn>
                  <a:cxn ang="T11">
                    <a:pos x="T6" y="T7"/>
                  </a:cxn>
                </a:cxnLst>
                <a:rect l="T12" t="T13" r="T14" b="T15"/>
                <a:pathLst>
                  <a:path w="42" h="60">
                    <a:moveTo>
                      <a:pt x="42" y="60"/>
                    </a:moveTo>
                    <a:cubicBezTo>
                      <a:pt x="42" y="0"/>
                      <a:pt x="42" y="0"/>
                      <a:pt x="42" y="0"/>
                    </a:cubicBezTo>
                    <a:cubicBezTo>
                      <a:pt x="0" y="42"/>
                      <a:pt x="0" y="42"/>
                      <a:pt x="0" y="42"/>
                    </a:cubicBezTo>
                    <a:cubicBezTo>
                      <a:pt x="29" y="42"/>
                      <a:pt x="42" y="60"/>
                      <a:pt x="42" y="60"/>
                    </a:cubicBezTo>
                    <a:close/>
                  </a:path>
                </a:pathLst>
              </a:custGeom>
              <a:solidFill>
                <a:schemeClr val="bg1"/>
              </a:solidFill>
              <a:ln>
                <a:noFill/>
              </a:ln>
              <a:extLst>
                <a:ext uri="{91240B29-F687-4F45-9708-019B960494DF}">
                  <a14:hiddenLine xmlns="" xmlns:a14="http://schemas.microsoft.com/office/drawing/2010/main" w="9525">
                    <a:solidFill>
                      <a:srgbClr val="000000"/>
                    </a:solidFill>
                    <a:bevel/>
                  </a14:hiddenLine>
                </a:ext>
              </a:extLst>
            </p:spPr>
            <p:txBody>
              <a:bodyPr/>
              <a:lstStyle/>
              <a:p>
                <a:pPr>
                  <a:lnSpc>
                    <a:spcPct val="140000"/>
                  </a:lnSpc>
                </a:pPr>
                <a:endParaRPr lang="zh-CN" altLang="en-US">
                  <a:cs typeface="+mn-ea"/>
                  <a:sym typeface="+mn-lt"/>
                </a:endParaRPr>
              </a:p>
            </p:txBody>
          </p:sp>
        </p:grpSp>
      </p:grpSp>
      <p:grpSp>
        <p:nvGrpSpPr>
          <p:cNvPr id="16" name="组合 15"/>
          <p:cNvGrpSpPr/>
          <p:nvPr/>
        </p:nvGrpSpPr>
        <p:grpSpPr>
          <a:xfrm>
            <a:off x="10247061" y="3561007"/>
            <a:ext cx="538721" cy="540508"/>
            <a:chOff x="9261303" y="3446707"/>
            <a:chExt cx="538721" cy="540508"/>
          </a:xfrm>
        </p:grpSpPr>
        <p:sp>
          <p:nvSpPr>
            <p:cNvPr id="51" name="Oval 12"/>
            <p:cNvSpPr>
              <a:spLocks noChangeArrowheads="1"/>
            </p:cNvSpPr>
            <p:nvPr/>
          </p:nvSpPr>
          <p:spPr bwMode="auto">
            <a:xfrm>
              <a:off x="9261303" y="3446707"/>
              <a:ext cx="538721" cy="540508"/>
            </a:xfrm>
            <a:prstGeom prst="ellipse">
              <a:avLst/>
            </a:prstGeom>
            <a:solidFill>
              <a:srgbClr val="EBDCCC">
                <a:alpha val="30000"/>
              </a:srgbClr>
            </a:solidFill>
            <a:ln>
              <a:noFill/>
            </a:ln>
          </p:spPr>
          <p:txBody>
            <a:bodyPr anchor="ctr"/>
            <a:lstStyle>
              <a:lvl1pPr>
                <a:lnSpc>
                  <a:spcPct val="90000"/>
                </a:lnSpc>
                <a:spcBef>
                  <a:spcPts val="1000"/>
                </a:spcBef>
                <a:buFont typeface="Arial" panose="020B0604020202020204" pitchFamily="34" charset="0"/>
                <a:buChar char="•"/>
                <a:defRPr sz="2800">
                  <a:solidFill>
                    <a:schemeClr val="tx1"/>
                  </a:solidFill>
                  <a:latin typeface="方正兰亭黑_GBK" pitchFamily="2" charset="-122"/>
                  <a:ea typeface="方正兰亭黑_GBK"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方正兰亭黑_GBK" pitchFamily="2" charset="-122"/>
                  <a:ea typeface="方正兰亭黑_GBK"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方正兰亭黑_GBK" pitchFamily="2" charset="-122"/>
                  <a:ea typeface="方正兰亭黑_GBK"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pitchFamily="34" charset="0"/>
                </a:defRPr>
              </a:lvl9pPr>
            </a:lstStyle>
            <a:p>
              <a:pPr algn="ctr" eaLnBrk="1" hangingPunct="1">
                <a:lnSpc>
                  <a:spcPct val="140000"/>
                </a:lnSpc>
                <a:spcBef>
                  <a:spcPct val="0"/>
                </a:spcBef>
                <a:buFont typeface="Arial" panose="020B0604020202020204" pitchFamily="34" charset="0"/>
                <a:buNone/>
              </a:pPr>
              <a:endParaRPr lang="zh-CN" altLang="zh-CN" sz="3200" dirty="0">
                <a:solidFill>
                  <a:srgbClr val="FFFFFF"/>
                </a:solidFill>
                <a:latin typeface="+mn-lt"/>
                <a:ea typeface="+mn-ea"/>
                <a:cs typeface="+mn-ea"/>
                <a:sym typeface="+mn-lt"/>
              </a:endParaRPr>
            </a:p>
          </p:txBody>
        </p:sp>
        <p:grpSp>
          <p:nvGrpSpPr>
            <p:cNvPr id="56" name="Group 23"/>
            <p:cNvGrpSpPr/>
            <p:nvPr/>
          </p:nvGrpSpPr>
          <p:grpSpPr bwMode="auto">
            <a:xfrm>
              <a:off x="9409608" y="3596798"/>
              <a:ext cx="292142" cy="254620"/>
              <a:chOff x="0" y="0"/>
              <a:chExt cx="389342" cy="339426"/>
            </a:xfrm>
          </p:grpSpPr>
          <p:sp>
            <p:nvSpPr>
              <p:cNvPr id="57" name="Freeform 110"/>
              <p:cNvSpPr>
                <a:spLocks noChangeArrowheads="1"/>
              </p:cNvSpPr>
              <p:nvPr/>
            </p:nvSpPr>
            <p:spPr bwMode="auto">
              <a:xfrm>
                <a:off x="259561" y="102327"/>
                <a:ext cx="102328" cy="102328"/>
              </a:xfrm>
              <a:custGeom>
                <a:avLst/>
                <a:gdLst>
                  <a:gd name="T0" fmla="*/ 0 w 41"/>
                  <a:gd name="T1" fmla="*/ 2147483646 h 41"/>
                  <a:gd name="T2" fmla="*/ 2147483646 w 41"/>
                  <a:gd name="T3" fmla="*/ 2147483646 h 41"/>
                  <a:gd name="T4" fmla="*/ 2147483646 w 41"/>
                  <a:gd name="T5" fmla="*/ 2147483646 h 41"/>
                  <a:gd name="T6" fmla="*/ 2147483646 w 41"/>
                  <a:gd name="T7" fmla="*/ 0 h 41"/>
                  <a:gd name="T8" fmla="*/ 0 w 41"/>
                  <a:gd name="T9" fmla="*/ 2147483646 h 41"/>
                  <a:gd name="T10" fmla="*/ 0 60000 65536"/>
                  <a:gd name="T11" fmla="*/ 0 60000 65536"/>
                  <a:gd name="T12" fmla="*/ 0 60000 65536"/>
                  <a:gd name="T13" fmla="*/ 0 60000 65536"/>
                  <a:gd name="T14" fmla="*/ 0 60000 65536"/>
                  <a:gd name="T15" fmla="*/ 0 w 41"/>
                  <a:gd name="T16" fmla="*/ 0 h 41"/>
                  <a:gd name="T17" fmla="*/ 41 w 41"/>
                  <a:gd name="T18" fmla="*/ 41 h 41"/>
                </a:gdLst>
                <a:ahLst/>
                <a:cxnLst>
                  <a:cxn ang="T10">
                    <a:pos x="T0" y="T1"/>
                  </a:cxn>
                  <a:cxn ang="T11">
                    <a:pos x="T2" y="T3"/>
                  </a:cxn>
                  <a:cxn ang="T12">
                    <a:pos x="T4" y="T5"/>
                  </a:cxn>
                  <a:cxn ang="T13">
                    <a:pos x="T6" y="T7"/>
                  </a:cxn>
                  <a:cxn ang="T14">
                    <a:pos x="T8" y="T9"/>
                  </a:cxn>
                </a:cxnLst>
                <a:rect l="T15" t="T16" r="T17" b="T18"/>
                <a:pathLst>
                  <a:path w="41" h="41">
                    <a:moveTo>
                      <a:pt x="0" y="39"/>
                    </a:moveTo>
                    <a:lnTo>
                      <a:pt x="3" y="41"/>
                    </a:lnTo>
                    <a:lnTo>
                      <a:pt x="41" y="3"/>
                    </a:lnTo>
                    <a:lnTo>
                      <a:pt x="39" y="0"/>
                    </a:lnTo>
                    <a:lnTo>
                      <a:pt x="0" y="39"/>
                    </a:lnTo>
                    <a:close/>
                  </a:path>
                </a:pathLst>
              </a:custGeom>
              <a:solidFill>
                <a:schemeClr val="bg1"/>
              </a:solidFill>
              <a:ln>
                <a:noFill/>
              </a:ln>
              <a:extLst>
                <a:ext uri="{91240B29-F687-4F45-9708-019B960494DF}">
                  <a14:hiddenLine xmlns="" xmlns:a14="http://schemas.microsoft.com/office/drawing/2010/main" w="9525">
                    <a:solidFill>
                      <a:srgbClr val="000000"/>
                    </a:solidFill>
                    <a:bevel/>
                  </a14:hiddenLine>
                </a:ext>
              </a:extLst>
            </p:spPr>
            <p:txBody>
              <a:bodyPr/>
              <a:lstStyle/>
              <a:p>
                <a:pPr>
                  <a:lnSpc>
                    <a:spcPct val="140000"/>
                  </a:lnSpc>
                </a:pPr>
                <a:endParaRPr lang="zh-CN" altLang="en-US">
                  <a:cs typeface="+mn-ea"/>
                  <a:sym typeface="+mn-lt"/>
                </a:endParaRPr>
              </a:p>
            </p:txBody>
          </p:sp>
          <p:sp>
            <p:nvSpPr>
              <p:cNvPr id="58" name="Freeform 111"/>
              <p:cNvSpPr>
                <a:spLocks noChangeArrowheads="1"/>
              </p:cNvSpPr>
              <p:nvPr/>
            </p:nvSpPr>
            <p:spPr bwMode="auto">
              <a:xfrm>
                <a:off x="237098" y="74873"/>
                <a:ext cx="109814" cy="114806"/>
              </a:xfrm>
              <a:custGeom>
                <a:avLst/>
                <a:gdLst>
                  <a:gd name="T0" fmla="*/ 2147483646 w 44"/>
                  <a:gd name="T1" fmla="*/ 0 h 46"/>
                  <a:gd name="T2" fmla="*/ 0 w 44"/>
                  <a:gd name="T3" fmla="*/ 2147483646 h 46"/>
                  <a:gd name="T4" fmla="*/ 2147483646 w 44"/>
                  <a:gd name="T5" fmla="*/ 2147483646 h 46"/>
                  <a:gd name="T6" fmla="*/ 2147483646 w 44"/>
                  <a:gd name="T7" fmla="*/ 2147483646 h 46"/>
                  <a:gd name="T8" fmla="*/ 2147483646 w 44"/>
                  <a:gd name="T9" fmla="*/ 0 h 46"/>
                  <a:gd name="T10" fmla="*/ 0 60000 65536"/>
                  <a:gd name="T11" fmla="*/ 0 60000 65536"/>
                  <a:gd name="T12" fmla="*/ 0 60000 65536"/>
                  <a:gd name="T13" fmla="*/ 0 60000 65536"/>
                  <a:gd name="T14" fmla="*/ 0 60000 65536"/>
                  <a:gd name="T15" fmla="*/ 0 w 44"/>
                  <a:gd name="T16" fmla="*/ 0 h 46"/>
                  <a:gd name="T17" fmla="*/ 44 w 44"/>
                  <a:gd name="T18" fmla="*/ 46 h 46"/>
                </a:gdLst>
                <a:ahLst/>
                <a:cxnLst>
                  <a:cxn ang="T10">
                    <a:pos x="T0" y="T1"/>
                  </a:cxn>
                  <a:cxn ang="T11">
                    <a:pos x="T2" y="T3"/>
                  </a:cxn>
                  <a:cxn ang="T12">
                    <a:pos x="T4" y="T5"/>
                  </a:cxn>
                  <a:cxn ang="T13">
                    <a:pos x="T6" y="T7"/>
                  </a:cxn>
                  <a:cxn ang="T14">
                    <a:pos x="T8" y="T9"/>
                  </a:cxn>
                </a:cxnLst>
                <a:rect l="T15" t="T16" r="T17" b="T18"/>
                <a:pathLst>
                  <a:path w="44" h="46">
                    <a:moveTo>
                      <a:pt x="37" y="0"/>
                    </a:moveTo>
                    <a:lnTo>
                      <a:pt x="0" y="39"/>
                    </a:lnTo>
                    <a:lnTo>
                      <a:pt x="6" y="46"/>
                    </a:lnTo>
                    <a:lnTo>
                      <a:pt x="44" y="8"/>
                    </a:lnTo>
                    <a:lnTo>
                      <a:pt x="37" y="0"/>
                    </a:lnTo>
                    <a:close/>
                  </a:path>
                </a:pathLst>
              </a:custGeom>
              <a:solidFill>
                <a:schemeClr val="bg1"/>
              </a:solidFill>
              <a:ln>
                <a:noFill/>
              </a:ln>
              <a:extLst>
                <a:ext uri="{91240B29-F687-4F45-9708-019B960494DF}">
                  <a14:hiddenLine xmlns="" xmlns:a14="http://schemas.microsoft.com/office/drawing/2010/main" w="9525">
                    <a:solidFill>
                      <a:srgbClr val="000000"/>
                    </a:solidFill>
                    <a:bevel/>
                  </a14:hiddenLine>
                </a:ext>
              </a:extLst>
            </p:spPr>
            <p:txBody>
              <a:bodyPr/>
              <a:lstStyle/>
              <a:p>
                <a:pPr>
                  <a:lnSpc>
                    <a:spcPct val="140000"/>
                  </a:lnSpc>
                </a:pPr>
                <a:endParaRPr lang="zh-CN" altLang="en-US">
                  <a:cs typeface="+mn-ea"/>
                  <a:sym typeface="+mn-lt"/>
                </a:endParaRPr>
              </a:p>
            </p:txBody>
          </p:sp>
          <p:sp>
            <p:nvSpPr>
              <p:cNvPr id="59" name="Freeform 112"/>
              <p:cNvSpPr>
                <a:spLocks noChangeArrowheads="1"/>
              </p:cNvSpPr>
              <p:nvPr/>
            </p:nvSpPr>
            <p:spPr bwMode="auto">
              <a:xfrm>
                <a:off x="217132" y="59898"/>
                <a:ext cx="104823" cy="104823"/>
              </a:xfrm>
              <a:custGeom>
                <a:avLst/>
                <a:gdLst>
                  <a:gd name="T0" fmla="*/ 0 w 42"/>
                  <a:gd name="T1" fmla="*/ 2147483646 h 42"/>
                  <a:gd name="T2" fmla="*/ 2147483646 w 42"/>
                  <a:gd name="T3" fmla="*/ 2147483646 h 42"/>
                  <a:gd name="T4" fmla="*/ 2147483646 w 42"/>
                  <a:gd name="T5" fmla="*/ 2147483646 h 42"/>
                  <a:gd name="T6" fmla="*/ 2147483646 w 42"/>
                  <a:gd name="T7" fmla="*/ 0 h 42"/>
                  <a:gd name="T8" fmla="*/ 0 w 42"/>
                  <a:gd name="T9" fmla="*/ 2147483646 h 42"/>
                  <a:gd name="T10" fmla="*/ 0 60000 65536"/>
                  <a:gd name="T11" fmla="*/ 0 60000 65536"/>
                  <a:gd name="T12" fmla="*/ 0 60000 65536"/>
                  <a:gd name="T13" fmla="*/ 0 60000 65536"/>
                  <a:gd name="T14" fmla="*/ 0 60000 65536"/>
                  <a:gd name="T15" fmla="*/ 0 w 42"/>
                  <a:gd name="T16" fmla="*/ 0 h 42"/>
                  <a:gd name="T17" fmla="*/ 42 w 42"/>
                  <a:gd name="T18" fmla="*/ 42 h 42"/>
                </a:gdLst>
                <a:ahLst/>
                <a:cxnLst>
                  <a:cxn ang="T10">
                    <a:pos x="T0" y="T1"/>
                  </a:cxn>
                  <a:cxn ang="T11">
                    <a:pos x="T2" y="T3"/>
                  </a:cxn>
                  <a:cxn ang="T12">
                    <a:pos x="T4" y="T5"/>
                  </a:cxn>
                  <a:cxn ang="T13">
                    <a:pos x="T6" y="T7"/>
                  </a:cxn>
                  <a:cxn ang="T14">
                    <a:pos x="T8" y="T9"/>
                  </a:cxn>
                </a:cxnLst>
                <a:rect l="T15" t="T16" r="T17" b="T18"/>
                <a:pathLst>
                  <a:path w="42" h="42">
                    <a:moveTo>
                      <a:pt x="0" y="38"/>
                    </a:moveTo>
                    <a:lnTo>
                      <a:pt x="4" y="42"/>
                    </a:lnTo>
                    <a:lnTo>
                      <a:pt x="42" y="4"/>
                    </a:lnTo>
                    <a:lnTo>
                      <a:pt x="38" y="0"/>
                    </a:lnTo>
                    <a:lnTo>
                      <a:pt x="0" y="38"/>
                    </a:lnTo>
                    <a:close/>
                  </a:path>
                </a:pathLst>
              </a:custGeom>
              <a:solidFill>
                <a:schemeClr val="bg1"/>
              </a:solidFill>
              <a:ln>
                <a:noFill/>
              </a:ln>
              <a:extLst>
                <a:ext uri="{91240B29-F687-4F45-9708-019B960494DF}">
                  <a14:hiddenLine xmlns="" xmlns:a14="http://schemas.microsoft.com/office/drawing/2010/main" w="9525">
                    <a:solidFill>
                      <a:srgbClr val="000000"/>
                    </a:solidFill>
                    <a:bevel/>
                  </a14:hiddenLine>
                </a:ext>
              </a:extLst>
            </p:spPr>
            <p:txBody>
              <a:bodyPr/>
              <a:lstStyle/>
              <a:p>
                <a:pPr>
                  <a:lnSpc>
                    <a:spcPct val="140000"/>
                  </a:lnSpc>
                </a:pPr>
                <a:endParaRPr lang="zh-CN" altLang="en-US">
                  <a:cs typeface="+mn-ea"/>
                  <a:sym typeface="+mn-lt"/>
                </a:endParaRPr>
              </a:p>
            </p:txBody>
          </p:sp>
          <p:sp>
            <p:nvSpPr>
              <p:cNvPr id="60" name="Freeform 113"/>
              <p:cNvSpPr>
                <a:spLocks noChangeArrowheads="1"/>
              </p:cNvSpPr>
              <p:nvPr/>
            </p:nvSpPr>
            <p:spPr bwMode="auto">
              <a:xfrm>
                <a:off x="189679" y="162226"/>
                <a:ext cx="69882" cy="69882"/>
              </a:xfrm>
              <a:custGeom>
                <a:avLst/>
                <a:gdLst>
                  <a:gd name="T0" fmla="*/ 2147483646 w 28"/>
                  <a:gd name="T1" fmla="*/ 2147483646 h 28"/>
                  <a:gd name="T2" fmla="*/ 2147483646 w 28"/>
                  <a:gd name="T3" fmla="*/ 0 h 28"/>
                  <a:gd name="T4" fmla="*/ 0 w 28"/>
                  <a:gd name="T5" fmla="*/ 2147483646 h 28"/>
                  <a:gd name="T6" fmla="*/ 2147483646 w 28"/>
                  <a:gd name="T7" fmla="*/ 2147483646 h 28"/>
                  <a:gd name="T8" fmla="*/ 2147483646 w 28"/>
                  <a:gd name="T9" fmla="*/ 2147483646 h 28"/>
                  <a:gd name="T10" fmla="*/ 0 60000 65536"/>
                  <a:gd name="T11" fmla="*/ 0 60000 65536"/>
                  <a:gd name="T12" fmla="*/ 0 60000 65536"/>
                  <a:gd name="T13" fmla="*/ 0 60000 65536"/>
                  <a:gd name="T14" fmla="*/ 0 60000 65536"/>
                  <a:gd name="T15" fmla="*/ 0 w 28"/>
                  <a:gd name="T16" fmla="*/ 0 h 28"/>
                  <a:gd name="T17" fmla="*/ 28 w 28"/>
                  <a:gd name="T18" fmla="*/ 28 h 28"/>
                </a:gdLst>
                <a:ahLst/>
                <a:cxnLst>
                  <a:cxn ang="T10">
                    <a:pos x="T0" y="T1"/>
                  </a:cxn>
                  <a:cxn ang="T11">
                    <a:pos x="T2" y="T3"/>
                  </a:cxn>
                  <a:cxn ang="T12">
                    <a:pos x="T4" y="T5"/>
                  </a:cxn>
                  <a:cxn ang="T13">
                    <a:pos x="T6" y="T7"/>
                  </a:cxn>
                  <a:cxn ang="T14">
                    <a:pos x="T8" y="T9"/>
                  </a:cxn>
                </a:cxnLst>
                <a:rect l="T15" t="T16" r="T17" b="T18"/>
                <a:pathLst>
                  <a:path w="28" h="28">
                    <a:moveTo>
                      <a:pt x="28" y="20"/>
                    </a:moveTo>
                    <a:lnTo>
                      <a:pt x="8" y="0"/>
                    </a:lnTo>
                    <a:lnTo>
                      <a:pt x="0" y="20"/>
                    </a:lnTo>
                    <a:lnTo>
                      <a:pt x="9" y="28"/>
                    </a:lnTo>
                    <a:lnTo>
                      <a:pt x="28" y="20"/>
                    </a:lnTo>
                    <a:close/>
                  </a:path>
                </a:pathLst>
              </a:custGeom>
              <a:solidFill>
                <a:schemeClr val="bg1"/>
              </a:solidFill>
              <a:ln>
                <a:noFill/>
              </a:ln>
              <a:extLst>
                <a:ext uri="{91240B29-F687-4F45-9708-019B960494DF}">
                  <a14:hiddenLine xmlns="" xmlns:a14="http://schemas.microsoft.com/office/drawing/2010/main" w="9525">
                    <a:solidFill>
                      <a:srgbClr val="000000"/>
                    </a:solidFill>
                    <a:bevel/>
                  </a14:hiddenLine>
                </a:ext>
              </a:extLst>
            </p:spPr>
            <p:txBody>
              <a:bodyPr/>
              <a:lstStyle/>
              <a:p>
                <a:pPr>
                  <a:lnSpc>
                    <a:spcPct val="140000"/>
                  </a:lnSpc>
                </a:pPr>
                <a:endParaRPr lang="zh-CN" altLang="en-US">
                  <a:cs typeface="+mn-ea"/>
                  <a:sym typeface="+mn-lt"/>
                </a:endParaRPr>
              </a:p>
            </p:txBody>
          </p:sp>
          <p:sp>
            <p:nvSpPr>
              <p:cNvPr id="61" name="Freeform 114"/>
              <p:cNvSpPr>
                <a:spLocks noChangeArrowheads="1"/>
              </p:cNvSpPr>
              <p:nvPr/>
            </p:nvSpPr>
            <p:spPr bwMode="auto">
              <a:xfrm>
                <a:off x="172208" y="219628"/>
                <a:ext cx="34941" cy="32446"/>
              </a:xfrm>
              <a:custGeom>
                <a:avLst/>
                <a:gdLst>
                  <a:gd name="T0" fmla="*/ 0 w 14"/>
                  <a:gd name="T1" fmla="*/ 2147483646 h 13"/>
                  <a:gd name="T2" fmla="*/ 2147483646 w 14"/>
                  <a:gd name="T3" fmla="*/ 2147483646 h 13"/>
                  <a:gd name="T4" fmla="*/ 2147483646 w 14"/>
                  <a:gd name="T5" fmla="*/ 0 h 13"/>
                  <a:gd name="T6" fmla="*/ 0 w 14"/>
                  <a:gd name="T7" fmla="*/ 2147483646 h 13"/>
                  <a:gd name="T8" fmla="*/ 0 60000 65536"/>
                  <a:gd name="T9" fmla="*/ 0 60000 65536"/>
                  <a:gd name="T10" fmla="*/ 0 60000 65536"/>
                  <a:gd name="T11" fmla="*/ 0 60000 65536"/>
                  <a:gd name="T12" fmla="*/ 0 w 14"/>
                  <a:gd name="T13" fmla="*/ 0 h 13"/>
                  <a:gd name="T14" fmla="*/ 14 w 14"/>
                  <a:gd name="T15" fmla="*/ 13 h 13"/>
                </a:gdLst>
                <a:ahLst/>
                <a:cxnLst>
                  <a:cxn ang="T8">
                    <a:pos x="T0" y="T1"/>
                  </a:cxn>
                  <a:cxn ang="T9">
                    <a:pos x="T2" y="T3"/>
                  </a:cxn>
                  <a:cxn ang="T10">
                    <a:pos x="T4" y="T5"/>
                  </a:cxn>
                  <a:cxn ang="T11">
                    <a:pos x="T6" y="T7"/>
                  </a:cxn>
                </a:cxnLst>
                <a:rect l="T12" t="T13" r="T14" b="T15"/>
                <a:pathLst>
                  <a:path w="14" h="13">
                    <a:moveTo>
                      <a:pt x="0" y="13"/>
                    </a:moveTo>
                    <a:lnTo>
                      <a:pt x="14" y="6"/>
                    </a:lnTo>
                    <a:lnTo>
                      <a:pt x="6" y="0"/>
                    </a:lnTo>
                    <a:lnTo>
                      <a:pt x="0" y="13"/>
                    </a:lnTo>
                    <a:close/>
                  </a:path>
                </a:pathLst>
              </a:custGeom>
              <a:solidFill>
                <a:schemeClr val="bg1"/>
              </a:solidFill>
              <a:ln>
                <a:noFill/>
              </a:ln>
              <a:extLst>
                <a:ext uri="{91240B29-F687-4F45-9708-019B960494DF}">
                  <a14:hiddenLine xmlns="" xmlns:a14="http://schemas.microsoft.com/office/drawing/2010/main" w="9525">
                    <a:solidFill>
                      <a:srgbClr val="000000"/>
                    </a:solidFill>
                    <a:bevel/>
                  </a14:hiddenLine>
                </a:ext>
              </a:extLst>
            </p:spPr>
            <p:txBody>
              <a:bodyPr/>
              <a:lstStyle/>
              <a:p>
                <a:pPr>
                  <a:lnSpc>
                    <a:spcPct val="140000"/>
                  </a:lnSpc>
                </a:pPr>
                <a:endParaRPr lang="zh-CN" altLang="en-US">
                  <a:cs typeface="+mn-ea"/>
                  <a:sym typeface="+mn-lt"/>
                </a:endParaRPr>
              </a:p>
            </p:txBody>
          </p:sp>
          <p:sp>
            <p:nvSpPr>
              <p:cNvPr id="62" name="Freeform 115"/>
              <p:cNvSpPr>
                <a:spLocks noChangeArrowheads="1"/>
              </p:cNvSpPr>
              <p:nvPr/>
            </p:nvSpPr>
            <p:spPr bwMode="auto">
              <a:xfrm>
                <a:off x="319460" y="34941"/>
                <a:ext cx="69882" cy="69882"/>
              </a:xfrm>
              <a:custGeom>
                <a:avLst/>
                <a:gdLst>
                  <a:gd name="T0" fmla="*/ 2147483646 w 28"/>
                  <a:gd name="T1" fmla="*/ 0 h 28"/>
                  <a:gd name="T2" fmla="*/ 0 w 28"/>
                  <a:gd name="T3" fmla="*/ 2147483646 h 28"/>
                  <a:gd name="T4" fmla="*/ 2147483646 w 28"/>
                  <a:gd name="T5" fmla="*/ 2147483646 h 28"/>
                  <a:gd name="T6" fmla="*/ 2147483646 w 28"/>
                  <a:gd name="T7" fmla="*/ 2147483646 h 28"/>
                  <a:gd name="T8" fmla="*/ 2147483646 w 28"/>
                  <a:gd name="T9" fmla="*/ 0 h 28"/>
                  <a:gd name="T10" fmla="*/ 0 60000 65536"/>
                  <a:gd name="T11" fmla="*/ 0 60000 65536"/>
                  <a:gd name="T12" fmla="*/ 0 60000 65536"/>
                  <a:gd name="T13" fmla="*/ 0 60000 65536"/>
                  <a:gd name="T14" fmla="*/ 0 60000 65536"/>
                  <a:gd name="T15" fmla="*/ 0 w 28"/>
                  <a:gd name="T16" fmla="*/ 0 h 28"/>
                  <a:gd name="T17" fmla="*/ 28 w 28"/>
                  <a:gd name="T18" fmla="*/ 28 h 28"/>
                </a:gdLst>
                <a:ahLst/>
                <a:cxnLst>
                  <a:cxn ang="T10">
                    <a:pos x="T0" y="T1"/>
                  </a:cxn>
                  <a:cxn ang="T11">
                    <a:pos x="T2" y="T3"/>
                  </a:cxn>
                  <a:cxn ang="T12">
                    <a:pos x="T4" y="T5"/>
                  </a:cxn>
                  <a:cxn ang="T13">
                    <a:pos x="T6" y="T7"/>
                  </a:cxn>
                  <a:cxn ang="T14">
                    <a:pos x="T8" y="T9"/>
                  </a:cxn>
                </a:cxnLst>
                <a:rect l="T15" t="T16" r="T17" b="T18"/>
                <a:pathLst>
                  <a:path w="28" h="28">
                    <a:moveTo>
                      <a:pt x="7" y="0"/>
                    </a:moveTo>
                    <a:lnTo>
                      <a:pt x="0" y="8"/>
                    </a:lnTo>
                    <a:lnTo>
                      <a:pt x="20" y="28"/>
                    </a:lnTo>
                    <a:lnTo>
                      <a:pt x="28" y="20"/>
                    </a:lnTo>
                    <a:lnTo>
                      <a:pt x="7" y="0"/>
                    </a:lnTo>
                    <a:close/>
                  </a:path>
                </a:pathLst>
              </a:custGeom>
              <a:solidFill>
                <a:schemeClr val="bg1"/>
              </a:solidFill>
              <a:ln>
                <a:noFill/>
              </a:ln>
              <a:extLst>
                <a:ext uri="{91240B29-F687-4F45-9708-019B960494DF}">
                  <a14:hiddenLine xmlns="" xmlns:a14="http://schemas.microsoft.com/office/drawing/2010/main" w="9525">
                    <a:solidFill>
                      <a:srgbClr val="000000"/>
                    </a:solidFill>
                    <a:bevel/>
                  </a14:hiddenLine>
                </a:ext>
              </a:extLst>
            </p:spPr>
            <p:txBody>
              <a:bodyPr/>
              <a:lstStyle/>
              <a:p>
                <a:pPr>
                  <a:lnSpc>
                    <a:spcPct val="140000"/>
                  </a:lnSpc>
                </a:pPr>
                <a:endParaRPr lang="zh-CN" altLang="en-US">
                  <a:cs typeface="+mn-ea"/>
                  <a:sym typeface="+mn-lt"/>
                </a:endParaRPr>
              </a:p>
            </p:txBody>
          </p:sp>
          <p:sp>
            <p:nvSpPr>
              <p:cNvPr id="63" name="Freeform 116"/>
              <p:cNvSpPr>
                <a:spLocks noChangeArrowheads="1"/>
              </p:cNvSpPr>
              <p:nvPr/>
            </p:nvSpPr>
            <p:spPr bwMode="auto">
              <a:xfrm>
                <a:off x="0" y="0"/>
                <a:ext cx="279527" cy="339426"/>
              </a:xfrm>
              <a:custGeom>
                <a:avLst/>
                <a:gdLst>
                  <a:gd name="T0" fmla="*/ 2147483646 w 112"/>
                  <a:gd name="T1" fmla="*/ 2147483646 h 136"/>
                  <a:gd name="T2" fmla="*/ 2147483646 w 112"/>
                  <a:gd name="T3" fmla="*/ 2147483646 h 136"/>
                  <a:gd name="T4" fmla="*/ 2147483646 w 112"/>
                  <a:gd name="T5" fmla="*/ 2147483646 h 136"/>
                  <a:gd name="T6" fmla="*/ 2147483646 w 112"/>
                  <a:gd name="T7" fmla="*/ 2147483646 h 136"/>
                  <a:gd name="T8" fmla="*/ 2147483646 w 112"/>
                  <a:gd name="T9" fmla="*/ 2147483646 h 136"/>
                  <a:gd name="T10" fmla="*/ 2147483646 w 112"/>
                  <a:gd name="T11" fmla="*/ 2147483646 h 136"/>
                  <a:gd name="T12" fmla="*/ 2147483646 w 112"/>
                  <a:gd name="T13" fmla="*/ 2147483646 h 136"/>
                  <a:gd name="T14" fmla="*/ 2147483646 w 112"/>
                  <a:gd name="T15" fmla="*/ 2147483646 h 136"/>
                  <a:gd name="T16" fmla="*/ 2147483646 w 112"/>
                  <a:gd name="T17" fmla="*/ 2147483646 h 136"/>
                  <a:gd name="T18" fmla="*/ 2147483646 w 112"/>
                  <a:gd name="T19" fmla="*/ 2147483646 h 136"/>
                  <a:gd name="T20" fmla="*/ 2147483646 w 112"/>
                  <a:gd name="T21" fmla="*/ 2147483646 h 136"/>
                  <a:gd name="T22" fmla="*/ 2147483646 w 112"/>
                  <a:gd name="T23" fmla="*/ 2147483646 h 136"/>
                  <a:gd name="T24" fmla="*/ 2147483646 w 112"/>
                  <a:gd name="T25" fmla="*/ 0 h 136"/>
                  <a:gd name="T26" fmla="*/ 2147483646 w 112"/>
                  <a:gd name="T27" fmla="*/ 0 h 136"/>
                  <a:gd name="T28" fmla="*/ 2147483646 w 112"/>
                  <a:gd name="T29" fmla="*/ 2147483646 h 136"/>
                  <a:gd name="T30" fmla="*/ 2147483646 w 112"/>
                  <a:gd name="T31" fmla="*/ 2147483646 h 136"/>
                  <a:gd name="T32" fmla="*/ 2147483646 w 112"/>
                  <a:gd name="T33" fmla="*/ 2147483646 h 136"/>
                  <a:gd name="T34" fmla="*/ 2147483646 w 112"/>
                  <a:gd name="T35" fmla="*/ 2147483646 h 136"/>
                  <a:gd name="T36" fmla="*/ 2147483646 w 112"/>
                  <a:gd name="T37" fmla="*/ 2147483646 h 136"/>
                  <a:gd name="T38" fmla="*/ 2147483646 w 112"/>
                  <a:gd name="T39" fmla="*/ 2147483646 h 136"/>
                  <a:gd name="T40" fmla="*/ 2147483646 w 112"/>
                  <a:gd name="T41" fmla="*/ 0 h 136"/>
                  <a:gd name="T42" fmla="*/ 2147483646 w 112"/>
                  <a:gd name="T43" fmla="*/ 0 h 136"/>
                  <a:gd name="T44" fmla="*/ 2147483646 w 112"/>
                  <a:gd name="T45" fmla="*/ 2147483646 h 136"/>
                  <a:gd name="T46" fmla="*/ 2147483646 w 112"/>
                  <a:gd name="T47" fmla="*/ 2147483646 h 136"/>
                  <a:gd name="T48" fmla="*/ 2147483646 w 112"/>
                  <a:gd name="T49" fmla="*/ 2147483646 h 136"/>
                  <a:gd name="T50" fmla="*/ 2147483646 w 112"/>
                  <a:gd name="T51" fmla="*/ 2147483646 h 136"/>
                  <a:gd name="T52" fmla="*/ 2147483646 w 112"/>
                  <a:gd name="T53" fmla="*/ 2147483646 h 136"/>
                  <a:gd name="T54" fmla="*/ 2147483646 w 112"/>
                  <a:gd name="T55" fmla="*/ 2147483646 h 136"/>
                  <a:gd name="T56" fmla="*/ 2147483646 w 112"/>
                  <a:gd name="T57" fmla="*/ 0 h 136"/>
                  <a:gd name="T58" fmla="*/ 2147483646 w 112"/>
                  <a:gd name="T59" fmla="*/ 0 h 136"/>
                  <a:gd name="T60" fmla="*/ 2147483646 w 112"/>
                  <a:gd name="T61" fmla="*/ 2147483646 h 136"/>
                  <a:gd name="T62" fmla="*/ 2147483646 w 112"/>
                  <a:gd name="T63" fmla="*/ 2147483646 h 136"/>
                  <a:gd name="T64" fmla="*/ 2147483646 w 112"/>
                  <a:gd name="T65" fmla="*/ 2147483646 h 136"/>
                  <a:gd name="T66" fmla="*/ 2147483646 w 112"/>
                  <a:gd name="T67" fmla="*/ 2147483646 h 136"/>
                  <a:gd name="T68" fmla="*/ 2147483646 w 112"/>
                  <a:gd name="T69" fmla="*/ 2147483646 h 136"/>
                  <a:gd name="T70" fmla="*/ 2147483646 w 112"/>
                  <a:gd name="T71" fmla="*/ 2147483646 h 136"/>
                  <a:gd name="T72" fmla="*/ 2147483646 w 112"/>
                  <a:gd name="T73" fmla="*/ 0 h 136"/>
                  <a:gd name="T74" fmla="*/ 2147483646 w 112"/>
                  <a:gd name="T75" fmla="*/ 0 h 136"/>
                  <a:gd name="T76" fmla="*/ 2147483646 w 112"/>
                  <a:gd name="T77" fmla="*/ 2147483646 h 136"/>
                  <a:gd name="T78" fmla="*/ 2147483646 w 112"/>
                  <a:gd name="T79" fmla="*/ 2147483646 h 136"/>
                  <a:gd name="T80" fmla="*/ 2147483646 w 112"/>
                  <a:gd name="T81" fmla="*/ 2147483646 h 136"/>
                  <a:gd name="T82" fmla="*/ 2147483646 w 112"/>
                  <a:gd name="T83" fmla="*/ 2147483646 h 136"/>
                  <a:gd name="T84" fmla="*/ 2147483646 w 112"/>
                  <a:gd name="T85" fmla="*/ 2147483646 h 136"/>
                  <a:gd name="T86" fmla="*/ 2147483646 w 112"/>
                  <a:gd name="T87" fmla="*/ 2147483646 h 136"/>
                  <a:gd name="T88" fmla="*/ 2147483646 w 112"/>
                  <a:gd name="T89" fmla="*/ 0 h 136"/>
                  <a:gd name="T90" fmla="*/ 2147483646 w 112"/>
                  <a:gd name="T91" fmla="*/ 0 h 136"/>
                  <a:gd name="T92" fmla="*/ 2147483646 w 112"/>
                  <a:gd name="T93" fmla="*/ 2147483646 h 136"/>
                  <a:gd name="T94" fmla="*/ 2147483646 w 112"/>
                  <a:gd name="T95" fmla="*/ 2147483646 h 136"/>
                  <a:gd name="T96" fmla="*/ 2147483646 w 112"/>
                  <a:gd name="T97" fmla="*/ 2147483646 h 136"/>
                  <a:gd name="T98" fmla="*/ 0 w 112"/>
                  <a:gd name="T99" fmla="*/ 2147483646 h 136"/>
                  <a:gd name="T100" fmla="*/ 0 w 112"/>
                  <a:gd name="T101" fmla="*/ 2147483646 h 136"/>
                  <a:gd name="T102" fmla="*/ 0 w 112"/>
                  <a:gd name="T103" fmla="*/ 2147483646 h 136"/>
                  <a:gd name="T104" fmla="*/ 0 w 112"/>
                  <a:gd name="T105" fmla="*/ 2147483646 h 136"/>
                  <a:gd name="T106" fmla="*/ 2147483646 w 112"/>
                  <a:gd name="T107" fmla="*/ 2147483646 h 136"/>
                  <a:gd name="T108" fmla="*/ 2147483646 w 112"/>
                  <a:gd name="T109" fmla="*/ 2147483646 h 136"/>
                  <a:gd name="T110" fmla="*/ 2147483646 w 112"/>
                  <a:gd name="T111" fmla="*/ 2147483646 h 136"/>
                  <a:gd name="T112" fmla="*/ 2147483646 w 112"/>
                  <a:gd name="T113" fmla="*/ 2147483646 h 136"/>
                  <a:gd name="T114" fmla="*/ 2147483646 w 112"/>
                  <a:gd name="T115" fmla="*/ 2147483646 h 1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12"/>
                  <a:gd name="T175" fmla="*/ 0 h 136"/>
                  <a:gd name="T176" fmla="*/ 112 w 112"/>
                  <a:gd name="T177" fmla="*/ 136 h 1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12" h="136">
                    <a:moveTo>
                      <a:pt x="104" y="101"/>
                    </a:moveTo>
                    <a:lnTo>
                      <a:pt x="83" y="101"/>
                    </a:lnTo>
                    <a:lnTo>
                      <a:pt x="83" y="129"/>
                    </a:lnTo>
                    <a:lnTo>
                      <a:pt x="7" y="129"/>
                    </a:lnTo>
                    <a:lnTo>
                      <a:pt x="7" y="32"/>
                    </a:lnTo>
                    <a:lnTo>
                      <a:pt x="104" y="32"/>
                    </a:lnTo>
                    <a:lnTo>
                      <a:pt x="104" y="40"/>
                    </a:lnTo>
                    <a:lnTo>
                      <a:pt x="112" y="32"/>
                    </a:lnTo>
                    <a:lnTo>
                      <a:pt x="112" y="6"/>
                    </a:lnTo>
                    <a:lnTo>
                      <a:pt x="97" y="6"/>
                    </a:lnTo>
                    <a:lnTo>
                      <a:pt x="97" y="20"/>
                    </a:lnTo>
                    <a:lnTo>
                      <a:pt x="95" y="20"/>
                    </a:lnTo>
                    <a:lnTo>
                      <a:pt x="95" y="0"/>
                    </a:lnTo>
                    <a:lnTo>
                      <a:pt x="89" y="0"/>
                    </a:lnTo>
                    <a:lnTo>
                      <a:pt x="89" y="20"/>
                    </a:lnTo>
                    <a:lnTo>
                      <a:pt x="87" y="20"/>
                    </a:lnTo>
                    <a:lnTo>
                      <a:pt x="87" y="6"/>
                    </a:lnTo>
                    <a:lnTo>
                      <a:pt x="79" y="6"/>
                    </a:lnTo>
                    <a:lnTo>
                      <a:pt x="79" y="20"/>
                    </a:lnTo>
                    <a:lnTo>
                      <a:pt x="76" y="20"/>
                    </a:lnTo>
                    <a:lnTo>
                      <a:pt x="76" y="0"/>
                    </a:lnTo>
                    <a:lnTo>
                      <a:pt x="72" y="0"/>
                    </a:lnTo>
                    <a:lnTo>
                      <a:pt x="72" y="20"/>
                    </a:lnTo>
                    <a:lnTo>
                      <a:pt x="68" y="20"/>
                    </a:lnTo>
                    <a:lnTo>
                      <a:pt x="68" y="6"/>
                    </a:lnTo>
                    <a:lnTo>
                      <a:pt x="60" y="6"/>
                    </a:lnTo>
                    <a:lnTo>
                      <a:pt x="60" y="20"/>
                    </a:lnTo>
                    <a:lnTo>
                      <a:pt x="57" y="20"/>
                    </a:lnTo>
                    <a:lnTo>
                      <a:pt x="57" y="0"/>
                    </a:lnTo>
                    <a:lnTo>
                      <a:pt x="53" y="0"/>
                    </a:lnTo>
                    <a:lnTo>
                      <a:pt x="53" y="20"/>
                    </a:lnTo>
                    <a:lnTo>
                      <a:pt x="51" y="20"/>
                    </a:lnTo>
                    <a:lnTo>
                      <a:pt x="51" y="6"/>
                    </a:lnTo>
                    <a:lnTo>
                      <a:pt x="43" y="6"/>
                    </a:lnTo>
                    <a:lnTo>
                      <a:pt x="43" y="20"/>
                    </a:lnTo>
                    <a:lnTo>
                      <a:pt x="40" y="20"/>
                    </a:lnTo>
                    <a:lnTo>
                      <a:pt x="40" y="0"/>
                    </a:lnTo>
                    <a:lnTo>
                      <a:pt x="35" y="0"/>
                    </a:lnTo>
                    <a:lnTo>
                      <a:pt x="35" y="20"/>
                    </a:lnTo>
                    <a:lnTo>
                      <a:pt x="32" y="20"/>
                    </a:lnTo>
                    <a:lnTo>
                      <a:pt x="32" y="6"/>
                    </a:lnTo>
                    <a:lnTo>
                      <a:pt x="25" y="6"/>
                    </a:lnTo>
                    <a:lnTo>
                      <a:pt x="25" y="20"/>
                    </a:lnTo>
                    <a:lnTo>
                      <a:pt x="23" y="20"/>
                    </a:lnTo>
                    <a:lnTo>
                      <a:pt x="23" y="0"/>
                    </a:lnTo>
                    <a:lnTo>
                      <a:pt x="17" y="0"/>
                    </a:lnTo>
                    <a:lnTo>
                      <a:pt x="17" y="20"/>
                    </a:lnTo>
                    <a:lnTo>
                      <a:pt x="15" y="20"/>
                    </a:lnTo>
                    <a:lnTo>
                      <a:pt x="15" y="6"/>
                    </a:lnTo>
                    <a:lnTo>
                      <a:pt x="0" y="6"/>
                    </a:lnTo>
                    <a:lnTo>
                      <a:pt x="0" y="24"/>
                    </a:lnTo>
                    <a:lnTo>
                      <a:pt x="0" y="28"/>
                    </a:lnTo>
                    <a:lnTo>
                      <a:pt x="0" y="136"/>
                    </a:lnTo>
                    <a:lnTo>
                      <a:pt x="89" y="136"/>
                    </a:lnTo>
                    <a:lnTo>
                      <a:pt x="112" y="110"/>
                    </a:lnTo>
                    <a:lnTo>
                      <a:pt x="112" y="84"/>
                    </a:lnTo>
                    <a:lnTo>
                      <a:pt x="104" y="92"/>
                    </a:lnTo>
                    <a:lnTo>
                      <a:pt x="104" y="101"/>
                    </a:lnTo>
                    <a:close/>
                  </a:path>
                </a:pathLst>
              </a:custGeom>
              <a:solidFill>
                <a:schemeClr val="bg1"/>
              </a:solidFill>
              <a:ln>
                <a:noFill/>
              </a:ln>
              <a:extLst>
                <a:ext uri="{91240B29-F687-4F45-9708-019B960494DF}">
                  <a14:hiddenLine xmlns="" xmlns:a14="http://schemas.microsoft.com/office/drawing/2010/main" w="9525">
                    <a:solidFill>
                      <a:srgbClr val="000000"/>
                    </a:solidFill>
                    <a:bevel/>
                  </a14:hiddenLine>
                </a:ext>
              </a:extLst>
            </p:spPr>
            <p:txBody>
              <a:bodyPr/>
              <a:lstStyle/>
              <a:p>
                <a:pPr>
                  <a:lnSpc>
                    <a:spcPct val="140000"/>
                  </a:lnSpc>
                </a:pPr>
                <a:endParaRPr lang="zh-CN" altLang="en-US">
                  <a:cs typeface="+mn-ea"/>
                  <a:sym typeface="+mn-lt"/>
                </a:endParaRPr>
              </a:p>
            </p:txBody>
          </p:sp>
          <p:sp>
            <p:nvSpPr>
              <p:cNvPr id="64" name="Rectangle 117"/>
              <p:cNvSpPr>
                <a:spLocks noChangeArrowheads="1"/>
              </p:cNvSpPr>
              <p:nvPr/>
            </p:nvSpPr>
            <p:spPr bwMode="auto">
              <a:xfrm>
                <a:off x="49916" y="114806"/>
                <a:ext cx="109814" cy="17471"/>
              </a:xfrm>
              <a:prstGeom prst="rect">
                <a:avLst/>
              </a:prstGeom>
              <a:solidFill>
                <a:schemeClr val="bg1"/>
              </a:solidFill>
              <a:ln>
                <a:noFill/>
              </a:ln>
              <a:extLst>
                <a:ext uri="{91240B29-F687-4F45-9708-019B960494DF}">
                  <a14:hiddenLine xmlns="" xmlns:a14="http://schemas.microsoft.com/office/drawing/2010/main" w="9525">
                    <a:solidFill>
                      <a:srgbClr val="000000"/>
                    </a:solidFill>
                    <a:bevel/>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方正兰亭黑_GBK" pitchFamily="2" charset="-122"/>
                    <a:ea typeface="方正兰亭黑_GBK"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方正兰亭黑_GBK" pitchFamily="2" charset="-122"/>
                    <a:ea typeface="方正兰亭黑_GBK"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方正兰亭黑_GBK" pitchFamily="2" charset="-122"/>
                    <a:ea typeface="方正兰亭黑_GBK"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pitchFamily="34" charset="0"/>
                  </a:defRPr>
                </a:lvl9pPr>
              </a:lstStyle>
              <a:p>
                <a:pPr eaLnBrk="1" hangingPunct="1">
                  <a:lnSpc>
                    <a:spcPct val="140000"/>
                  </a:lnSpc>
                  <a:spcBef>
                    <a:spcPct val="0"/>
                  </a:spcBef>
                  <a:buFont typeface="Arial" panose="020B0604020202020204" pitchFamily="34" charset="0"/>
                  <a:buNone/>
                </a:pPr>
                <a:endParaRPr lang="zh-CN" altLang="zh-CN" sz="1800">
                  <a:solidFill>
                    <a:srgbClr val="000000"/>
                  </a:solidFill>
                  <a:latin typeface="+mn-lt"/>
                  <a:ea typeface="+mn-ea"/>
                  <a:cs typeface="+mn-ea"/>
                  <a:sym typeface="+mn-lt"/>
                </a:endParaRPr>
              </a:p>
            </p:txBody>
          </p:sp>
          <p:sp>
            <p:nvSpPr>
              <p:cNvPr id="65" name="Rectangle 118"/>
              <p:cNvSpPr>
                <a:spLocks noChangeArrowheads="1"/>
              </p:cNvSpPr>
              <p:nvPr/>
            </p:nvSpPr>
            <p:spPr bwMode="auto">
              <a:xfrm>
                <a:off x="49916" y="154738"/>
                <a:ext cx="109814" cy="17471"/>
              </a:xfrm>
              <a:prstGeom prst="rect">
                <a:avLst/>
              </a:prstGeom>
              <a:solidFill>
                <a:schemeClr val="bg1"/>
              </a:solidFill>
              <a:ln>
                <a:noFill/>
              </a:ln>
              <a:extLst>
                <a:ext uri="{91240B29-F687-4F45-9708-019B960494DF}">
                  <a14:hiddenLine xmlns="" xmlns:a14="http://schemas.microsoft.com/office/drawing/2010/main" w="9525">
                    <a:solidFill>
                      <a:srgbClr val="000000"/>
                    </a:solidFill>
                    <a:bevel/>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方正兰亭黑_GBK" pitchFamily="2" charset="-122"/>
                    <a:ea typeface="方正兰亭黑_GBK"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方正兰亭黑_GBK" pitchFamily="2" charset="-122"/>
                    <a:ea typeface="方正兰亭黑_GBK"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方正兰亭黑_GBK" pitchFamily="2" charset="-122"/>
                    <a:ea typeface="方正兰亭黑_GBK"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pitchFamily="34" charset="0"/>
                  </a:defRPr>
                </a:lvl9pPr>
              </a:lstStyle>
              <a:p>
                <a:pPr eaLnBrk="1" hangingPunct="1">
                  <a:lnSpc>
                    <a:spcPct val="140000"/>
                  </a:lnSpc>
                  <a:spcBef>
                    <a:spcPct val="0"/>
                  </a:spcBef>
                  <a:buFont typeface="Arial" panose="020B0604020202020204" pitchFamily="34" charset="0"/>
                  <a:buNone/>
                </a:pPr>
                <a:endParaRPr lang="zh-CN" altLang="zh-CN" sz="1800">
                  <a:solidFill>
                    <a:srgbClr val="000000"/>
                  </a:solidFill>
                  <a:latin typeface="+mn-lt"/>
                  <a:ea typeface="+mn-ea"/>
                  <a:cs typeface="+mn-ea"/>
                  <a:sym typeface="+mn-lt"/>
                </a:endParaRPr>
              </a:p>
            </p:txBody>
          </p:sp>
          <p:sp>
            <p:nvSpPr>
              <p:cNvPr id="66" name="Rectangle 119"/>
              <p:cNvSpPr>
                <a:spLocks noChangeArrowheads="1"/>
              </p:cNvSpPr>
              <p:nvPr/>
            </p:nvSpPr>
            <p:spPr bwMode="auto">
              <a:xfrm>
                <a:off x="49916" y="199662"/>
                <a:ext cx="109814" cy="14975"/>
              </a:xfrm>
              <a:prstGeom prst="rect">
                <a:avLst/>
              </a:prstGeom>
              <a:solidFill>
                <a:schemeClr val="bg1"/>
              </a:solidFill>
              <a:ln>
                <a:noFill/>
              </a:ln>
              <a:extLst>
                <a:ext uri="{91240B29-F687-4F45-9708-019B960494DF}">
                  <a14:hiddenLine xmlns="" xmlns:a14="http://schemas.microsoft.com/office/drawing/2010/main" w="9525">
                    <a:solidFill>
                      <a:srgbClr val="000000"/>
                    </a:solidFill>
                    <a:bevel/>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方正兰亭黑_GBK" pitchFamily="2" charset="-122"/>
                    <a:ea typeface="方正兰亭黑_GBK"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方正兰亭黑_GBK" pitchFamily="2" charset="-122"/>
                    <a:ea typeface="方正兰亭黑_GBK"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方正兰亭黑_GBK" pitchFamily="2" charset="-122"/>
                    <a:ea typeface="方正兰亭黑_GBK"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pitchFamily="34" charset="0"/>
                  </a:defRPr>
                </a:lvl9pPr>
              </a:lstStyle>
              <a:p>
                <a:pPr eaLnBrk="1" hangingPunct="1">
                  <a:lnSpc>
                    <a:spcPct val="140000"/>
                  </a:lnSpc>
                  <a:spcBef>
                    <a:spcPct val="0"/>
                  </a:spcBef>
                  <a:buFont typeface="Arial" panose="020B0604020202020204" pitchFamily="34" charset="0"/>
                  <a:buNone/>
                </a:pPr>
                <a:endParaRPr lang="zh-CN" altLang="zh-CN" sz="1800">
                  <a:solidFill>
                    <a:srgbClr val="000000"/>
                  </a:solidFill>
                  <a:latin typeface="+mn-lt"/>
                  <a:ea typeface="+mn-ea"/>
                  <a:cs typeface="+mn-ea"/>
                  <a:sym typeface="+mn-lt"/>
                </a:endParaRPr>
              </a:p>
            </p:txBody>
          </p:sp>
          <p:sp>
            <p:nvSpPr>
              <p:cNvPr id="67" name="Rectangle 120"/>
              <p:cNvSpPr>
                <a:spLocks noChangeArrowheads="1"/>
              </p:cNvSpPr>
              <p:nvPr/>
            </p:nvSpPr>
            <p:spPr bwMode="auto">
              <a:xfrm>
                <a:off x="49916" y="242091"/>
                <a:ext cx="109814" cy="17471"/>
              </a:xfrm>
              <a:prstGeom prst="rect">
                <a:avLst/>
              </a:prstGeom>
              <a:solidFill>
                <a:schemeClr val="bg1"/>
              </a:solidFill>
              <a:ln>
                <a:noFill/>
              </a:ln>
              <a:extLst>
                <a:ext uri="{91240B29-F687-4F45-9708-019B960494DF}">
                  <a14:hiddenLine xmlns="" xmlns:a14="http://schemas.microsoft.com/office/drawing/2010/main" w="9525">
                    <a:solidFill>
                      <a:srgbClr val="000000"/>
                    </a:solidFill>
                    <a:bevel/>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方正兰亭黑_GBK" pitchFamily="2" charset="-122"/>
                    <a:ea typeface="方正兰亭黑_GBK"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方正兰亭黑_GBK" pitchFamily="2" charset="-122"/>
                    <a:ea typeface="方正兰亭黑_GBK"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方正兰亭黑_GBK" pitchFamily="2" charset="-122"/>
                    <a:ea typeface="方正兰亭黑_GBK"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pitchFamily="34" charset="0"/>
                  </a:defRPr>
                </a:lvl9pPr>
              </a:lstStyle>
              <a:p>
                <a:pPr eaLnBrk="1" hangingPunct="1">
                  <a:lnSpc>
                    <a:spcPct val="140000"/>
                  </a:lnSpc>
                  <a:spcBef>
                    <a:spcPct val="0"/>
                  </a:spcBef>
                  <a:buFont typeface="Arial" panose="020B0604020202020204" pitchFamily="34" charset="0"/>
                  <a:buNone/>
                </a:pPr>
                <a:endParaRPr lang="zh-CN" altLang="zh-CN" sz="1800">
                  <a:solidFill>
                    <a:srgbClr val="000000"/>
                  </a:solidFill>
                  <a:latin typeface="+mn-lt"/>
                  <a:ea typeface="+mn-ea"/>
                  <a:cs typeface="+mn-ea"/>
                  <a:sym typeface="+mn-lt"/>
                </a:endParaRPr>
              </a:p>
            </p:txBody>
          </p:sp>
        </p:grpSp>
      </p:grpSp>
      <p:grpSp>
        <p:nvGrpSpPr>
          <p:cNvPr id="14" name="组合 13"/>
          <p:cNvGrpSpPr/>
          <p:nvPr/>
        </p:nvGrpSpPr>
        <p:grpSpPr>
          <a:xfrm>
            <a:off x="10975629" y="3561007"/>
            <a:ext cx="537828" cy="540508"/>
            <a:chOff x="10747029" y="3446707"/>
            <a:chExt cx="537828" cy="540508"/>
          </a:xfrm>
        </p:grpSpPr>
        <p:sp>
          <p:nvSpPr>
            <p:cNvPr id="52" name="Oval 14"/>
            <p:cNvSpPr>
              <a:spLocks noChangeArrowheads="1"/>
            </p:cNvSpPr>
            <p:nvPr/>
          </p:nvSpPr>
          <p:spPr bwMode="auto">
            <a:xfrm>
              <a:off x="10747029" y="3446707"/>
              <a:ext cx="537828" cy="540508"/>
            </a:xfrm>
            <a:prstGeom prst="ellipse">
              <a:avLst/>
            </a:prstGeom>
            <a:solidFill>
              <a:srgbClr val="EBDCCC">
                <a:alpha val="30000"/>
              </a:srgbClr>
            </a:solidFill>
            <a:ln>
              <a:noFill/>
            </a:ln>
          </p:spPr>
          <p:txBody>
            <a:bodyPr anchor="ctr"/>
            <a:lstStyle>
              <a:lvl1pPr>
                <a:lnSpc>
                  <a:spcPct val="90000"/>
                </a:lnSpc>
                <a:spcBef>
                  <a:spcPts val="1000"/>
                </a:spcBef>
                <a:buFont typeface="Arial" panose="020B0604020202020204" pitchFamily="34" charset="0"/>
                <a:buChar char="•"/>
                <a:defRPr sz="2800">
                  <a:solidFill>
                    <a:schemeClr val="tx1"/>
                  </a:solidFill>
                  <a:latin typeface="方正兰亭黑_GBK" pitchFamily="2" charset="-122"/>
                  <a:ea typeface="方正兰亭黑_GBK"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方正兰亭黑_GBK" pitchFamily="2" charset="-122"/>
                  <a:ea typeface="方正兰亭黑_GBK"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方正兰亭黑_GBK" pitchFamily="2" charset="-122"/>
                  <a:ea typeface="方正兰亭黑_GBK"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pitchFamily="34" charset="0"/>
                </a:defRPr>
              </a:lvl9pPr>
            </a:lstStyle>
            <a:p>
              <a:pPr algn="ctr" eaLnBrk="1" hangingPunct="1">
                <a:lnSpc>
                  <a:spcPct val="140000"/>
                </a:lnSpc>
                <a:spcBef>
                  <a:spcPct val="0"/>
                </a:spcBef>
                <a:buFont typeface="Arial" panose="020B0604020202020204" pitchFamily="34" charset="0"/>
                <a:buNone/>
              </a:pPr>
              <a:endParaRPr lang="zh-CN" altLang="zh-CN" sz="3200">
                <a:solidFill>
                  <a:srgbClr val="FFFFFF"/>
                </a:solidFill>
                <a:latin typeface="+mn-lt"/>
                <a:ea typeface="+mn-ea"/>
                <a:cs typeface="+mn-ea"/>
                <a:sym typeface="+mn-lt"/>
              </a:endParaRPr>
            </a:p>
          </p:txBody>
        </p:sp>
        <p:grpSp>
          <p:nvGrpSpPr>
            <p:cNvPr id="68" name="Group 54"/>
            <p:cNvGrpSpPr/>
            <p:nvPr/>
          </p:nvGrpSpPr>
          <p:grpSpPr bwMode="auto">
            <a:xfrm>
              <a:off x="10906055" y="3597692"/>
              <a:ext cx="225137" cy="292142"/>
              <a:chOff x="0" y="0"/>
              <a:chExt cx="299494" cy="389342"/>
            </a:xfrm>
          </p:grpSpPr>
          <p:sp>
            <p:nvSpPr>
              <p:cNvPr id="69" name="Freeform 170"/>
              <p:cNvSpPr>
                <a:spLocks noChangeArrowheads="1"/>
              </p:cNvSpPr>
              <p:nvPr/>
            </p:nvSpPr>
            <p:spPr bwMode="auto">
              <a:xfrm>
                <a:off x="0" y="112310"/>
                <a:ext cx="299494" cy="277032"/>
              </a:xfrm>
              <a:custGeom>
                <a:avLst/>
                <a:gdLst>
                  <a:gd name="T0" fmla="*/ 2147483646 w 90"/>
                  <a:gd name="T1" fmla="*/ 2147483646 h 83"/>
                  <a:gd name="T2" fmla="*/ 2147483646 w 90"/>
                  <a:gd name="T3" fmla="*/ 0 h 83"/>
                  <a:gd name="T4" fmla="*/ 0 w 90"/>
                  <a:gd name="T5" fmla="*/ 0 h 83"/>
                  <a:gd name="T6" fmla="*/ 2147483646 w 90"/>
                  <a:gd name="T7" fmla="*/ 2147483646 h 83"/>
                  <a:gd name="T8" fmla="*/ 0 60000 65536"/>
                  <a:gd name="T9" fmla="*/ 0 60000 65536"/>
                  <a:gd name="T10" fmla="*/ 0 60000 65536"/>
                  <a:gd name="T11" fmla="*/ 0 60000 65536"/>
                  <a:gd name="T12" fmla="*/ 0 w 90"/>
                  <a:gd name="T13" fmla="*/ 0 h 83"/>
                  <a:gd name="T14" fmla="*/ 90 w 90"/>
                  <a:gd name="T15" fmla="*/ 83 h 83"/>
                </a:gdLst>
                <a:ahLst/>
                <a:cxnLst>
                  <a:cxn ang="T8">
                    <a:pos x="T0" y="T1"/>
                  </a:cxn>
                  <a:cxn ang="T9">
                    <a:pos x="T2" y="T3"/>
                  </a:cxn>
                  <a:cxn ang="T10">
                    <a:pos x="T4" y="T5"/>
                  </a:cxn>
                  <a:cxn ang="T11">
                    <a:pos x="T6" y="T7"/>
                  </a:cxn>
                </a:cxnLst>
                <a:rect l="T12" t="T13" r="T14" b="T15"/>
                <a:pathLst>
                  <a:path w="90" h="83">
                    <a:moveTo>
                      <a:pt x="45" y="83"/>
                    </a:moveTo>
                    <a:cubicBezTo>
                      <a:pt x="90" y="59"/>
                      <a:pt x="90" y="0"/>
                      <a:pt x="90" y="0"/>
                    </a:cubicBezTo>
                    <a:cubicBezTo>
                      <a:pt x="0" y="0"/>
                      <a:pt x="0" y="0"/>
                      <a:pt x="0" y="0"/>
                    </a:cubicBezTo>
                    <a:cubicBezTo>
                      <a:pt x="0" y="0"/>
                      <a:pt x="0" y="59"/>
                      <a:pt x="45" y="83"/>
                    </a:cubicBezTo>
                    <a:close/>
                  </a:path>
                </a:pathLst>
              </a:custGeom>
              <a:solidFill>
                <a:schemeClr val="bg1"/>
              </a:solidFill>
              <a:ln>
                <a:noFill/>
              </a:ln>
              <a:extLst>
                <a:ext uri="{91240B29-F687-4F45-9708-019B960494DF}">
                  <a14:hiddenLine xmlns="" xmlns:a14="http://schemas.microsoft.com/office/drawing/2010/main" w="9525">
                    <a:solidFill>
                      <a:srgbClr val="000000"/>
                    </a:solidFill>
                    <a:bevel/>
                  </a14:hiddenLine>
                </a:ext>
              </a:extLst>
            </p:spPr>
            <p:txBody>
              <a:bodyPr/>
              <a:lstStyle/>
              <a:p>
                <a:pPr>
                  <a:lnSpc>
                    <a:spcPct val="140000"/>
                  </a:lnSpc>
                </a:pPr>
                <a:endParaRPr lang="zh-CN" altLang="en-US">
                  <a:cs typeface="+mn-ea"/>
                  <a:sym typeface="+mn-lt"/>
                </a:endParaRPr>
              </a:p>
            </p:txBody>
          </p:sp>
          <p:sp>
            <p:nvSpPr>
              <p:cNvPr id="70" name="Freeform 171"/>
              <p:cNvSpPr>
                <a:spLocks noChangeArrowheads="1"/>
              </p:cNvSpPr>
              <p:nvPr/>
            </p:nvSpPr>
            <p:spPr bwMode="auto">
              <a:xfrm>
                <a:off x="0" y="0"/>
                <a:ext cx="299494" cy="94840"/>
              </a:xfrm>
              <a:custGeom>
                <a:avLst/>
                <a:gdLst>
                  <a:gd name="T0" fmla="*/ 2147483646 w 90"/>
                  <a:gd name="T1" fmla="*/ 0 h 29"/>
                  <a:gd name="T2" fmla="*/ 2147483646 w 90"/>
                  <a:gd name="T3" fmla="*/ 2147483646 h 29"/>
                  <a:gd name="T4" fmla="*/ 2147483646 w 90"/>
                  <a:gd name="T5" fmla="*/ 0 h 29"/>
                  <a:gd name="T6" fmla="*/ 2147483646 w 90"/>
                  <a:gd name="T7" fmla="*/ 0 h 29"/>
                  <a:gd name="T8" fmla="*/ 2147483646 w 90"/>
                  <a:gd name="T9" fmla="*/ 2147483646 h 29"/>
                  <a:gd name="T10" fmla="*/ 2147483646 w 90"/>
                  <a:gd name="T11" fmla="*/ 0 h 29"/>
                  <a:gd name="T12" fmla="*/ 0 w 90"/>
                  <a:gd name="T13" fmla="*/ 0 h 29"/>
                  <a:gd name="T14" fmla="*/ 0 w 90"/>
                  <a:gd name="T15" fmla="*/ 2147483646 h 29"/>
                  <a:gd name="T16" fmla="*/ 2147483646 w 90"/>
                  <a:gd name="T17" fmla="*/ 2147483646 h 29"/>
                  <a:gd name="T18" fmla="*/ 2147483646 w 90"/>
                  <a:gd name="T19" fmla="*/ 0 h 29"/>
                  <a:gd name="T20" fmla="*/ 2147483646 w 90"/>
                  <a:gd name="T21" fmla="*/ 0 h 2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90"/>
                  <a:gd name="T34" fmla="*/ 0 h 29"/>
                  <a:gd name="T35" fmla="*/ 90 w 90"/>
                  <a:gd name="T36" fmla="*/ 29 h 2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90" h="29">
                    <a:moveTo>
                      <a:pt x="84" y="0"/>
                    </a:moveTo>
                    <a:cubicBezTo>
                      <a:pt x="84" y="9"/>
                      <a:pt x="77" y="16"/>
                      <a:pt x="68" y="16"/>
                    </a:cubicBezTo>
                    <a:cubicBezTo>
                      <a:pt x="59" y="16"/>
                      <a:pt x="52" y="9"/>
                      <a:pt x="52" y="0"/>
                    </a:cubicBezTo>
                    <a:cubicBezTo>
                      <a:pt x="39" y="0"/>
                      <a:pt x="39" y="0"/>
                      <a:pt x="39" y="0"/>
                    </a:cubicBezTo>
                    <a:cubicBezTo>
                      <a:pt x="39" y="9"/>
                      <a:pt x="32" y="16"/>
                      <a:pt x="23" y="16"/>
                    </a:cubicBezTo>
                    <a:cubicBezTo>
                      <a:pt x="14" y="16"/>
                      <a:pt x="7" y="9"/>
                      <a:pt x="7" y="0"/>
                    </a:cubicBezTo>
                    <a:cubicBezTo>
                      <a:pt x="0" y="0"/>
                      <a:pt x="0" y="0"/>
                      <a:pt x="0" y="0"/>
                    </a:cubicBezTo>
                    <a:cubicBezTo>
                      <a:pt x="0" y="29"/>
                      <a:pt x="0" y="29"/>
                      <a:pt x="0" y="29"/>
                    </a:cubicBezTo>
                    <a:cubicBezTo>
                      <a:pt x="90" y="29"/>
                      <a:pt x="90" y="29"/>
                      <a:pt x="90" y="29"/>
                    </a:cubicBezTo>
                    <a:cubicBezTo>
                      <a:pt x="90" y="0"/>
                      <a:pt x="90" y="0"/>
                      <a:pt x="90" y="0"/>
                    </a:cubicBezTo>
                    <a:lnTo>
                      <a:pt x="84" y="0"/>
                    </a:lnTo>
                    <a:close/>
                  </a:path>
                </a:pathLst>
              </a:custGeom>
              <a:solidFill>
                <a:schemeClr val="bg1"/>
              </a:solidFill>
              <a:ln>
                <a:noFill/>
              </a:ln>
              <a:extLst>
                <a:ext uri="{91240B29-F687-4F45-9708-019B960494DF}">
                  <a14:hiddenLine xmlns="" xmlns:a14="http://schemas.microsoft.com/office/drawing/2010/main" w="9525">
                    <a:solidFill>
                      <a:srgbClr val="000000"/>
                    </a:solidFill>
                    <a:bevel/>
                  </a14:hiddenLine>
                </a:ext>
              </a:extLst>
            </p:spPr>
            <p:txBody>
              <a:bodyPr/>
              <a:lstStyle/>
              <a:p>
                <a:pPr>
                  <a:lnSpc>
                    <a:spcPct val="140000"/>
                  </a:lnSpc>
                </a:pPr>
                <a:endParaRPr lang="zh-CN" altLang="en-US">
                  <a:cs typeface="+mn-ea"/>
                  <a:sym typeface="+mn-lt"/>
                </a:endParaRPr>
              </a:p>
            </p:txBody>
          </p:sp>
        </p:grpSp>
      </p:grpSp>
      <p:pic>
        <p:nvPicPr>
          <p:cNvPr id="9" name="图片 8">
            <a:extLst>
              <a:ext uri="{FF2B5EF4-FFF2-40B4-BE49-F238E27FC236}">
                <a16:creationId xmlns="" xmlns:a16="http://schemas.microsoft.com/office/drawing/2014/main" id="{BD7F615A-D236-49F4-98D7-5CE3C62F9EB6}"/>
              </a:ext>
            </a:extLst>
          </p:cNvPr>
          <p:cNvPicPr>
            <a:picLocks noChangeAspect="1"/>
          </p:cNvPicPr>
          <p:nvPr/>
        </p:nvPicPr>
        <p:blipFill rotWithShape="1">
          <a:blip r:embed="rId5" cstate="email">
            <a:extLst>
              <a:ext uri="{28A0092B-C50C-407E-A947-70E740481C1C}">
                <a14:useLocalDpi xmlns="" xmlns:a14="http://schemas.microsoft.com/office/drawing/2010/main"/>
              </a:ext>
            </a:extLst>
          </a:blip>
          <a:srcRect/>
          <a:stretch/>
        </p:blipFill>
        <p:spPr>
          <a:xfrm>
            <a:off x="3846163" y="5446339"/>
            <a:ext cx="520700" cy="301821"/>
          </a:xfrm>
          <a:prstGeom prst="rect">
            <a:avLst/>
          </a:prstGeom>
        </p:spPr>
      </p:pic>
    </p:spTree>
    <p:custDataLst>
      <p:tags r:id="rId1"/>
    </p:custDataLst>
  </p:cSld>
  <p:clrMapOvr>
    <a:masterClrMapping/>
  </p:clrMapOvr>
  <mc:AlternateContent xmlns:mc="http://schemas.openxmlformats.org/markup-compatibility/2006">
    <mc:Choice xmlns="" xmlns:p14="http://schemas.microsoft.com/office/powerpoint/2010/main" Requires="p14">
      <p:transition spd="slow" p14:dur="1600">
        <p:blinds dir="vert"/>
      </p:transition>
    </mc:Choice>
    <mc:Fallback>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par>
                          <p:cTn id="10" fill="hold">
                            <p:stCondLst>
                              <p:cond delay="500"/>
                            </p:stCondLst>
                            <p:childTnLst>
                              <p:par>
                                <p:cTn id="11" presetID="22" presetClass="entr" presetSubtype="8" fill="hold" nodeType="after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wipe(left)">
                                      <p:cBhvr>
                                        <p:cTn id="13" dur="500"/>
                                        <p:tgtEl>
                                          <p:spTgt spid="2"/>
                                        </p:tgtEl>
                                      </p:cBhvr>
                                    </p:animEffect>
                                  </p:childTnLst>
                                </p:cTn>
                              </p:par>
                            </p:childTnLst>
                          </p:cTn>
                        </p:par>
                        <p:par>
                          <p:cTn id="14" fill="hold">
                            <p:stCondLst>
                              <p:cond delay="1000"/>
                            </p:stCondLst>
                            <p:childTnLst>
                              <p:par>
                                <p:cTn id="15" presetID="22" presetClass="entr" presetSubtype="8" fill="hold" nodeType="after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left)">
                                      <p:cBhvr>
                                        <p:cTn id="17" dur="250"/>
                                        <p:tgtEl>
                                          <p:spTgt spid="9"/>
                                        </p:tgtEl>
                                      </p:cBhvr>
                                    </p:animEffect>
                                  </p:childTnLst>
                                </p:cTn>
                              </p:par>
                            </p:childTnLst>
                          </p:cTn>
                        </p:par>
                        <p:par>
                          <p:cTn id="18" fill="hold">
                            <p:stCondLst>
                              <p:cond delay="1250"/>
                            </p:stCondLst>
                            <p:childTnLst>
                              <p:par>
                                <p:cTn id="19" presetID="22" presetClass="entr" presetSubtype="8" fill="hold" grpId="0" nodeType="afterEffect">
                                  <p:stCondLst>
                                    <p:cond delay="0"/>
                                  </p:stCondLst>
                                  <p:childTnLst>
                                    <p:set>
                                      <p:cBhvr>
                                        <p:cTn id="20" dur="1" fill="hold">
                                          <p:stCondLst>
                                            <p:cond delay="0"/>
                                          </p:stCondLst>
                                        </p:cTn>
                                        <p:tgtEl>
                                          <p:spTgt spid="25"/>
                                        </p:tgtEl>
                                        <p:attrNameLst>
                                          <p:attrName>style.visibility</p:attrName>
                                        </p:attrNameLst>
                                      </p:cBhvr>
                                      <p:to>
                                        <p:strVal val="visible"/>
                                      </p:to>
                                    </p:set>
                                    <p:animEffect transition="in" filter="wipe(left)">
                                      <p:cBhvr>
                                        <p:cTn id="21" dur="500"/>
                                        <p:tgtEl>
                                          <p:spTgt spid="25"/>
                                        </p:tgtEl>
                                      </p:cBhvr>
                                    </p:animEffect>
                                  </p:childTnLst>
                                </p:cTn>
                              </p:par>
                            </p:childTnLst>
                          </p:cTn>
                        </p:par>
                        <p:par>
                          <p:cTn id="22" fill="hold">
                            <p:stCondLst>
                              <p:cond delay="1750"/>
                            </p:stCondLst>
                            <p:childTnLst>
                              <p:par>
                                <p:cTn id="23" presetID="53" presetClass="entr" presetSubtype="16" fill="hold" nodeType="afterEffect">
                                  <p:stCondLst>
                                    <p:cond delay="0"/>
                                  </p:stCondLst>
                                  <p:childTnLst>
                                    <p:set>
                                      <p:cBhvr>
                                        <p:cTn id="24" dur="1" fill="hold">
                                          <p:stCondLst>
                                            <p:cond delay="0"/>
                                          </p:stCondLst>
                                        </p:cTn>
                                        <p:tgtEl>
                                          <p:spTgt spid="18"/>
                                        </p:tgtEl>
                                        <p:attrNameLst>
                                          <p:attrName>style.visibility</p:attrName>
                                        </p:attrNameLst>
                                      </p:cBhvr>
                                      <p:to>
                                        <p:strVal val="visible"/>
                                      </p:to>
                                    </p:set>
                                    <p:anim calcmode="lin" valueType="num">
                                      <p:cBhvr>
                                        <p:cTn id="25" dur="500" fill="hold"/>
                                        <p:tgtEl>
                                          <p:spTgt spid="18"/>
                                        </p:tgtEl>
                                        <p:attrNameLst>
                                          <p:attrName>ppt_w</p:attrName>
                                        </p:attrNameLst>
                                      </p:cBhvr>
                                      <p:tavLst>
                                        <p:tav tm="0">
                                          <p:val>
                                            <p:fltVal val="0"/>
                                          </p:val>
                                        </p:tav>
                                        <p:tav tm="100000">
                                          <p:val>
                                            <p:strVal val="#ppt_w"/>
                                          </p:val>
                                        </p:tav>
                                      </p:tavLst>
                                    </p:anim>
                                    <p:anim calcmode="lin" valueType="num">
                                      <p:cBhvr>
                                        <p:cTn id="26" dur="500" fill="hold"/>
                                        <p:tgtEl>
                                          <p:spTgt spid="18"/>
                                        </p:tgtEl>
                                        <p:attrNameLst>
                                          <p:attrName>ppt_h</p:attrName>
                                        </p:attrNameLst>
                                      </p:cBhvr>
                                      <p:tavLst>
                                        <p:tav tm="0">
                                          <p:val>
                                            <p:fltVal val="0"/>
                                          </p:val>
                                        </p:tav>
                                        <p:tav tm="100000">
                                          <p:val>
                                            <p:strVal val="#ppt_h"/>
                                          </p:val>
                                        </p:tav>
                                      </p:tavLst>
                                    </p:anim>
                                    <p:animEffect transition="in" filter="fade">
                                      <p:cBhvr>
                                        <p:cTn id="27" dur="500"/>
                                        <p:tgtEl>
                                          <p:spTgt spid="18"/>
                                        </p:tgtEl>
                                      </p:cBhvr>
                                    </p:animEffect>
                                  </p:childTnLst>
                                </p:cTn>
                              </p:par>
                            </p:childTnLst>
                          </p:cTn>
                        </p:par>
                        <p:par>
                          <p:cTn id="28" fill="hold">
                            <p:stCondLst>
                              <p:cond delay="2250"/>
                            </p:stCondLst>
                            <p:childTnLst>
                              <p:par>
                                <p:cTn id="29" presetID="53" presetClass="entr" presetSubtype="16" fill="hold" nodeType="afterEffect">
                                  <p:stCondLst>
                                    <p:cond delay="0"/>
                                  </p:stCondLst>
                                  <p:childTnLst>
                                    <p:set>
                                      <p:cBhvr>
                                        <p:cTn id="30" dur="1" fill="hold">
                                          <p:stCondLst>
                                            <p:cond delay="0"/>
                                          </p:stCondLst>
                                        </p:cTn>
                                        <p:tgtEl>
                                          <p:spTgt spid="16"/>
                                        </p:tgtEl>
                                        <p:attrNameLst>
                                          <p:attrName>style.visibility</p:attrName>
                                        </p:attrNameLst>
                                      </p:cBhvr>
                                      <p:to>
                                        <p:strVal val="visible"/>
                                      </p:to>
                                    </p:set>
                                    <p:anim calcmode="lin" valueType="num">
                                      <p:cBhvr>
                                        <p:cTn id="31" dur="500" fill="hold"/>
                                        <p:tgtEl>
                                          <p:spTgt spid="16"/>
                                        </p:tgtEl>
                                        <p:attrNameLst>
                                          <p:attrName>ppt_w</p:attrName>
                                        </p:attrNameLst>
                                      </p:cBhvr>
                                      <p:tavLst>
                                        <p:tav tm="0">
                                          <p:val>
                                            <p:fltVal val="0"/>
                                          </p:val>
                                        </p:tav>
                                        <p:tav tm="100000">
                                          <p:val>
                                            <p:strVal val="#ppt_w"/>
                                          </p:val>
                                        </p:tav>
                                      </p:tavLst>
                                    </p:anim>
                                    <p:anim calcmode="lin" valueType="num">
                                      <p:cBhvr>
                                        <p:cTn id="32" dur="500" fill="hold"/>
                                        <p:tgtEl>
                                          <p:spTgt spid="16"/>
                                        </p:tgtEl>
                                        <p:attrNameLst>
                                          <p:attrName>ppt_h</p:attrName>
                                        </p:attrNameLst>
                                      </p:cBhvr>
                                      <p:tavLst>
                                        <p:tav tm="0">
                                          <p:val>
                                            <p:fltVal val="0"/>
                                          </p:val>
                                        </p:tav>
                                        <p:tav tm="100000">
                                          <p:val>
                                            <p:strVal val="#ppt_h"/>
                                          </p:val>
                                        </p:tav>
                                      </p:tavLst>
                                    </p:anim>
                                    <p:animEffect transition="in" filter="fade">
                                      <p:cBhvr>
                                        <p:cTn id="33" dur="500"/>
                                        <p:tgtEl>
                                          <p:spTgt spid="16"/>
                                        </p:tgtEl>
                                      </p:cBhvr>
                                    </p:animEffect>
                                  </p:childTnLst>
                                </p:cTn>
                              </p:par>
                            </p:childTnLst>
                          </p:cTn>
                        </p:par>
                        <p:par>
                          <p:cTn id="34" fill="hold">
                            <p:stCondLst>
                              <p:cond delay="2750"/>
                            </p:stCondLst>
                            <p:childTnLst>
                              <p:par>
                                <p:cTn id="35" presetID="53" presetClass="entr" presetSubtype="16" fill="hold" nodeType="afterEffect">
                                  <p:stCondLst>
                                    <p:cond delay="0"/>
                                  </p:stCondLst>
                                  <p:childTnLst>
                                    <p:set>
                                      <p:cBhvr>
                                        <p:cTn id="36" dur="1" fill="hold">
                                          <p:stCondLst>
                                            <p:cond delay="0"/>
                                          </p:stCondLst>
                                        </p:cTn>
                                        <p:tgtEl>
                                          <p:spTgt spid="14"/>
                                        </p:tgtEl>
                                        <p:attrNameLst>
                                          <p:attrName>style.visibility</p:attrName>
                                        </p:attrNameLst>
                                      </p:cBhvr>
                                      <p:to>
                                        <p:strVal val="visible"/>
                                      </p:to>
                                    </p:set>
                                    <p:anim calcmode="lin" valueType="num">
                                      <p:cBhvr>
                                        <p:cTn id="37" dur="500" fill="hold"/>
                                        <p:tgtEl>
                                          <p:spTgt spid="14"/>
                                        </p:tgtEl>
                                        <p:attrNameLst>
                                          <p:attrName>ppt_w</p:attrName>
                                        </p:attrNameLst>
                                      </p:cBhvr>
                                      <p:tavLst>
                                        <p:tav tm="0">
                                          <p:val>
                                            <p:fltVal val="0"/>
                                          </p:val>
                                        </p:tav>
                                        <p:tav tm="100000">
                                          <p:val>
                                            <p:strVal val="#ppt_w"/>
                                          </p:val>
                                        </p:tav>
                                      </p:tavLst>
                                    </p:anim>
                                    <p:anim calcmode="lin" valueType="num">
                                      <p:cBhvr>
                                        <p:cTn id="38" dur="500" fill="hold"/>
                                        <p:tgtEl>
                                          <p:spTgt spid="14"/>
                                        </p:tgtEl>
                                        <p:attrNameLst>
                                          <p:attrName>ppt_h</p:attrName>
                                        </p:attrNameLst>
                                      </p:cBhvr>
                                      <p:tavLst>
                                        <p:tav tm="0">
                                          <p:val>
                                            <p:fltVal val="0"/>
                                          </p:val>
                                        </p:tav>
                                        <p:tav tm="100000">
                                          <p:val>
                                            <p:strVal val="#ppt_h"/>
                                          </p:val>
                                        </p:tav>
                                      </p:tavLst>
                                    </p:anim>
                                    <p:animEffect transition="in" filter="fade">
                                      <p:cBhvr>
                                        <p:cTn id="39"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5"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33"/>
          <p:cNvSpPr txBox="1">
            <a:spLocks noChangeArrowheads="1"/>
          </p:cNvSpPr>
          <p:nvPr/>
        </p:nvSpPr>
        <p:spPr bwMode="auto">
          <a:xfrm>
            <a:off x="2303417" y="1130646"/>
            <a:ext cx="2716790" cy="135421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457200" eaLnBrk="1" hangingPunct="1"/>
            <a:r>
              <a:rPr lang="en-US" altLang="zh-CN" sz="5400" dirty="0">
                <a:solidFill>
                  <a:schemeClr val="bg1"/>
                </a:solidFill>
                <a:latin typeface="Arial Black" panose="020B0A04020102020204" pitchFamily="34" charset="0"/>
                <a:ea typeface="微软雅黑 Light" panose="020B0502040204020203" pitchFamily="34" charset="-122"/>
              </a:rPr>
              <a:t>255</a:t>
            </a:r>
            <a:r>
              <a:rPr lang="zh-CN" altLang="en-US" sz="2000" dirty="0">
                <a:solidFill>
                  <a:schemeClr val="bg1"/>
                </a:solidFill>
                <a:latin typeface="微软雅黑 Light" panose="020B0502040204020203" pitchFamily="34" charset="-122"/>
                <a:ea typeface="微软雅黑 Light" panose="020B0502040204020203" pitchFamily="34" charset="-122"/>
              </a:rPr>
              <a:t>项 </a:t>
            </a:r>
            <a:endParaRPr lang="en-US" altLang="zh-CN" sz="2000" dirty="0">
              <a:solidFill>
                <a:schemeClr val="bg1"/>
              </a:solidFill>
              <a:latin typeface="微软雅黑 Light" panose="020B0502040204020203" pitchFamily="34" charset="-122"/>
              <a:ea typeface="微软雅黑 Light" panose="020B0502040204020203" pitchFamily="34" charset="-122"/>
            </a:endParaRPr>
          </a:p>
          <a:p>
            <a:pPr defTabSz="457200" eaLnBrk="1" hangingPunct="1"/>
            <a:r>
              <a:rPr lang="zh-CN" altLang="en-US" sz="2800" dirty="0">
                <a:solidFill>
                  <a:schemeClr val="bg1"/>
                </a:solidFill>
                <a:latin typeface="微软雅黑 Light" panose="020B0502040204020203" pitchFamily="34" charset="-122"/>
                <a:ea typeface="微软雅黑 Light" panose="020B0502040204020203" pitchFamily="34" charset="-122"/>
              </a:rPr>
              <a:t>国家发明专利</a:t>
            </a:r>
            <a:endParaRPr lang="en-US" altLang="zh-CN" sz="4677" dirty="0">
              <a:solidFill>
                <a:schemeClr val="bg1"/>
              </a:solidFill>
              <a:latin typeface="微软雅黑 Light" panose="020B0502040204020203" pitchFamily="34" charset="-122"/>
              <a:ea typeface="微软雅黑 Light" panose="020B0502040204020203" pitchFamily="34" charset="-122"/>
            </a:endParaRPr>
          </a:p>
        </p:txBody>
      </p:sp>
      <p:grpSp>
        <p:nvGrpSpPr>
          <p:cNvPr id="10" name="组合 9"/>
          <p:cNvGrpSpPr/>
          <p:nvPr/>
        </p:nvGrpSpPr>
        <p:grpSpPr>
          <a:xfrm>
            <a:off x="2303417" y="2893662"/>
            <a:ext cx="2398447" cy="3300608"/>
            <a:chOff x="2511836" y="1788190"/>
            <a:chExt cx="3278160" cy="4511220"/>
          </a:xfrm>
        </p:grpSpPr>
        <p:grpSp>
          <p:nvGrpSpPr>
            <p:cNvPr id="4" name="组合 3"/>
            <p:cNvGrpSpPr>
              <a:grpSpLocks/>
            </p:cNvGrpSpPr>
            <p:nvPr/>
          </p:nvGrpSpPr>
          <p:grpSpPr>
            <a:xfrm>
              <a:off x="2511836" y="1788190"/>
              <a:ext cx="2762025" cy="4117383"/>
              <a:chOff x="-1575132" y="633842"/>
              <a:chExt cx="3744416" cy="5544616"/>
            </a:xfrm>
          </p:grpSpPr>
          <p:pic>
            <p:nvPicPr>
              <p:cNvPr id="18" name="图片 17"/>
              <p:cNvPicPr>
                <a:picLocks noChangeAspect="1"/>
              </p:cNvPicPr>
              <p:nvPr/>
            </p:nvPicPr>
            <p:blipFill>
              <a:blip r:embed="rId2" cstate="print">
                <a:extLst/>
              </a:blip>
              <a:srcRect l="12890" r="3315" b="28912"/>
              <a:stretch>
                <a:fillRect/>
              </a:stretch>
            </p:blipFill>
            <p:spPr>
              <a:xfrm>
                <a:off x="-1575132" y="633842"/>
                <a:ext cx="3744416" cy="5544616"/>
              </a:xfrm>
              <a:prstGeom prst="rect">
                <a:avLst/>
              </a:prstGeom>
              <a:noFill/>
              <a:ln w="28575">
                <a:solidFill>
                  <a:srgbClr val="FFFFFF"/>
                </a:solidFill>
              </a:ln>
              <a:effectLst>
                <a:outerShdw sx="102000" sy="102000" algn="ctr" rotWithShape="0">
                  <a:srgbClr val="000000">
                    <a:alpha val="39999"/>
                  </a:srgbClr>
                </a:outerShdw>
              </a:effectLst>
            </p:spPr>
          </p:pic>
          <p:pic>
            <p:nvPicPr>
              <p:cNvPr id="19" name="图片 18"/>
              <p:cNvPicPr>
                <a:picLocks/>
              </p:cNvPicPr>
              <p:nvPr/>
            </p:nvPicPr>
            <p:blipFill>
              <a:blip r:embed="rId3" cstate="print">
                <a:extLst/>
              </a:blip>
              <a:srcRect/>
              <a:stretch>
                <a:fillRect/>
              </a:stretch>
            </p:blipFill>
            <p:spPr>
              <a:xfrm>
                <a:off x="753970" y="521136"/>
                <a:ext cx="1629893" cy="851653"/>
              </a:xfrm>
              <a:prstGeom prst="rect">
                <a:avLst/>
              </a:prstGeom>
              <a:ln/>
            </p:spPr>
          </p:pic>
        </p:grpSp>
        <p:grpSp>
          <p:nvGrpSpPr>
            <p:cNvPr id="5" name="组合 4"/>
            <p:cNvGrpSpPr>
              <a:grpSpLocks/>
            </p:cNvGrpSpPr>
            <p:nvPr/>
          </p:nvGrpSpPr>
          <p:grpSpPr>
            <a:xfrm>
              <a:off x="2707131" y="1879847"/>
              <a:ext cx="2718626" cy="4224793"/>
              <a:chOff x="1888604" y="1916832"/>
              <a:chExt cx="3619500" cy="6048672"/>
            </a:xfrm>
          </p:grpSpPr>
          <p:pic>
            <p:nvPicPr>
              <p:cNvPr id="16" name="图片 15"/>
              <p:cNvPicPr>
                <a:picLocks noChangeAspect="1"/>
              </p:cNvPicPr>
              <p:nvPr/>
            </p:nvPicPr>
            <p:blipFill>
              <a:blip r:embed="rId4" cstate="print">
                <a:extLst/>
              </a:blip>
              <a:srcRect/>
              <a:stretch>
                <a:fillRect/>
              </a:stretch>
            </p:blipFill>
            <p:spPr>
              <a:xfrm>
                <a:off x="1888604" y="2034604"/>
                <a:ext cx="3619500" cy="5930900"/>
              </a:xfrm>
              <a:prstGeom prst="rect">
                <a:avLst/>
              </a:prstGeom>
              <a:noFill/>
              <a:ln>
                <a:noFill/>
              </a:ln>
            </p:spPr>
          </p:pic>
          <p:pic>
            <p:nvPicPr>
              <p:cNvPr id="17" name="图片 16"/>
              <p:cNvPicPr>
                <a:picLocks/>
              </p:cNvPicPr>
              <p:nvPr/>
            </p:nvPicPr>
            <p:blipFill>
              <a:blip r:embed="rId5" cstate="print">
                <a:extLst/>
              </a:blip>
              <a:srcRect/>
              <a:stretch>
                <a:fillRect/>
              </a:stretch>
            </p:blipFill>
            <p:spPr>
              <a:xfrm>
                <a:off x="4114039" y="1799631"/>
                <a:ext cx="1600669" cy="905455"/>
              </a:xfrm>
              <a:prstGeom prst="rect">
                <a:avLst/>
              </a:prstGeom>
              <a:ln/>
            </p:spPr>
          </p:pic>
        </p:grpSp>
        <p:grpSp>
          <p:nvGrpSpPr>
            <p:cNvPr id="6" name="组合 5"/>
            <p:cNvGrpSpPr>
              <a:grpSpLocks/>
            </p:cNvGrpSpPr>
            <p:nvPr/>
          </p:nvGrpSpPr>
          <p:grpSpPr>
            <a:xfrm>
              <a:off x="3017122" y="2063160"/>
              <a:ext cx="2772874" cy="4236250"/>
              <a:chOff x="2123728" y="1988840"/>
              <a:chExt cx="3632200" cy="6057900"/>
            </a:xfrm>
          </p:grpSpPr>
          <p:pic>
            <p:nvPicPr>
              <p:cNvPr id="14" name="图片 13"/>
              <p:cNvPicPr>
                <a:picLocks noChangeAspect="1"/>
              </p:cNvPicPr>
              <p:nvPr/>
            </p:nvPicPr>
            <p:blipFill>
              <a:blip r:embed="rId6" cstate="print">
                <a:extLst/>
              </a:blip>
              <a:srcRect/>
              <a:stretch>
                <a:fillRect/>
              </a:stretch>
            </p:blipFill>
            <p:spPr>
              <a:xfrm>
                <a:off x="2123728" y="1988840"/>
                <a:ext cx="3632200" cy="6057900"/>
              </a:xfrm>
              <a:prstGeom prst="rect">
                <a:avLst/>
              </a:prstGeom>
              <a:noFill/>
              <a:ln>
                <a:noFill/>
              </a:ln>
            </p:spPr>
          </p:pic>
          <p:pic>
            <p:nvPicPr>
              <p:cNvPr id="15" name="图片 14"/>
              <p:cNvPicPr>
                <a:picLocks/>
              </p:cNvPicPr>
              <p:nvPr/>
            </p:nvPicPr>
            <p:blipFill>
              <a:blip r:embed="rId7" cstate="print">
                <a:extLst/>
              </a:blip>
              <a:srcRect/>
              <a:stretch>
                <a:fillRect/>
              </a:stretch>
            </p:blipFill>
            <p:spPr>
              <a:xfrm>
                <a:off x="4413983" y="1869156"/>
                <a:ext cx="1574860" cy="904384"/>
              </a:xfrm>
              <a:prstGeom prst="rect">
                <a:avLst/>
              </a:prstGeom>
              <a:ln/>
            </p:spPr>
          </p:pic>
        </p:grpSp>
      </p:grpSp>
      <p:grpSp>
        <p:nvGrpSpPr>
          <p:cNvPr id="11" name="组合 10"/>
          <p:cNvGrpSpPr/>
          <p:nvPr/>
        </p:nvGrpSpPr>
        <p:grpSpPr>
          <a:xfrm>
            <a:off x="7607631" y="2900829"/>
            <a:ext cx="2872059" cy="3270220"/>
            <a:chOff x="6434779" y="1765276"/>
            <a:chExt cx="3925486" cy="4469687"/>
          </a:xfrm>
        </p:grpSpPr>
        <p:pic>
          <p:nvPicPr>
            <p:cNvPr id="7" name="图片 6"/>
            <p:cNvPicPr>
              <a:picLocks noChangeAspect="1"/>
            </p:cNvPicPr>
            <p:nvPr/>
          </p:nvPicPr>
          <p:blipFill>
            <a:blip r:embed="rId8" cstate="print">
              <a:extLst/>
            </a:blip>
            <a:srcRect/>
            <a:stretch>
              <a:fillRect/>
            </a:stretch>
          </p:blipFill>
          <p:spPr>
            <a:xfrm>
              <a:off x="6434779" y="1765276"/>
              <a:ext cx="3296761" cy="4229089"/>
            </a:xfrm>
            <a:prstGeom prst="rect">
              <a:avLst/>
            </a:prstGeom>
            <a:noFill/>
            <a:ln>
              <a:noFill/>
            </a:ln>
          </p:spPr>
        </p:pic>
        <p:pic>
          <p:nvPicPr>
            <p:cNvPr id="8" name="图片 7"/>
            <p:cNvPicPr>
              <a:picLocks noChangeAspect="1"/>
            </p:cNvPicPr>
            <p:nvPr/>
          </p:nvPicPr>
          <p:blipFill>
            <a:blip r:embed="rId9" cstate="print">
              <a:extLst/>
            </a:blip>
            <a:srcRect/>
            <a:stretch>
              <a:fillRect/>
            </a:stretch>
          </p:blipFill>
          <p:spPr>
            <a:xfrm>
              <a:off x="6716871" y="1960046"/>
              <a:ext cx="3295210" cy="4230522"/>
            </a:xfrm>
            <a:prstGeom prst="rect">
              <a:avLst/>
            </a:prstGeom>
            <a:noFill/>
            <a:ln>
              <a:noFill/>
            </a:ln>
          </p:spPr>
        </p:pic>
        <p:grpSp>
          <p:nvGrpSpPr>
            <p:cNvPr id="9" name="组合 8"/>
            <p:cNvGrpSpPr>
              <a:grpSpLocks/>
            </p:cNvGrpSpPr>
            <p:nvPr/>
          </p:nvGrpSpPr>
          <p:grpSpPr>
            <a:xfrm>
              <a:off x="7316705" y="2160945"/>
              <a:ext cx="3043560" cy="4074018"/>
              <a:chOff x="5861989" y="1802000"/>
              <a:chExt cx="4404178" cy="5659448"/>
            </a:xfrm>
          </p:grpSpPr>
          <p:pic>
            <p:nvPicPr>
              <p:cNvPr id="12" name="图片 11"/>
              <p:cNvPicPr>
                <a:picLocks noChangeAspect="1"/>
              </p:cNvPicPr>
              <p:nvPr/>
            </p:nvPicPr>
            <p:blipFill>
              <a:blip r:embed="rId10" cstate="print">
                <a:extLst/>
              </a:blip>
              <a:srcRect r="12660" b="12738"/>
              <a:stretch>
                <a:fillRect/>
              </a:stretch>
            </p:blipFill>
            <p:spPr>
              <a:xfrm>
                <a:off x="5861989" y="1916832"/>
                <a:ext cx="4032671" cy="5544616"/>
              </a:xfrm>
              <a:prstGeom prst="rect">
                <a:avLst/>
              </a:prstGeom>
              <a:noFill/>
              <a:ln w="28575">
                <a:solidFill>
                  <a:srgbClr val="FFFFFF"/>
                </a:solidFill>
              </a:ln>
              <a:effectLst>
                <a:outerShdw sx="102000" sy="102000" algn="ctr" rotWithShape="0">
                  <a:srgbClr val="000000">
                    <a:alpha val="39999"/>
                  </a:srgbClr>
                </a:outerShdw>
              </a:effectLst>
            </p:spPr>
          </p:pic>
          <p:pic>
            <p:nvPicPr>
              <p:cNvPr id="13" name="图片 12"/>
              <p:cNvPicPr>
                <a:picLocks/>
              </p:cNvPicPr>
              <p:nvPr/>
            </p:nvPicPr>
            <p:blipFill>
              <a:blip r:embed="rId11" cstate="print">
                <a:extLst/>
              </a:blip>
              <a:srcRect/>
              <a:stretch>
                <a:fillRect/>
              </a:stretch>
            </p:blipFill>
            <p:spPr>
              <a:xfrm>
                <a:off x="8199143" y="1802000"/>
                <a:ext cx="2067024" cy="878544"/>
              </a:xfrm>
              <a:prstGeom prst="rect">
                <a:avLst/>
              </a:prstGeom>
              <a:ln/>
            </p:spPr>
          </p:pic>
        </p:grpSp>
      </p:grpSp>
      <p:sp>
        <p:nvSpPr>
          <p:cNvPr id="20" name="Text Box 33"/>
          <p:cNvSpPr txBox="1">
            <a:spLocks noChangeArrowheads="1"/>
          </p:cNvSpPr>
          <p:nvPr/>
        </p:nvSpPr>
        <p:spPr bwMode="auto">
          <a:xfrm>
            <a:off x="7325789" y="1153804"/>
            <a:ext cx="4032640" cy="135421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457200" eaLnBrk="1" hangingPunct="1"/>
            <a:r>
              <a:rPr lang="en-US" altLang="zh-CN" sz="5400" dirty="0">
                <a:solidFill>
                  <a:schemeClr val="bg1"/>
                </a:solidFill>
                <a:latin typeface="Arial Black" panose="020B0A04020102020204" pitchFamily="34" charset="0"/>
                <a:ea typeface="微软雅黑 Light" panose="020B0502040204020203" pitchFamily="34" charset="-122"/>
              </a:rPr>
              <a:t>180</a:t>
            </a:r>
            <a:r>
              <a:rPr lang="zh-CN" altLang="en-US" sz="2000" dirty="0">
                <a:solidFill>
                  <a:schemeClr val="bg1"/>
                </a:solidFill>
                <a:latin typeface="微软雅黑 Light" panose="020B0502040204020203" pitchFamily="34" charset="-122"/>
                <a:ea typeface="微软雅黑 Light" panose="020B0502040204020203" pitchFamily="34" charset="-122"/>
              </a:rPr>
              <a:t>项 </a:t>
            </a:r>
            <a:endParaRPr lang="en-US" altLang="zh-CN" sz="2000" dirty="0">
              <a:solidFill>
                <a:schemeClr val="bg1"/>
              </a:solidFill>
              <a:latin typeface="微软雅黑 Light" panose="020B0502040204020203" pitchFamily="34" charset="-122"/>
              <a:ea typeface="微软雅黑 Light" panose="020B0502040204020203" pitchFamily="34" charset="-122"/>
            </a:endParaRPr>
          </a:p>
          <a:p>
            <a:pPr defTabSz="457200" eaLnBrk="1" hangingPunct="1"/>
            <a:r>
              <a:rPr lang="zh-CN" altLang="en-US" sz="2800" dirty="0">
                <a:solidFill>
                  <a:schemeClr val="bg1"/>
                </a:solidFill>
                <a:latin typeface="微软雅黑 Light" panose="020B0502040204020203" pitchFamily="34" charset="-122"/>
                <a:ea typeface="微软雅黑 Light" panose="020B0502040204020203" pitchFamily="34" charset="-122"/>
              </a:rPr>
              <a:t>计算机软件软件著作权</a:t>
            </a:r>
            <a:endParaRPr lang="en-US" altLang="zh-CN" sz="4677" dirty="0">
              <a:solidFill>
                <a:schemeClr val="bg1"/>
              </a:solidFill>
              <a:latin typeface="微软雅黑 Light" panose="020B0502040204020203" pitchFamily="34" charset="-122"/>
              <a:ea typeface="微软雅黑 Light" panose="020B0502040204020203" pitchFamily="34" charset="-122"/>
            </a:endParaRPr>
          </a:p>
        </p:txBody>
      </p:sp>
      <p:sp>
        <p:nvSpPr>
          <p:cNvPr id="21" name="Text Box 33"/>
          <p:cNvSpPr txBox="1">
            <a:spLocks noChangeArrowheads="1"/>
          </p:cNvSpPr>
          <p:nvPr/>
        </p:nvSpPr>
        <p:spPr bwMode="auto">
          <a:xfrm>
            <a:off x="334367" y="295498"/>
            <a:ext cx="2716790" cy="5232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457200" eaLnBrk="1" hangingPunct="1"/>
            <a:r>
              <a:rPr lang="en-US" altLang="zh-CN" sz="2800" dirty="0">
                <a:solidFill>
                  <a:schemeClr val="bg1"/>
                </a:solidFill>
                <a:latin typeface="微软雅黑 Light" panose="020B0502040204020203" pitchFamily="34" charset="-122"/>
                <a:ea typeface="微软雅黑 Light" panose="020B0502040204020203" pitchFamily="34" charset="-122"/>
              </a:rPr>
              <a:t>--= </a:t>
            </a:r>
            <a:r>
              <a:rPr lang="zh-CN" altLang="en-US" sz="2800" dirty="0">
                <a:solidFill>
                  <a:schemeClr val="bg1"/>
                </a:solidFill>
                <a:latin typeface="微软雅黑 Light" panose="020B0502040204020203" pitchFamily="34" charset="-122"/>
                <a:ea typeface="微软雅黑 Light" panose="020B0502040204020203" pitchFamily="34" charset="-122"/>
              </a:rPr>
              <a:t>成绩 </a:t>
            </a:r>
            <a:r>
              <a:rPr lang="en-US" altLang="zh-CN" sz="2800" dirty="0">
                <a:solidFill>
                  <a:schemeClr val="bg1"/>
                </a:solidFill>
                <a:latin typeface="微软雅黑 Light" panose="020B0502040204020203" pitchFamily="34" charset="-122"/>
                <a:ea typeface="微软雅黑 Light" panose="020B0502040204020203" pitchFamily="34" charset="-122"/>
              </a:rPr>
              <a:t>=--</a:t>
            </a:r>
          </a:p>
        </p:txBody>
      </p:sp>
    </p:spTree>
    <p:extLst>
      <p:ext uri="{BB962C8B-B14F-4D97-AF65-F5344CB8AC3E}">
        <p14:creationId xmlns="" xmlns:p14="http://schemas.microsoft.com/office/powerpoint/2010/main" val="215207629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01" descr="2-3.png"/>
          <p:cNvPicPr preferRelativeResize="0">
            <a:picLocks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113653" y="-2061597"/>
            <a:ext cx="12305653" cy="93583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 name="图片 5" descr="2007112115038369_2.jpg"/>
          <p:cNvPicPr>
            <a:picLocks noChangeAspect="1" noChangeArrowheads="1"/>
          </p:cNvPicPr>
          <p:nvPr/>
        </p:nvPicPr>
        <p:blipFill rotWithShape="1">
          <a:blip r:embed="rId4" cstate="print">
            <a:extLst>
              <a:ext uri="{28A0092B-C50C-407E-A947-70E740481C1C}">
                <a14:useLocalDpi xmlns="" xmlns:a14="http://schemas.microsoft.com/office/drawing/2010/main" val="0"/>
              </a:ext>
            </a:extLst>
          </a:blip>
          <a:srcRect l="6396" r="6511"/>
          <a:stretch/>
        </p:blipFill>
        <p:spPr bwMode="auto">
          <a:xfrm>
            <a:off x="3770449" y="1363164"/>
            <a:ext cx="1351183" cy="1551421"/>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6" name="Picture 8"/>
          <p:cNvPicPr>
            <a:picLocks noChangeAspect="1" noChangeArrowheads="1"/>
          </p:cNvPicPr>
          <p:nvPr/>
        </p:nvPicPr>
        <p:blipFill rotWithShape="1">
          <a:blip r:embed="rId5" cstate="print">
            <a:extLst>
              <a:ext uri="{28A0092B-C50C-407E-A947-70E740481C1C}">
                <a14:useLocalDpi xmlns="" xmlns:a14="http://schemas.microsoft.com/office/drawing/2010/main" val="0"/>
              </a:ext>
            </a:extLst>
          </a:blip>
          <a:srcRect l="5110" r="9245"/>
          <a:stretch/>
        </p:blipFill>
        <p:spPr bwMode="auto">
          <a:xfrm>
            <a:off x="5169871" y="1363164"/>
            <a:ext cx="1358992" cy="1551421"/>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7" name="Picture 7" descr="2010年广州亚运会会徽"/>
          <p:cNvPicPr>
            <a:picLocks noChangeAspect="1" noChangeArrowheads="1"/>
          </p:cNvPicPr>
          <p:nvPr/>
        </p:nvPicPr>
        <p:blipFill rotWithShape="1">
          <a:blip r:embed="rId6" cstate="print">
            <a:extLst>
              <a:ext uri="{28A0092B-C50C-407E-A947-70E740481C1C}">
                <a14:useLocalDpi xmlns="" xmlns:a14="http://schemas.microsoft.com/office/drawing/2010/main" val="0"/>
              </a:ext>
            </a:extLst>
          </a:blip>
          <a:srcRect l="5010" r="4607"/>
          <a:stretch/>
        </p:blipFill>
        <p:spPr bwMode="auto">
          <a:xfrm>
            <a:off x="6577103" y="1363165"/>
            <a:ext cx="1343373" cy="1556695"/>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 name="图片 7"/>
          <p:cNvPicPr>
            <a:picLocks noChangeAspect="1"/>
          </p:cNvPicPr>
          <p:nvPr/>
        </p:nvPicPr>
        <p:blipFill rotWithShape="1">
          <a:blip r:embed="rId7" cstate="print">
            <a:extLst>
              <a:ext uri="{28A0092B-C50C-407E-A947-70E740481C1C}">
                <a14:useLocalDpi xmlns="" xmlns:a14="http://schemas.microsoft.com/office/drawing/2010/main" val="0"/>
              </a:ext>
            </a:extLst>
          </a:blip>
          <a:srcRect l="6062" r="6548"/>
          <a:stretch/>
        </p:blipFill>
        <p:spPr>
          <a:xfrm>
            <a:off x="7968715" y="1363165"/>
            <a:ext cx="1351183" cy="1546148"/>
          </a:xfrm>
          <a:prstGeom prst="rect">
            <a:avLst/>
          </a:prstGeom>
        </p:spPr>
      </p:pic>
      <p:pic>
        <p:nvPicPr>
          <p:cNvPr id="9" name="图片 8"/>
          <p:cNvPicPr>
            <a:picLocks noChangeAspect="1"/>
          </p:cNvPicPr>
          <p:nvPr/>
        </p:nvPicPr>
        <p:blipFill>
          <a:blip r:embed="rId8" cstate="print">
            <a:extLst>
              <a:ext uri="{28A0092B-C50C-407E-A947-70E740481C1C}">
                <a14:useLocalDpi xmlns="" xmlns:a14="http://schemas.microsoft.com/office/drawing/2010/main" val="0"/>
              </a:ext>
            </a:extLst>
          </a:blip>
          <a:stretch>
            <a:fillRect/>
          </a:stretch>
        </p:blipFill>
        <p:spPr>
          <a:xfrm>
            <a:off x="9368139" y="1363164"/>
            <a:ext cx="1348223" cy="1539109"/>
          </a:xfrm>
          <a:prstGeom prst="rect">
            <a:avLst/>
          </a:prstGeom>
        </p:spPr>
      </p:pic>
      <p:grpSp>
        <p:nvGrpSpPr>
          <p:cNvPr id="12" name="组合 11"/>
          <p:cNvGrpSpPr/>
          <p:nvPr/>
        </p:nvGrpSpPr>
        <p:grpSpPr>
          <a:xfrm>
            <a:off x="1436854" y="1362811"/>
            <a:ext cx="9279505" cy="1995100"/>
            <a:chOff x="4104992" y="2376531"/>
            <a:chExt cx="7361615" cy="1582752"/>
          </a:xfrm>
          <a:effectLst/>
        </p:grpSpPr>
        <p:grpSp>
          <p:nvGrpSpPr>
            <p:cNvPr id="13" name="组合 12"/>
            <p:cNvGrpSpPr/>
            <p:nvPr/>
          </p:nvGrpSpPr>
          <p:grpSpPr>
            <a:xfrm>
              <a:off x="4104992" y="2376531"/>
              <a:ext cx="1859832" cy="1582752"/>
              <a:chOff x="3960975" y="2164951"/>
              <a:chExt cx="1859832" cy="1582752"/>
            </a:xfrm>
          </p:grpSpPr>
          <p:sp>
            <p:nvSpPr>
              <p:cNvPr id="15" name="矩形 14"/>
              <p:cNvSpPr/>
              <p:nvPr/>
            </p:nvSpPr>
            <p:spPr>
              <a:xfrm>
                <a:off x="3960980" y="2164951"/>
                <a:ext cx="1813011" cy="1582752"/>
              </a:xfrm>
              <a:prstGeom prst="rect">
                <a:avLst/>
              </a:prstGeom>
              <a:solidFill>
                <a:srgbClr val="00B0F0"/>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r" fontAlgn="base">
                  <a:spcBef>
                    <a:spcPct val="0"/>
                  </a:spcBef>
                  <a:spcAft>
                    <a:spcPct val="0"/>
                  </a:spcAft>
                </a:pPr>
                <a:endParaRPr lang="en-US" altLang="zh-CN" sz="4400" b="1" dirty="0">
                  <a:solidFill>
                    <a:prstClr val="white"/>
                  </a:solidFill>
                  <a:latin typeface="微软雅黑" pitchFamily="34" charset="-122"/>
                  <a:ea typeface="微软雅黑" pitchFamily="34" charset="-122"/>
                </a:endParaRPr>
              </a:p>
            </p:txBody>
          </p:sp>
          <p:sp>
            <p:nvSpPr>
              <p:cNvPr id="16" name="TextBox 13"/>
              <p:cNvSpPr txBox="1"/>
              <p:nvPr/>
            </p:nvSpPr>
            <p:spPr>
              <a:xfrm>
                <a:off x="3960975" y="2336326"/>
                <a:ext cx="1859832" cy="1049910"/>
              </a:xfrm>
              <a:prstGeom prst="rect">
                <a:avLst/>
              </a:prstGeom>
              <a:noFill/>
            </p:spPr>
            <p:txBody>
              <a:bodyPr wrap="square" rtlCol="0">
                <a:spAutoFit/>
              </a:bodyPr>
              <a:lstStyle/>
              <a:p>
                <a:pPr fontAlgn="base">
                  <a:spcBef>
                    <a:spcPct val="0"/>
                  </a:spcBef>
                  <a:spcAft>
                    <a:spcPct val="0"/>
                  </a:spcAft>
                </a:pPr>
                <a:r>
                  <a:rPr lang="en-US" altLang="zh-CN" sz="8000" b="1" dirty="0">
                    <a:solidFill>
                      <a:prstClr val="white"/>
                    </a:solidFill>
                    <a:latin typeface="微软雅黑" pitchFamily="34" charset="-122"/>
                    <a:ea typeface="微软雅黑" pitchFamily="34" charset="-122"/>
                  </a:rPr>
                  <a:t>10</a:t>
                </a:r>
                <a:r>
                  <a:rPr lang="en-US" altLang="zh-CN" sz="2800" b="1" dirty="0">
                    <a:solidFill>
                      <a:prstClr val="white"/>
                    </a:solidFill>
                    <a:latin typeface="微软雅黑" pitchFamily="34" charset="-122"/>
                    <a:ea typeface="微软雅黑" pitchFamily="34" charset="-122"/>
                  </a:rPr>
                  <a:t>+</a:t>
                </a:r>
                <a:r>
                  <a:rPr lang="zh-CN" altLang="en-US" sz="2000" b="1" dirty="0">
                    <a:solidFill>
                      <a:prstClr val="white"/>
                    </a:solidFill>
                    <a:latin typeface="微软雅黑" pitchFamily="34" charset="-122"/>
                    <a:ea typeface="微软雅黑" pitchFamily="34" charset="-122"/>
                  </a:rPr>
                  <a:t>年</a:t>
                </a:r>
                <a:endParaRPr lang="zh-CN" altLang="en-US" sz="1200" b="1" dirty="0">
                  <a:solidFill>
                    <a:prstClr val="white"/>
                  </a:solidFill>
                  <a:latin typeface="微软雅黑" pitchFamily="34" charset="-122"/>
                  <a:ea typeface="微软雅黑" pitchFamily="34" charset="-122"/>
                </a:endParaRPr>
              </a:p>
            </p:txBody>
          </p:sp>
        </p:grpSp>
        <p:sp>
          <p:nvSpPr>
            <p:cNvPr id="14" name="矩形 13"/>
            <p:cNvSpPr/>
            <p:nvPr/>
          </p:nvSpPr>
          <p:spPr>
            <a:xfrm>
              <a:off x="4104995" y="3597817"/>
              <a:ext cx="7361612" cy="361465"/>
            </a:xfrm>
            <a:prstGeom prst="rect">
              <a:avLst/>
            </a:prstGeom>
            <a:solidFill>
              <a:schemeClr val="bg2">
                <a:lumMod val="10000"/>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zh-CN" altLang="en-US">
                <a:solidFill>
                  <a:prstClr val="white"/>
                </a:solidFill>
              </a:endParaRPr>
            </a:p>
          </p:txBody>
        </p:sp>
      </p:grpSp>
      <p:pic>
        <p:nvPicPr>
          <p:cNvPr id="1028" name="Picture 4" descr="https://timgsa.baidu.com/timg?image&amp;quality=80&amp;size=b9999_10000&amp;sec=1491990848673&amp;di=1ba694c44e7ba841fa326bda59a41c5e&amp;imgtype=0&amp;src=http%3A%2F%2Fpic27.nipic.com%2F20130130%2F11254162_111206944000_2.jpg"/>
          <p:cNvPicPr>
            <a:picLocks noChangeAspect="1" noChangeArrowheads="1"/>
          </p:cNvPicPr>
          <p:nvPr/>
        </p:nvPicPr>
        <p:blipFill rotWithShape="1">
          <a:blip r:embed="rId9" cstate="print">
            <a:extLst>
              <a:ext uri="{28A0092B-C50C-407E-A947-70E740481C1C}">
                <a14:useLocalDpi xmlns="" xmlns:a14="http://schemas.microsoft.com/office/drawing/2010/main" val="0"/>
              </a:ext>
            </a:extLst>
          </a:blip>
          <a:srcRect b="6081"/>
          <a:stretch/>
        </p:blipFill>
        <p:spPr bwMode="auto">
          <a:xfrm>
            <a:off x="1436859" y="3573934"/>
            <a:ext cx="3439942" cy="1867781"/>
          </a:xfrm>
          <a:prstGeom prst="rect">
            <a:avLst/>
          </a:prstGeom>
          <a:noFill/>
          <a:extLst>
            <a:ext uri="{909E8E84-426E-40DD-AFC4-6F175D3DCCD1}">
              <a14:hiddenFill xmlns="" xmlns:a14="http://schemas.microsoft.com/office/drawing/2010/main">
                <a:solidFill>
                  <a:srgbClr val="FFFFFF"/>
                </a:solidFill>
              </a14:hiddenFill>
            </a:ext>
          </a:extLst>
        </p:spPr>
      </p:pic>
      <p:pic>
        <p:nvPicPr>
          <p:cNvPr id="22" name="图片 21"/>
          <p:cNvPicPr>
            <a:picLocks noChangeAspect="1"/>
          </p:cNvPicPr>
          <p:nvPr/>
        </p:nvPicPr>
        <p:blipFill>
          <a:blip r:embed="rId10" cstate="print">
            <a:extLst>
              <a:ext uri="{28A0092B-C50C-407E-A947-70E740481C1C}">
                <a14:useLocalDpi xmlns="" xmlns:a14="http://schemas.microsoft.com/office/drawing/2010/main" val="0"/>
              </a:ext>
            </a:extLst>
          </a:blip>
          <a:stretch>
            <a:fillRect/>
          </a:stretch>
        </p:blipFill>
        <p:spPr>
          <a:xfrm>
            <a:off x="4951742" y="3573934"/>
            <a:ext cx="1201387" cy="1867781"/>
          </a:xfrm>
          <a:prstGeom prst="rect">
            <a:avLst/>
          </a:prstGeom>
        </p:spPr>
      </p:pic>
      <p:pic>
        <p:nvPicPr>
          <p:cNvPr id="1030" name="Picture 6" descr="https://timgsa.baidu.com/timg?image&amp;quality=80&amp;size=b9999_10000&amp;sec=1491990934049&amp;di=44269fa6e0d5af2aafd22a1daad9eefa&amp;imgtype=0&amp;src=http%3A%2F%2Fn1.itc.cn%2Fimg8%2Fwb%2Frecom%2F2016%2F09%2F04%2F147297420045217729.JPEG"/>
          <p:cNvPicPr>
            <a:picLocks noChangeAspect="1" noChangeArrowheads="1"/>
          </p:cNvPicPr>
          <p:nvPr/>
        </p:nvPicPr>
        <p:blipFill rotWithShape="1">
          <a:blip r:embed="rId11" cstate="print">
            <a:extLst>
              <a:ext uri="{28A0092B-C50C-407E-A947-70E740481C1C}">
                <a14:useLocalDpi xmlns="" xmlns:a14="http://schemas.microsoft.com/office/drawing/2010/main" val="0"/>
              </a:ext>
            </a:extLst>
          </a:blip>
          <a:srcRect l="4865" r="5542"/>
          <a:stretch/>
        </p:blipFill>
        <p:spPr bwMode="auto">
          <a:xfrm>
            <a:off x="7760216" y="3579220"/>
            <a:ext cx="2956143" cy="1809602"/>
          </a:xfrm>
          <a:prstGeom prst="rect">
            <a:avLst/>
          </a:prstGeom>
          <a:noFill/>
          <a:extLst>
            <a:ext uri="{909E8E84-426E-40DD-AFC4-6F175D3DCCD1}">
              <a14:hiddenFill xmlns="" xmlns:a14="http://schemas.microsoft.com/office/drawing/2010/main">
                <a:solidFill>
                  <a:srgbClr val="FFFFFF"/>
                </a:solidFill>
              </a14:hiddenFill>
            </a:ext>
          </a:extLst>
        </p:spPr>
      </p:pic>
      <p:pic>
        <p:nvPicPr>
          <p:cNvPr id="1032" name="Picture 8" descr="https://timgsa.baidu.com/timg?image&amp;quality=80&amp;size=b9999_10000&amp;sec=1491991010282&amp;di=d95a6e7a2cadb37322ad060e8f7f34b3&amp;imgtype=0&amp;src=http%3A%2F%2Fzhuanti.hebnews.cn%2F2012%2Fattachement%2Fjpg%2Fsite2%2F20120617%2Fd0df9a39f774114768ea01.jpg"/>
          <p:cNvPicPr>
            <a:picLocks noChangeAspect="1" noChangeArrowheads="1"/>
          </p:cNvPicPr>
          <p:nvPr/>
        </p:nvPicPr>
        <p:blipFill rotWithShape="1">
          <a:blip r:embed="rId12" cstate="print">
            <a:extLst>
              <a:ext uri="{28A0092B-C50C-407E-A947-70E740481C1C}">
                <a14:useLocalDpi xmlns="" xmlns:a14="http://schemas.microsoft.com/office/drawing/2010/main" val="0"/>
              </a:ext>
            </a:extLst>
          </a:blip>
          <a:srcRect l="21553" r="25146"/>
          <a:stretch/>
        </p:blipFill>
        <p:spPr bwMode="auto">
          <a:xfrm>
            <a:off x="6228070" y="3573934"/>
            <a:ext cx="1457204" cy="1862453"/>
          </a:xfrm>
          <a:prstGeom prst="rect">
            <a:avLst/>
          </a:prstGeom>
          <a:noFill/>
          <a:extLst>
            <a:ext uri="{909E8E84-426E-40DD-AFC4-6F175D3DCCD1}">
              <a14:hiddenFill xmlns="" xmlns:a14="http://schemas.microsoft.com/office/drawing/2010/main">
                <a:solidFill>
                  <a:srgbClr val="FFFFFF"/>
                </a:solidFill>
              </a14:hiddenFill>
            </a:ext>
          </a:extLst>
        </p:spPr>
      </p:pic>
      <p:sp>
        <p:nvSpPr>
          <p:cNvPr id="25" name="矩形 24"/>
          <p:cNvSpPr/>
          <p:nvPr/>
        </p:nvSpPr>
        <p:spPr>
          <a:xfrm>
            <a:off x="1436858" y="4979900"/>
            <a:ext cx="9279501" cy="455636"/>
          </a:xfrm>
          <a:prstGeom prst="rect">
            <a:avLst/>
          </a:prstGeom>
          <a:solidFill>
            <a:schemeClr val="bg2">
              <a:lumMod val="10000"/>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zh-CN" altLang="en-US">
              <a:solidFill>
                <a:prstClr val="white"/>
              </a:solidFill>
            </a:endParaRPr>
          </a:p>
        </p:txBody>
      </p:sp>
      <p:sp>
        <p:nvSpPr>
          <p:cNvPr id="18" name="Text Box 33"/>
          <p:cNvSpPr txBox="1">
            <a:spLocks noChangeArrowheads="1"/>
          </p:cNvSpPr>
          <p:nvPr/>
        </p:nvSpPr>
        <p:spPr bwMode="auto">
          <a:xfrm>
            <a:off x="334367" y="295498"/>
            <a:ext cx="2716790" cy="5232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457200" eaLnBrk="1" hangingPunct="1"/>
            <a:r>
              <a:rPr lang="en-US" altLang="zh-CN" sz="2800" dirty="0">
                <a:solidFill>
                  <a:schemeClr val="bg1"/>
                </a:solidFill>
                <a:latin typeface="微软雅黑 Light" panose="020B0502040204020203" pitchFamily="34" charset="-122"/>
                <a:ea typeface="微软雅黑 Light" panose="020B0502040204020203" pitchFamily="34" charset="-122"/>
              </a:rPr>
              <a:t>--= </a:t>
            </a:r>
            <a:r>
              <a:rPr lang="zh-CN" altLang="en-US" sz="2800" dirty="0">
                <a:solidFill>
                  <a:schemeClr val="bg1"/>
                </a:solidFill>
                <a:latin typeface="微软雅黑 Light" panose="020B0502040204020203" pitchFamily="34" charset="-122"/>
                <a:ea typeface="微软雅黑 Light" panose="020B0502040204020203" pitchFamily="34" charset="-122"/>
              </a:rPr>
              <a:t>成绩 </a:t>
            </a:r>
            <a:r>
              <a:rPr lang="en-US" altLang="zh-CN" sz="2800" dirty="0">
                <a:solidFill>
                  <a:schemeClr val="bg1"/>
                </a:solidFill>
                <a:latin typeface="微软雅黑 Light" panose="020B0502040204020203" pitchFamily="34" charset="-122"/>
                <a:ea typeface="微软雅黑 Light" panose="020B0502040204020203" pitchFamily="34" charset="-122"/>
              </a:rPr>
              <a:t>=--</a:t>
            </a:r>
          </a:p>
        </p:txBody>
      </p:sp>
      <p:sp>
        <p:nvSpPr>
          <p:cNvPr id="19" name="Text Box 33"/>
          <p:cNvSpPr txBox="1">
            <a:spLocks noChangeArrowheads="1"/>
          </p:cNvSpPr>
          <p:nvPr/>
        </p:nvSpPr>
        <p:spPr bwMode="auto">
          <a:xfrm>
            <a:off x="3781220" y="5796192"/>
            <a:ext cx="6051820" cy="5232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457200" eaLnBrk="1" hangingPunct="1"/>
            <a:r>
              <a:rPr lang="zh-CN" altLang="en-US" sz="2800" dirty="0">
                <a:solidFill>
                  <a:schemeClr val="bg1"/>
                </a:solidFill>
                <a:latin typeface="微软雅黑 Light" panose="020B0502040204020203" pitchFamily="34" charset="-122"/>
                <a:ea typeface="微软雅黑 Light" panose="020B0502040204020203" pitchFamily="34" charset="-122"/>
              </a:rPr>
              <a:t>参与并完成各大活动安保工作</a:t>
            </a:r>
            <a:endParaRPr lang="en-US" altLang="zh-CN" sz="2800" dirty="0">
              <a:solidFill>
                <a:schemeClr val="bg1"/>
              </a:solidFill>
              <a:latin typeface="微软雅黑 Light" panose="020B0502040204020203" pitchFamily="34" charset="-122"/>
              <a:ea typeface="微软雅黑 Light" panose="020B0502040204020203" pitchFamily="34" charset="-122"/>
            </a:endParaRPr>
          </a:p>
        </p:txBody>
      </p:sp>
    </p:spTree>
    <p:extLst>
      <p:ext uri="{BB962C8B-B14F-4D97-AF65-F5344CB8AC3E}">
        <p14:creationId xmlns="" xmlns:p14="http://schemas.microsoft.com/office/powerpoint/2010/main" val="602139072"/>
      </p:ext>
    </p:extLst>
  </p:cSld>
  <p:clrMapOvr>
    <a:masterClrMapping/>
  </p:clrMapOvr>
  <mc:AlternateContent xmlns:mc="http://schemas.openxmlformats.org/markup-compatibility/2006">
    <mc:Choice xmlns=""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nodeType="withEffect">
                                  <p:stCondLst>
                                    <p:cond delay="0"/>
                                  </p:stCondLst>
                                  <p:childTnLst>
                                    <p:animRot by="21600000">
                                      <p:cBhvr>
                                        <p:cTn id="6" dur="8000" fill="hold"/>
                                        <p:tgtEl>
                                          <p:spTgt spid="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p:cNvSpPr/>
          <p:nvPr/>
        </p:nvSpPr>
        <p:spPr>
          <a:xfrm>
            <a:off x="857250" y="1752600"/>
            <a:ext cx="10744200" cy="3127523"/>
          </a:xfrm>
          <a:prstGeom prst="ellipse">
            <a:avLst/>
          </a:prstGeom>
          <a:no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Rounded Rectangle 32"/>
          <p:cNvSpPr/>
          <p:nvPr/>
        </p:nvSpPr>
        <p:spPr bwMode="auto">
          <a:xfrm>
            <a:off x="2616057" y="3217027"/>
            <a:ext cx="2136191" cy="660400"/>
          </a:xfrm>
          <a:prstGeom prst="roundRect">
            <a:avLst/>
          </a:prstGeom>
          <a:noFill/>
          <a:ln w="12700">
            <a:solidFill>
              <a:schemeClr val="bg1"/>
            </a:solidFill>
            <a:headEnd type="none" w="med" len="med"/>
            <a:tailEnd type="none" w="med" len="med"/>
          </a:ln>
          <a:effectLst/>
          <a:scene3d>
            <a:camera prst="orthographicFront"/>
            <a:lightRig rig="threePt" dir="t"/>
          </a:scene3d>
          <a:sp3d>
            <a:bevelT w="31750" h="6350"/>
          </a:sp3d>
        </p:spPr>
        <p:style>
          <a:lnRef idx="1">
            <a:schemeClr val="accent4"/>
          </a:lnRef>
          <a:fillRef idx="3">
            <a:schemeClr val="accent4"/>
          </a:fillRef>
          <a:effectRef idx="2">
            <a:schemeClr val="accent4"/>
          </a:effectRef>
          <a:fontRef idx="minor">
            <a:schemeClr val="lt1"/>
          </a:fontRef>
        </p:style>
        <p:txBody>
          <a:bodyPr anchor="ctr"/>
          <a:lstStyle/>
          <a:p>
            <a:pPr algn="ctr">
              <a:lnSpc>
                <a:spcPct val="140000"/>
              </a:lnSpc>
              <a:defRPr/>
            </a:pPr>
            <a:r>
              <a:rPr lang="zh-CN" altLang="en-US" sz="2000" b="1" dirty="0">
                <a:solidFill>
                  <a:srgbClr val="FF0000"/>
                </a:solidFill>
                <a:cs typeface="+mn-ea"/>
                <a:sym typeface="+mn-lt"/>
              </a:rPr>
              <a:t>终端桌面管理</a:t>
            </a:r>
            <a:endParaRPr lang="en-US" sz="2000" b="1" dirty="0">
              <a:solidFill>
                <a:srgbClr val="FF0000"/>
              </a:solidFill>
              <a:cs typeface="+mn-ea"/>
              <a:sym typeface="+mn-lt"/>
            </a:endParaRPr>
          </a:p>
        </p:txBody>
      </p:sp>
      <p:sp>
        <p:nvSpPr>
          <p:cNvPr id="6" name="Rounded Rectangle 47"/>
          <p:cNvSpPr/>
          <p:nvPr/>
        </p:nvSpPr>
        <p:spPr bwMode="auto">
          <a:xfrm>
            <a:off x="4851258" y="3217027"/>
            <a:ext cx="2136191" cy="660400"/>
          </a:xfrm>
          <a:prstGeom prst="roundRect">
            <a:avLst/>
          </a:prstGeom>
          <a:noFill/>
          <a:ln w="12700">
            <a:solidFill>
              <a:schemeClr val="bg1"/>
            </a:solidFill>
            <a:headEnd type="none" w="med" len="med"/>
            <a:tailEnd type="none" w="med" len="med"/>
          </a:ln>
          <a:effectLst/>
          <a:scene3d>
            <a:camera prst="orthographicFront"/>
            <a:lightRig rig="threePt" dir="t"/>
          </a:scene3d>
          <a:sp3d>
            <a:bevelT w="31750" h="6350"/>
          </a:sp3d>
        </p:spPr>
        <p:style>
          <a:lnRef idx="1">
            <a:schemeClr val="accent4"/>
          </a:lnRef>
          <a:fillRef idx="3">
            <a:schemeClr val="accent4"/>
          </a:fillRef>
          <a:effectRef idx="2">
            <a:schemeClr val="accent4"/>
          </a:effectRef>
          <a:fontRef idx="minor">
            <a:schemeClr val="lt1"/>
          </a:fontRef>
        </p:style>
        <p:txBody>
          <a:bodyPr anchor="ctr"/>
          <a:lstStyle/>
          <a:p>
            <a:pPr algn="ctr">
              <a:lnSpc>
                <a:spcPct val="140000"/>
              </a:lnSpc>
              <a:defRPr/>
            </a:pPr>
            <a:r>
              <a:rPr lang="zh-CN" altLang="en-US" sz="2000" b="1" dirty="0">
                <a:solidFill>
                  <a:schemeClr val="bg1"/>
                </a:solidFill>
                <a:cs typeface="+mn-ea"/>
                <a:sym typeface="+mn-lt"/>
              </a:rPr>
              <a:t>终端防病毒</a:t>
            </a:r>
            <a:endParaRPr lang="en-US" sz="2000" b="1" dirty="0">
              <a:solidFill>
                <a:schemeClr val="bg1"/>
              </a:solidFill>
              <a:cs typeface="+mn-ea"/>
              <a:sym typeface="+mn-lt"/>
            </a:endParaRPr>
          </a:p>
        </p:txBody>
      </p:sp>
      <p:sp>
        <p:nvSpPr>
          <p:cNvPr id="7" name="Rounded Rectangle 56"/>
          <p:cNvSpPr/>
          <p:nvPr/>
        </p:nvSpPr>
        <p:spPr bwMode="auto">
          <a:xfrm>
            <a:off x="7086458" y="3217027"/>
            <a:ext cx="2136191" cy="660400"/>
          </a:xfrm>
          <a:prstGeom prst="roundRect">
            <a:avLst/>
          </a:prstGeom>
          <a:noFill/>
          <a:ln w="12700">
            <a:solidFill>
              <a:schemeClr val="bg1"/>
            </a:solidFill>
            <a:headEnd type="none" w="med" len="med"/>
            <a:tailEnd type="none" w="med" len="med"/>
          </a:ln>
          <a:effectLst/>
          <a:scene3d>
            <a:camera prst="orthographicFront"/>
            <a:lightRig rig="threePt" dir="t"/>
          </a:scene3d>
          <a:sp3d>
            <a:bevelT w="31750" h="6350"/>
          </a:sp3d>
        </p:spPr>
        <p:style>
          <a:lnRef idx="1">
            <a:schemeClr val="accent4"/>
          </a:lnRef>
          <a:fillRef idx="3">
            <a:schemeClr val="accent4"/>
          </a:fillRef>
          <a:effectRef idx="2">
            <a:schemeClr val="accent4"/>
          </a:effectRef>
          <a:fontRef idx="minor">
            <a:schemeClr val="lt1"/>
          </a:fontRef>
        </p:style>
        <p:txBody>
          <a:bodyPr anchor="ctr"/>
          <a:lstStyle/>
          <a:p>
            <a:pPr algn="ctr">
              <a:lnSpc>
                <a:spcPct val="140000"/>
              </a:lnSpc>
              <a:defRPr/>
            </a:pPr>
            <a:r>
              <a:rPr lang="zh-CN" altLang="en-US" sz="2000" b="1" dirty="0">
                <a:solidFill>
                  <a:schemeClr val="bg1"/>
                </a:solidFill>
                <a:cs typeface="+mn-ea"/>
                <a:sym typeface="+mn-lt"/>
              </a:rPr>
              <a:t>数据防泄露</a:t>
            </a:r>
            <a:endParaRPr lang="en-US" sz="2000" b="1" dirty="0">
              <a:solidFill>
                <a:schemeClr val="bg1"/>
              </a:solidFill>
              <a:cs typeface="+mn-ea"/>
              <a:sym typeface="+mn-lt"/>
            </a:endParaRPr>
          </a:p>
        </p:txBody>
      </p:sp>
      <p:sp>
        <p:nvSpPr>
          <p:cNvPr id="8" name="文本框 1"/>
          <p:cNvSpPr txBox="1"/>
          <p:nvPr/>
        </p:nvSpPr>
        <p:spPr>
          <a:xfrm>
            <a:off x="4752248" y="6045361"/>
            <a:ext cx="2232212" cy="437684"/>
          </a:xfrm>
          <a:prstGeom prst="rect">
            <a:avLst/>
          </a:prstGeom>
          <a:noFill/>
        </p:spPr>
        <p:txBody>
          <a:bodyPr wrap="square" rtlCol="0">
            <a:spAutoFit/>
          </a:bodyPr>
          <a:lstStyle/>
          <a:p>
            <a:pPr algn="ctr">
              <a:lnSpc>
                <a:spcPct val="140000"/>
              </a:lnSpc>
            </a:pPr>
            <a:r>
              <a:rPr kumimoji="1" lang="zh-CN" altLang="en-US" b="1" dirty="0">
                <a:solidFill>
                  <a:schemeClr val="bg1"/>
                </a:solidFill>
                <a:cs typeface="+mn-ea"/>
                <a:sym typeface="+mn-lt"/>
              </a:rPr>
              <a:t>单一客户端</a:t>
            </a:r>
            <a:endParaRPr lang="zh-CN" altLang="en-US" b="1" dirty="0">
              <a:solidFill>
                <a:schemeClr val="bg1"/>
              </a:solidFill>
              <a:cs typeface="+mn-ea"/>
              <a:sym typeface="+mn-lt"/>
            </a:endParaRPr>
          </a:p>
        </p:txBody>
      </p:sp>
      <p:sp>
        <p:nvSpPr>
          <p:cNvPr id="9" name="文本框 11"/>
          <p:cNvSpPr txBox="1"/>
          <p:nvPr/>
        </p:nvSpPr>
        <p:spPr>
          <a:xfrm>
            <a:off x="2058291" y="388856"/>
            <a:ext cx="5105039" cy="781752"/>
          </a:xfrm>
          <a:prstGeom prst="rect">
            <a:avLst/>
          </a:prstGeom>
          <a:noFill/>
        </p:spPr>
        <p:txBody>
          <a:bodyPr wrap="square" rtlCol="0">
            <a:spAutoFit/>
          </a:bodyPr>
          <a:lstStyle/>
          <a:p>
            <a:pPr>
              <a:lnSpc>
                <a:spcPct val="140000"/>
              </a:lnSpc>
            </a:pPr>
            <a:r>
              <a:rPr lang="zh-CN" altLang="en-US" sz="3200" dirty="0">
                <a:solidFill>
                  <a:schemeClr val="bg1"/>
                </a:solidFill>
                <a:cs typeface="+mn-ea"/>
                <a:sym typeface="+mn-lt"/>
              </a:rPr>
              <a:t>基础产品天珣简介</a:t>
            </a:r>
          </a:p>
        </p:txBody>
      </p:sp>
      <p:sp>
        <p:nvSpPr>
          <p:cNvPr id="10" name="KSO_Shape"/>
          <p:cNvSpPr/>
          <p:nvPr/>
        </p:nvSpPr>
        <p:spPr bwMode="auto">
          <a:xfrm>
            <a:off x="5216072" y="4989141"/>
            <a:ext cx="1366157" cy="947202"/>
          </a:xfrm>
          <a:custGeom>
            <a:avLst/>
            <a:gdLst>
              <a:gd name="T0" fmla="*/ 381408390 w 6190"/>
              <a:gd name="T1" fmla="*/ 48095465 h 4291"/>
              <a:gd name="T2" fmla="*/ 398361967 w 6190"/>
              <a:gd name="T3" fmla="*/ 65137202 h 4291"/>
              <a:gd name="T4" fmla="*/ 398361967 w 6190"/>
              <a:gd name="T5" fmla="*/ 340645740 h 4291"/>
              <a:gd name="T6" fmla="*/ 243222337 w 6190"/>
              <a:gd name="T7" fmla="*/ 340645740 h 4291"/>
              <a:gd name="T8" fmla="*/ 243222337 w 6190"/>
              <a:gd name="T9" fmla="*/ 352290696 h 4291"/>
              <a:gd name="T10" fmla="*/ 255534977 w 6190"/>
              <a:gd name="T11" fmla="*/ 354089520 h 4291"/>
              <a:gd name="T12" fmla="*/ 267942405 w 6190"/>
              <a:gd name="T13" fmla="*/ 356456556 h 4291"/>
              <a:gd name="T14" fmla="*/ 280444621 w 6190"/>
              <a:gd name="T15" fmla="*/ 359202195 h 4291"/>
              <a:gd name="T16" fmla="*/ 292852049 w 6190"/>
              <a:gd name="T17" fmla="*/ 362515737 h 4291"/>
              <a:gd name="T18" fmla="*/ 305259477 w 6190"/>
              <a:gd name="T19" fmla="*/ 366208191 h 4291"/>
              <a:gd name="T20" fmla="*/ 317666598 w 6190"/>
              <a:gd name="T21" fmla="*/ 370563353 h 4291"/>
              <a:gd name="T22" fmla="*/ 330074026 w 6190"/>
              <a:gd name="T23" fmla="*/ 375391922 h 4291"/>
              <a:gd name="T24" fmla="*/ 342481454 w 6190"/>
              <a:gd name="T25" fmla="*/ 380693590 h 4291"/>
              <a:gd name="T26" fmla="*/ 342481454 w 6190"/>
              <a:gd name="T27" fmla="*/ 406256349 h 4291"/>
              <a:gd name="T28" fmla="*/ 59858547 w 6190"/>
              <a:gd name="T29" fmla="*/ 406256349 h 4291"/>
              <a:gd name="T30" fmla="*/ 59858547 w 6190"/>
              <a:gd name="T31" fmla="*/ 380693590 h 4291"/>
              <a:gd name="T32" fmla="*/ 65920078 w 6190"/>
              <a:gd name="T33" fmla="*/ 378232057 h 4291"/>
              <a:gd name="T34" fmla="*/ 77853872 w 6190"/>
              <a:gd name="T35" fmla="*/ 373593097 h 4291"/>
              <a:gd name="T36" fmla="*/ 89882455 w 6190"/>
              <a:gd name="T37" fmla="*/ 369332432 h 4291"/>
              <a:gd name="T38" fmla="*/ 101816249 w 6190"/>
              <a:gd name="T39" fmla="*/ 365545482 h 4291"/>
              <a:gd name="T40" fmla="*/ 113939620 w 6190"/>
              <a:gd name="T41" fmla="*/ 362137135 h 4291"/>
              <a:gd name="T42" fmla="*/ 125967894 w 6190"/>
              <a:gd name="T43" fmla="*/ 359107390 h 4291"/>
              <a:gd name="T44" fmla="*/ 137901688 w 6190"/>
              <a:gd name="T45" fmla="*/ 356456556 h 4291"/>
              <a:gd name="T46" fmla="*/ 150025059 w 6190"/>
              <a:gd name="T47" fmla="*/ 354373626 h 4291"/>
              <a:gd name="T48" fmla="*/ 155992110 w 6190"/>
              <a:gd name="T49" fmla="*/ 340645740 h 4291"/>
              <a:gd name="T50" fmla="*/ 0 w 6190"/>
              <a:gd name="T51" fmla="*/ 340645740 h 4291"/>
              <a:gd name="T52" fmla="*/ 0 w 6190"/>
              <a:gd name="T53" fmla="*/ 65137202 h 4291"/>
              <a:gd name="T54" fmla="*/ 16953577 w 6190"/>
              <a:gd name="T55" fmla="*/ 48095465 h 4291"/>
              <a:gd name="T56" fmla="*/ 420335326 w 6190"/>
              <a:gd name="T57" fmla="*/ 406256349 h 4291"/>
              <a:gd name="T58" fmla="*/ 586272213 w 6190"/>
              <a:gd name="T59" fmla="*/ 0 h 4291"/>
              <a:gd name="T60" fmla="*/ 420335326 w 6190"/>
              <a:gd name="T61" fmla="*/ 406256349 h 4291"/>
              <a:gd name="T62" fmla="*/ 441266937 w 6190"/>
              <a:gd name="T63" fmla="*/ 35408890 h 4291"/>
              <a:gd name="T64" fmla="*/ 568276888 w 6190"/>
              <a:gd name="T65" fmla="*/ 74889145 h 4291"/>
              <a:gd name="T66" fmla="*/ 441266937 w 6190"/>
              <a:gd name="T67" fmla="*/ 35408890 h 4291"/>
              <a:gd name="T68" fmla="*/ 441266937 w 6190"/>
              <a:gd name="T69" fmla="*/ 97043248 h 4291"/>
              <a:gd name="T70" fmla="*/ 568276888 w 6190"/>
              <a:gd name="T71" fmla="*/ 136712804 h 4291"/>
              <a:gd name="T72" fmla="*/ 441266937 w 6190"/>
              <a:gd name="T73" fmla="*/ 97043248 h 4291"/>
              <a:gd name="T74" fmla="*/ 440604034 w 6190"/>
              <a:gd name="T75" fmla="*/ 170228065 h 4291"/>
              <a:gd name="T76" fmla="*/ 483224639 w 6190"/>
              <a:gd name="T77" fmla="*/ 200808694 h 4291"/>
              <a:gd name="T78" fmla="*/ 440604034 w 6190"/>
              <a:gd name="T79" fmla="*/ 170228065 h 4291"/>
              <a:gd name="T80" fmla="*/ 440604034 w 6190"/>
              <a:gd name="T81" fmla="*/ 219365150 h 4291"/>
              <a:gd name="T82" fmla="*/ 483224639 w 6190"/>
              <a:gd name="T83" fmla="*/ 249945779 h 4291"/>
              <a:gd name="T84" fmla="*/ 440604034 w 6190"/>
              <a:gd name="T85" fmla="*/ 219365150 h 4291"/>
              <a:gd name="T86" fmla="*/ 364360025 w 6190"/>
              <a:gd name="T87" fmla="*/ 82179246 h 4291"/>
              <a:gd name="T88" fmla="*/ 34001942 w 6190"/>
              <a:gd name="T89" fmla="*/ 306562266 h 4291"/>
              <a:gd name="T90" fmla="*/ 364360025 w 6190"/>
              <a:gd name="T91" fmla="*/ 82179246 h 4291"/>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6190" h="4291">
                <a:moveTo>
                  <a:pt x="179" y="508"/>
                </a:moveTo>
                <a:lnTo>
                  <a:pt x="4027" y="508"/>
                </a:lnTo>
                <a:lnTo>
                  <a:pt x="4206" y="508"/>
                </a:lnTo>
                <a:lnTo>
                  <a:pt x="4206" y="688"/>
                </a:lnTo>
                <a:lnTo>
                  <a:pt x="4206" y="3418"/>
                </a:lnTo>
                <a:lnTo>
                  <a:pt x="4206" y="3598"/>
                </a:lnTo>
                <a:lnTo>
                  <a:pt x="4027" y="3598"/>
                </a:lnTo>
                <a:lnTo>
                  <a:pt x="2568" y="3598"/>
                </a:lnTo>
                <a:lnTo>
                  <a:pt x="2568" y="3721"/>
                </a:lnTo>
                <a:lnTo>
                  <a:pt x="2634" y="3731"/>
                </a:lnTo>
                <a:lnTo>
                  <a:pt x="2698" y="3740"/>
                </a:lnTo>
                <a:lnTo>
                  <a:pt x="2764" y="3752"/>
                </a:lnTo>
                <a:lnTo>
                  <a:pt x="2829" y="3765"/>
                </a:lnTo>
                <a:lnTo>
                  <a:pt x="2895" y="3779"/>
                </a:lnTo>
                <a:lnTo>
                  <a:pt x="2961" y="3794"/>
                </a:lnTo>
                <a:lnTo>
                  <a:pt x="3026" y="3811"/>
                </a:lnTo>
                <a:lnTo>
                  <a:pt x="3092" y="3829"/>
                </a:lnTo>
                <a:lnTo>
                  <a:pt x="3157" y="3848"/>
                </a:lnTo>
                <a:lnTo>
                  <a:pt x="3223" y="3868"/>
                </a:lnTo>
                <a:lnTo>
                  <a:pt x="3288" y="3891"/>
                </a:lnTo>
                <a:lnTo>
                  <a:pt x="3354" y="3914"/>
                </a:lnTo>
                <a:lnTo>
                  <a:pt x="3419" y="3938"/>
                </a:lnTo>
                <a:lnTo>
                  <a:pt x="3485" y="3965"/>
                </a:lnTo>
                <a:lnTo>
                  <a:pt x="3550" y="3993"/>
                </a:lnTo>
                <a:lnTo>
                  <a:pt x="3616" y="4021"/>
                </a:lnTo>
                <a:lnTo>
                  <a:pt x="3616" y="4291"/>
                </a:lnTo>
                <a:lnTo>
                  <a:pt x="632" y="4291"/>
                </a:lnTo>
                <a:lnTo>
                  <a:pt x="632" y="4021"/>
                </a:lnTo>
                <a:lnTo>
                  <a:pt x="696" y="3995"/>
                </a:lnTo>
                <a:lnTo>
                  <a:pt x="758" y="3970"/>
                </a:lnTo>
                <a:lnTo>
                  <a:pt x="822" y="3946"/>
                </a:lnTo>
                <a:lnTo>
                  <a:pt x="885" y="3924"/>
                </a:lnTo>
                <a:lnTo>
                  <a:pt x="949" y="3901"/>
                </a:lnTo>
                <a:lnTo>
                  <a:pt x="1013" y="3881"/>
                </a:lnTo>
                <a:lnTo>
                  <a:pt x="1075" y="3861"/>
                </a:lnTo>
                <a:lnTo>
                  <a:pt x="1139" y="3843"/>
                </a:lnTo>
                <a:lnTo>
                  <a:pt x="1203" y="3825"/>
                </a:lnTo>
                <a:lnTo>
                  <a:pt x="1266" y="3809"/>
                </a:lnTo>
                <a:lnTo>
                  <a:pt x="1330" y="3793"/>
                </a:lnTo>
                <a:lnTo>
                  <a:pt x="1394" y="3779"/>
                </a:lnTo>
                <a:lnTo>
                  <a:pt x="1456" y="3765"/>
                </a:lnTo>
                <a:lnTo>
                  <a:pt x="1520" y="3753"/>
                </a:lnTo>
                <a:lnTo>
                  <a:pt x="1584" y="3743"/>
                </a:lnTo>
                <a:lnTo>
                  <a:pt x="1647" y="3733"/>
                </a:lnTo>
                <a:lnTo>
                  <a:pt x="1647" y="3598"/>
                </a:lnTo>
                <a:lnTo>
                  <a:pt x="179" y="3598"/>
                </a:lnTo>
                <a:lnTo>
                  <a:pt x="0" y="3598"/>
                </a:lnTo>
                <a:lnTo>
                  <a:pt x="0" y="3418"/>
                </a:lnTo>
                <a:lnTo>
                  <a:pt x="0" y="688"/>
                </a:lnTo>
                <a:lnTo>
                  <a:pt x="0" y="508"/>
                </a:lnTo>
                <a:lnTo>
                  <a:pt x="179" y="508"/>
                </a:lnTo>
                <a:close/>
                <a:moveTo>
                  <a:pt x="4438" y="4291"/>
                </a:moveTo>
                <a:lnTo>
                  <a:pt x="6190" y="4291"/>
                </a:lnTo>
                <a:lnTo>
                  <a:pt x="6190" y="0"/>
                </a:lnTo>
                <a:lnTo>
                  <a:pt x="4438" y="0"/>
                </a:lnTo>
                <a:lnTo>
                  <a:pt x="4438" y="4291"/>
                </a:lnTo>
                <a:close/>
                <a:moveTo>
                  <a:pt x="4659" y="374"/>
                </a:moveTo>
                <a:lnTo>
                  <a:pt x="6000" y="374"/>
                </a:lnTo>
                <a:lnTo>
                  <a:pt x="6000" y="791"/>
                </a:lnTo>
                <a:lnTo>
                  <a:pt x="4659" y="791"/>
                </a:lnTo>
                <a:lnTo>
                  <a:pt x="4659" y="374"/>
                </a:lnTo>
                <a:close/>
                <a:moveTo>
                  <a:pt x="4659" y="1025"/>
                </a:moveTo>
                <a:lnTo>
                  <a:pt x="6000" y="1025"/>
                </a:lnTo>
                <a:lnTo>
                  <a:pt x="6000" y="1444"/>
                </a:lnTo>
                <a:lnTo>
                  <a:pt x="4659" y="1444"/>
                </a:lnTo>
                <a:lnTo>
                  <a:pt x="4659" y="1025"/>
                </a:lnTo>
                <a:close/>
                <a:moveTo>
                  <a:pt x="4652" y="1798"/>
                </a:moveTo>
                <a:lnTo>
                  <a:pt x="5102" y="1798"/>
                </a:lnTo>
                <a:lnTo>
                  <a:pt x="5102" y="2121"/>
                </a:lnTo>
                <a:lnTo>
                  <a:pt x="4652" y="2121"/>
                </a:lnTo>
                <a:lnTo>
                  <a:pt x="4652" y="1798"/>
                </a:lnTo>
                <a:close/>
                <a:moveTo>
                  <a:pt x="4652" y="2317"/>
                </a:moveTo>
                <a:lnTo>
                  <a:pt x="5102" y="2317"/>
                </a:lnTo>
                <a:lnTo>
                  <a:pt x="5102" y="2640"/>
                </a:lnTo>
                <a:lnTo>
                  <a:pt x="4652" y="2640"/>
                </a:lnTo>
                <a:lnTo>
                  <a:pt x="4652" y="2317"/>
                </a:lnTo>
                <a:close/>
                <a:moveTo>
                  <a:pt x="3847" y="868"/>
                </a:moveTo>
                <a:lnTo>
                  <a:pt x="359" y="868"/>
                </a:lnTo>
                <a:lnTo>
                  <a:pt x="359" y="3238"/>
                </a:lnTo>
                <a:lnTo>
                  <a:pt x="3847" y="3238"/>
                </a:lnTo>
                <a:lnTo>
                  <a:pt x="3847" y="868"/>
                </a:lnTo>
                <a:close/>
              </a:path>
            </a:pathLst>
          </a:custGeom>
          <a:solidFill>
            <a:schemeClr val="bg1"/>
          </a:solidFill>
          <a:ln>
            <a:noFill/>
          </a:ln>
        </p:spPr>
        <p:txBody>
          <a:bodyPr anchor="ct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1" name="椭圆 10"/>
          <p:cNvSpPr/>
          <p:nvPr/>
        </p:nvSpPr>
        <p:spPr>
          <a:xfrm>
            <a:off x="495300" y="1752600"/>
            <a:ext cx="10744200" cy="3127523"/>
          </a:xfrm>
          <a:prstGeom prst="ellipse">
            <a:avLst/>
          </a:prstGeom>
          <a:no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11525241" y="3141553"/>
            <a:ext cx="152418" cy="15241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419091" y="3162282"/>
            <a:ext cx="152418" cy="15241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3"/>
          <p:cNvGrpSpPr/>
          <p:nvPr/>
        </p:nvGrpSpPr>
        <p:grpSpPr>
          <a:xfrm>
            <a:off x="2733232" y="3986917"/>
            <a:ext cx="6299200" cy="1023924"/>
            <a:chOff x="2733232" y="3986917"/>
            <a:chExt cx="6299200" cy="1023924"/>
          </a:xfrm>
        </p:grpSpPr>
        <p:sp>
          <p:nvSpPr>
            <p:cNvPr id="15" name="Isosceles Triangle 65"/>
            <p:cNvSpPr/>
            <p:nvPr/>
          </p:nvSpPr>
          <p:spPr bwMode="auto">
            <a:xfrm rot="10800000">
              <a:off x="2733232" y="3986917"/>
              <a:ext cx="6299200" cy="893205"/>
            </a:xfrm>
            <a:prstGeom prst="triangle">
              <a:avLst/>
            </a:prstGeom>
            <a:gradFill flip="none" rotWithShape="1">
              <a:gsLst>
                <a:gs pos="100000">
                  <a:schemeClr val="bg1"/>
                </a:gs>
                <a:gs pos="0">
                  <a:schemeClr val="bg1">
                    <a:alpha val="0"/>
                  </a:schemeClr>
                </a:gs>
              </a:gsLst>
              <a:lin ang="16200000" scaled="0"/>
              <a:tileRect/>
            </a:gradFill>
            <a:ln w="0" cap="rnd" cmpd="dbl">
              <a:noFill/>
              <a:headEnd type="none" w="med" len="med"/>
              <a:tailEnd type="none" w="med" len="med"/>
            </a:ln>
            <a:effectLst/>
            <a:scene3d>
              <a:camera prst="orthographicFront"/>
              <a:lightRig rig="threePt" dir="t"/>
            </a:scene3d>
            <a:sp3d prstMaterial="matte">
              <a:contourClr>
                <a:schemeClr val="bg1"/>
              </a:contourClr>
            </a:sp3d>
          </p:spPr>
          <p:style>
            <a:lnRef idx="1">
              <a:schemeClr val="accent4"/>
            </a:lnRef>
            <a:fillRef idx="3">
              <a:schemeClr val="accent4"/>
            </a:fillRef>
            <a:effectRef idx="2">
              <a:schemeClr val="accent4"/>
            </a:effectRef>
            <a:fontRef idx="minor">
              <a:schemeClr val="lt1"/>
            </a:fontRef>
          </p:style>
          <p:txBody>
            <a:bodyPr wrap="square" rtlCol="0" anchor="ctr"/>
            <a:lstStyle/>
            <a:p>
              <a:pPr algn="l">
                <a:lnSpc>
                  <a:spcPct val="140000"/>
                </a:lnSpc>
                <a:spcAft>
                  <a:spcPct val="0"/>
                </a:spcAft>
              </a:pPr>
              <a:endParaRPr lang="en-US" sz="1600" baseline="-25000" dirty="0">
                <a:solidFill>
                  <a:srgbClr val="FFFFFF"/>
                </a:solidFill>
                <a:cs typeface="+mn-ea"/>
                <a:sym typeface="+mn-lt"/>
              </a:endParaRPr>
            </a:p>
          </p:txBody>
        </p:sp>
        <p:sp>
          <p:nvSpPr>
            <p:cNvPr id="16" name="椭圆 15"/>
            <p:cNvSpPr/>
            <p:nvPr/>
          </p:nvSpPr>
          <p:spPr>
            <a:xfrm>
              <a:off x="5806623" y="4858423"/>
              <a:ext cx="152418" cy="15241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 name="组合 16"/>
          <p:cNvGrpSpPr/>
          <p:nvPr/>
        </p:nvGrpSpPr>
        <p:grpSpPr>
          <a:xfrm>
            <a:off x="2733232" y="2214332"/>
            <a:ext cx="6299200" cy="947950"/>
            <a:chOff x="2733232" y="2214332"/>
            <a:chExt cx="6299200" cy="947950"/>
          </a:xfrm>
        </p:grpSpPr>
        <p:sp>
          <p:nvSpPr>
            <p:cNvPr id="18" name="Isosceles Triangle 65"/>
            <p:cNvSpPr/>
            <p:nvPr/>
          </p:nvSpPr>
          <p:spPr bwMode="auto">
            <a:xfrm>
              <a:off x="2733232" y="2269077"/>
              <a:ext cx="6299200" cy="893205"/>
            </a:xfrm>
            <a:prstGeom prst="triangle">
              <a:avLst/>
            </a:prstGeom>
            <a:gradFill flip="none" rotWithShape="1">
              <a:gsLst>
                <a:gs pos="100000">
                  <a:schemeClr val="bg1"/>
                </a:gs>
                <a:gs pos="0">
                  <a:schemeClr val="bg1">
                    <a:alpha val="0"/>
                  </a:schemeClr>
                </a:gs>
              </a:gsLst>
              <a:lin ang="16200000" scaled="0"/>
              <a:tileRect/>
            </a:gradFill>
            <a:ln w="0" cap="rnd" cmpd="dbl">
              <a:noFill/>
              <a:headEnd type="none" w="med" len="med"/>
              <a:tailEnd type="none" w="med" len="med"/>
            </a:ln>
            <a:effectLst/>
            <a:scene3d>
              <a:camera prst="orthographicFront"/>
              <a:lightRig rig="threePt" dir="t"/>
            </a:scene3d>
            <a:sp3d prstMaterial="matte">
              <a:contourClr>
                <a:schemeClr val="bg1"/>
              </a:contourClr>
            </a:sp3d>
          </p:spPr>
          <p:style>
            <a:lnRef idx="1">
              <a:schemeClr val="accent4"/>
            </a:lnRef>
            <a:fillRef idx="3">
              <a:schemeClr val="accent4"/>
            </a:fillRef>
            <a:effectRef idx="2">
              <a:schemeClr val="accent4"/>
            </a:effectRef>
            <a:fontRef idx="minor">
              <a:schemeClr val="lt1"/>
            </a:fontRef>
          </p:style>
          <p:txBody>
            <a:bodyPr wrap="square" rtlCol="0" anchor="ctr"/>
            <a:lstStyle/>
            <a:p>
              <a:pPr algn="l">
                <a:lnSpc>
                  <a:spcPct val="140000"/>
                </a:lnSpc>
                <a:spcAft>
                  <a:spcPct val="0"/>
                </a:spcAft>
              </a:pPr>
              <a:endParaRPr lang="en-US" sz="1600" baseline="-25000" dirty="0">
                <a:solidFill>
                  <a:srgbClr val="FFFFFF"/>
                </a:solidFill>
                <a:cs typeface="+mn-ea"/>
                <a:sym typeface="+mn-lt"/>
              </a:endParaRPr>
            </a:p>
          </p:txBody>
        </p:sp>
        <p:sp>
          <p:nvSpPr>
            <p:cNvPr id="19" name="椭圆 18"/>
            <p:cNvSpPr/>
            <p:nvPr/>
          </p:nvSpPr>
          <p:spPr>
            <a:xfrm>
              <a:off x="5806623" y="2214332"/>
              <a:ext cx="152418" cy="15241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0" name="Rounded Rectangle 63"/>
          <p:cNvSpPr/>
          <p:nvPr/>
        </p:nvSpPr>
        <p:spPr bwMode="auto">
          <a:xfrm>
            <a:off x="3577771" y="1572982"/>
            <a:ext cx="4654972" cy="641350"/>
          </a:xfrm>
          <a:prstGeom prst="roundRect">
            <a:avLst/>
          </a:prstGeom>
          <a:solidFill>
            <a:srgbClr val="F2F2F2"/>
          </a:solidFill>
          <a:ln w="12700">
            <a:solidFill>
              <a:schemeClr val="bg1"/>
            </a:solidFill>
            <a:headEnd type="none" w="med" len="med"/>
            <a:tailEnd type="none" w="med" len="med"/>
          </a:ln>
          <a:effectLst>
            <a:outerShdw blurRad="50800" dist="25400" dir="5400000" sx="99000" sy="99000" algn="t" rotWithShape="0">
              <a:prstClr val="black">
                <a:alpha val="30000"/>
              </a:prstClr>
            </a:outerShdw>
          </a:effectLst>
          <a:scene3d>
            <a:camera prst="orthographicFront"/>
            <a:lightRig rig="threePt" dir="t"/>
          </a:scene3d>
          <a:sp3d>
            <a:bevelT w="31750" h="12700"/>
          </a:sp3d>
        </p:spPr>
        <p:style>
          <a:lnRef idx="1">
            <a:schemeClr val="accent4"/>
          </a:lnRef>
          <a:fillRef idx="3">
            <a:schemeClr val="accent4"/>
          </a:fillRef>
          <a:effectRef idx="2">
            <a:schemeClr val="accent4"/>
          </a:effectRef>
          <a:fontRef idx="minor">
            <a:schemeClr val="lt1"/>
          </a:fontRef>
        </p:style>
        <p:txBody>
          <a:bodyPr anchor="ctr"/>
          <a:lstStyle/>
          <a:p>
            <a:pPr algn="ctr"/>
            <a:r>
              <a:rPr lang="zh-CN" altLang="en-US" sz="2800" b="1" dirty="0">
                <a:solidFill>
                  <a:schemeClr val="tx1"/>
                </a:solidFill>
                <a:cs typeface="+mn-ea"/>
                <a:sym typeface="+mn-lt"/>
              </a:rPr>
              <a:t>一体化管理平台</a:t>
            </a:r>
            <a:endParaRPr lang="en-US" altLang="zh-CN" sz="2800" b="1" dirty="0">
              <a:solidFill>
                <a:schemeClr val="tx1"/>
              </a:solidFill>
              <a:cs typeface="+mn-ea"/>
              <a:sym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p:cTn id="13" dur="500" fill="hold"/>
                                        <p:tgtEl>
                                          <p:spTgt spid="11"/>
                                        </p:tgtEl>
                                        <p:attrNameLst>
                                          <p:attrName>ppt_w</p:attrName>
                                        </p:attrNameLst>
                                      </p:cBhvr>
                                      <p:tavLst>
                                        <p:tav tm="0">
                                          <p:val>
                                            <p:fltVal val="0"/>
                                          </p:val>
                                        </p:tav>
                                        <p:tav tm="100000">
                                          <p:val>
                                            <p:strVal val="#ppt_w"/>
                                          </p:val>
                                        </p:tav>
                                      </p:tavLst>
                                    </p:anim>
                                    <p:anim calcmode="lin" valueType="num">
                                      <p:cBhvr>
                                        <p:cTn id="14" dur="500" fill="hold"/>
                                        <p:tgtEl>
                                          <p:spTgt spid="11"/>
                                        </p:tgtEl>
                                        <p:attrNameLst>
                                          <p:attrName>ppt_h</p:attrName>
                                        </p:attrNameLst>
                                      </p:cBhvr>
                                      <p:tavLst>
                                        <p:tav tm="0">
                                          <p:val>
                                            <p:fltVal val="0"/>
                                          </p:val>
                                        </p:tav>
                                        <p:tav tm="100000">
                                          <p:val>
                                            <p:strVal val="#ppt_h"/>
                                          </p:val>
                                        </p:tav>
                                      </p:tavLst>
                                    </p:anim>
                                    <p:animEffect transition="in" filter="fade">
                                      <p:cBhvr>
                                        <p:cTn id="15" dur="500"/>
                                        <p:tgtEl>
                                          <p:spTgt spid="11"/>
                                        </p:tgtEl>
                                      </p:cBhvr>
                                    </p:animEffect>
                                  </p:childTnLst>
                                </p:cTn>
                              </p:par>
                              <p:par>
                                <p:cTn id="16" presetID="2" presetClass="entr" presetSubtype="4" fill="hold" grpId="0" nodeType="withEffect">
                                  <p:stCondLst>
                                    <p:cond delay="0"/>
                                  </p:stCondLst>
                                  <p:childTnLst>
                                    <p:set>
                                      <p:cBhvr>
                                        <p:cTn id="17" dur="1" fill="hold">
                                          <p:stCondLst>
                                            <p:cond delay="0"/>
                                          </p:stCondLst>
                                        </p:cTn>
                                        <p:tgtEl>
                                          <p:spTgt spid="13"/>
                                        </p:tgtEl>
                                        <p:attrNameLst>
                                          <p:attrName>style.visibility</p:attrName>
                                        </p:attrNameLst>
                                      </p:cBhvr>
                                      <p:to>
                                        <p:strVal val="visible"/>
                                      </p:to>
                                    </p:set>
                                    <p:anim calcmode="lin" valueType="num">
                                      <p:cBhvr additive="base">
                                        <p:cTn id="18" dur="500" fill="hold"/>
                                        <p:tgtEl>
                                          <p:spTgt spid="13"/>
                                        </p:tgtEl>
                                        <p:attrNameLst>
                                          <p:attrName>ppt_x</p:attrName>
                                        </p:attrNameLst>
                                      </p:cBhvr>
                                      <p:tavLst>
                                        <p:tav tm="0">
                                          <p:val>
                                            <p:strVal val="#ppt_x"/>
                                          </p:val>
                                        </p:tav>
                                        <p:tav tm="100000">
                                          <p:val>
                                            <p:strVal val="#ppt_x"/>
                                          </p:val>
                                        </p:tav>
                                      </p:tavLst>
                                    </p:anim>
                                    <p:anim calcmode="lin" valueType="num">
                                      <p:cBhvr additive="base">
                                        <p:cTn id="19" dur="500" fill="hold"/>
                                        <p:tgtEl>
                                          <p:spTgt spid="13"/>
                                        </p:tgtEl>
                                        <p:attrNameLst>
                                          <p:attrName>ppt_y</p:attrName>
                                        </p:attrNameLst>
                                      </p:cBhvr>
                                      <p:tavLst>
                                        <p:tav tm="0">
                                          <p:val>
                                            <p:strVal val="1+#ppt_h/2"/>
                                          </p:val>
                                        </p:tav>
                                        <p:tav tm="100000">
                                          <p:val>
                                            <p:strVal val="#ppt_y"/>
                                          </p:val>
                                        </p:tav>
                                      </p:tavLst>
                                    </p:anim>
                                  </p:childTnLst>
                                </p:cTn>
                              </p:par>
                              <p:par>
                                <p:cTn id="20" presetID="2" presetClass="entr" presetSubtype="1" fill="hold" grpId="0" nodeType="with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500" fill="hold"/>
                                        <p:tgtEl>
                                          <p:spTgt spid="12"/>
                                        </p:tgtEl>
                                        <p:attrNameLst>
                                          <p:attrName>ppt_x</p:attrName>
                                        </p:attrNameLst>
                                      </p:cBhvr>
                                      <p:tavLst>
                                        <p:tav tm="0">
                                          <p:val>
                                            <p:strVal val="#ppt_x"/>
                                          </p:val>
                                        </p:tav>
                                        <p:tav tm="100000">
                                          <p:val>
                                            <p:strVal val="#ppt_x"/>
                                          </p:val>
                                        </p:tav>
                                      </p:tavLst>
                                    </p:anim>
                                    <p:anim calcmode="lin" valueType="num">
                                      <p:cBhvr additive="base">
                                        <p:cTn id="23" dur="500" fill="hold"/>
                                        <p:tgtEl>
                                          <p:spTgt spid="12"/>
                                        </p:tgtEl>
                                        <p:attrNameLst>
                                          <p:attrName>ppt_y</p:attrName>
                                        </p:attrNameLst>
                                      </p:cBhvr>
                                      <p:tavLst>
                                        <p:tav tm="0">
                                          <p:val>
                                            <p:strVal val="0-#ppt_h/2"/>
                                          </p:val>
                                        </p:tav>
                                        <p:tav tm="100000">
                                          <p:val>
                                            <p:strVal val="#ppt_y"/>
                                          </p:val>
                                        </p:tav>
                                      </p:tavLst>
                                    </p:anim>
                                  </p:childTnLst>
                                </p:cTn>
                              </p:par>
                            </p:childTnLst>
                          </p:cTn>
                        </p:par>
                        <p:par>
                          <p:cTn id="24" fill="hold">
                            <p:stCondLst>
                              <p:cond delay="1000"/>
                            </p:stCondLst>
                            <p:childTnLst>
                              <p:par>
                                <p:cTn id="25" presetID="53" presetClass="entr" presetSubtype="16" fill="hold" grpId="0" nodeType="afterEffect">
                                  <p:stCondLst>
                                    <p:cond delay="0"/>
                                  </p:stCondLst>
                                  <p:childTnLst>
                                    <p:set>
                                      <p:cBhvr>
                                        <p:cTn id="26" dur="1" fill="hold">
                                          <p:stCondLst>
                                            <p:cond delay="0"/>
                                          </p:stCondLst>
                                        </p:cTn>
                                        <p:tgtEl>
                                          <p:spTgt spid="20"/>
                                        </p:tgtEl>
                                        <p:attrNameLst>
                                          <p:attrName>style.visibility</p:attrName>
                                        </p:attrNameLst>
                                      </p:cBhvr>
                                      <p:to>
                                        <p:strVal val="visible"/>
                                      </p:to>
                                    </p:set>
                                    <p:anim calcmode="lin" valueType="num">
                                      <p:cBhvr>
                                        <p:cTn id="27" dur="500" fill="hold"/>
                                        <p:tgtEl>
                                          <p:spTgt spid="20"/>
                                        </p:tgtEl>
                                        <p:attrNameLst>
                                          <p:attrName>ppt_w</p:attrName>
                                        </p:attrNameLst>
                                      </p:cBhvr>
                                      <p:tavLst>
                                        <p:tav tm="0">
                                          <p:val>
                                            <p:fltVal val="0"/>
                                          </p:val>
                                        </p:tav>
                                        <p:tav tm="100000">
                                          <p:val>
                                            <p:strVal val="#ppt_w"/>
                                          </p:val>
                                        </p:tav>
                                      </p:tavLst>
                                    </p:anim>
                                    <p:anim calcmode="lin" valueType="num">
                                      <p:cBhvr>
                                        <p:cTn id="28" dur="500" fill="hold"/>
                                        <p:tgtEl>
                                          <p:spTgt spid="20"/>
                                        </p:tgtEl>
                                        <p:attrNameLst>
                                          <p:attrName>ppt_h</p:attrName>
                                        </p:attrNameLst>
                                      </p:cBhvr>
                                      <p:tavLst>
                                        <p:tav tm="0">
                                          <p:val>
                                            <p:fltVal val="0"/>
                                          </p:val>
                                        </p:tav>
                                        <p:tav tm="100000">
                                          <p:val>
                                            <p:strVal val="#ppt_h"/>
                                          </p:val>
                                        </p:tav>
                                      </p:tavLst>
                                    </p:anim>
                                    <p:animEffect transition="in" filter="fade">
                                      <p:cBhvr>
                                        <p:cTn id="29" dur="500"/>
                                        <p:tgtEl>
                                          <p:spTgt spid="20"/>
                                        </p:tgtEl>
                                      </p:cBhvr>
                                    </p:animEffect>
                                  </p:childTnLst>
                                </p:cTn>
                              </p:par>
                            </p:childTnLst>
                          </p:cTn>
                        </p:par>
                        <p:par>
                          <p:cTn id="30" fill="hold">
                            <p:stCondLst>
                              <p:cond delay="1500"/>
                            </p:stCondLst>
                            <p:childTnLst>
                              <p:par>
                                <p:cTn id="31" presetID="22" presetClass="entr" presetSubtype="1" fill="hold" nodeType="afterEffect">
                                  <p:stCondLst>
                                    <p:cond delay="0"/>
                                  </p:stCondLst>
                                  <p:childTnLst>
                                    <p:set>
                                      <p:cBhvr>
                                        <p:cTn id="32" dur="1" fill="hold">
                                          <p:stCondLst>
                                            <p:cond delay="0"/>
                                          </p:stCondLst>
                                        </p:cTn>
                                        <p:tgtEl>
                                          <p:spTgt spid="3"/>
                                        </p:tgtEl>
                                        <p:attrNameLst>
                                          <p:attrName>style.visibility</p:attrName>
                                        </p:attrNameLst>
                                      </p:cBhvr>
                                      <p:to>
                                        <p:strVal val="visible"/>
                                      </p:to>
                                    </p:set>
                                    <p:animEffect transition="in" filter="wipe(up)">
                                      <p:cBhvr>
                                        <p:cTn id="33" dur="500"/>
                                        <p:tgtEl>
                                          <p:spTgt spid="3"/>
                                        </p:tgtEl>
                                      </p:cBhvr>
                                    </p:animEffect>
                                  </p:childTnLst>
                                </p:cTn>
                              </p:par>
                            </p:childTnLst>
                          </p:cTn>
                        </p:par>
                        <p:par>
                          <p:cTn id="34" fill="hold">
                            <p:stCondLst>
                              <p:cond delay="2000"/>
                            </p:stCondLst>
                            <p:childTnLst>
                              <p:par>
                                <p:cTn id="35" presetID="53" presetClass="entr" presetSubtype="16" fill="hold" grpId="0" nodeType="afterEffect">
                                  <p:stCondLst>
                                    <p:cond delay="0"/>
                                  </p:stCondLst>
                                  <p:childTnLst>
                                    <p:set>
                                      <p:cBhvr>
                                        <p:cTn id="36" dur="1" fill="hold">
                                          <p:stCondLst>
                                            <p:cond delay="0"/>
                                          </p:stCondLst>
                                        </p:cTn>
                                        <p:tgtEl>
                                          <p:spTgt spid="5"/>
                                        </p:tgtEl>
                                        <p:attrNameLst>
                                          <p:attrName>style.visibility</p:attrName>
                                        </p:attrNameLst>
                                      </p:cBhvr>
                                      <p:to>
                                        <p:strVal val="visible"/>
                                      </p:to>
                                    </p:set>
                                    <p:anim calcmode="lin" valueType="num">
                                      <p:cBhvr>
                                        <p:cTn id="37" dur="500" fill="hold"/>
                                        <p:tgtEl>
                                          <p:spTgt spid="5"/>
                                        </p:tgtEl>
                                        <p:attrNameLst>
                                          <p:attrName>ppt_w</p:attrName>
                                        </p:attrNameLst>
                                      </p:cBhvr>
                                      <p:tavLst>
                                        <p:tav tm="0">
                                          <p:val>
                                            <p:fltVal val="0"/>
                                          </p:val>
                                        </p:tav>
                                        <p:tav tm="100000">
                                          <p:val>
                                            <p:strVal val="#ppt_w"/>
                                          </p:val>
                                        </p:tav>
                                      </p:tavLst>
                                    </p:anim>
                                    <p:anim calcmode="lin" valueType="num">
                                      <p:cBhvr>
                                        <p:cTn id="38" dur="500" fill="hold"/>
                                        <p:tgtEl>
                                          <p:spTgt spid="5"/>
                                        </p:tgtEl>
                                        <p:attrNameLst>
                                          <p:attrName>ppt_h</p:attrName>
                                        </p:attrNameLst>
                                      </p:cBhvr>
                                      <p:tavLst>
                                        <p:tav tm="0">
                                          <p:val>
                                            <p:fltVal val="0"/>
                                          </p:val>
                                        </p:tav>
                                        <p:tav tm="100000">
                                          <p:val>
                                            <p:strVal val="#ppt_h"/>
                                          </p:val>
                                        </p:tav>
                                      </p:tavLst>
                                    </p:anim>
                                    <p:animEffect transition="in" filter="fade">
                                      <p:cBhvr>
                                        <p:cTn id="39" dur="500"/>
                                        <p:tgtEl>
                                          <p:spTgt spid="5"/>
                                        </p:tgtEl>
                                      </p:cBhvr>
                                    </p:animEffect>
                                  </p:childTnLst>
                                </p:cTn>
                              </p:par>
                            </p:childTnLst>
                          </p:cTn>
                        </p:par>
                        <p:par>
                          <p:cTn id="40" fill="hold">
                            <p:stCondLst>
                              <p:cond delay="2500"/>
                            </p:stCondLst>
                            <p:childTnLst>
                              <p:par>
                                <p:cTn id="41" presetID="53" presetClass="entr" presetSubtype="16" fill="hold" grpId="0" nodeType="afterEffect">
                                  <p:stCondLst>
                                    <p:cond delay="0"/>
                                  </p:stCondLst>
                                  <p:childTnLst>
                                    <p:set>
                                      <p:cBhvr>
                                        <p:cTn id="42" dur="1" fill="hold">
                                          <p:stCondLst>
                                            <p:cond delay="0"/>
                                          </p:stCondLst>
                                        </p:cTn>
                                        <p:tgtEl>
                                          <p:spTgt spid="6"/>
                                        </p:tgtEl>
                                        <p:attrNameLst>
                                          <p:attrName>style.visibility</p:attrName>
                                        </p:attrNameLst>
                                      </p:cBhvr>
                                      <p:to>
                                        <p:strVal val="visible"/>
                                      </p:to>
                                    </p:set>
                                    <p:anim calcmode="lin" valueType="num">
                                      <p:cBhvr>
                                        <p:cTn id="43" dur="500" fill="hold"/>
                                        <p:tgtEl>
                                          <p:spTgt spid="6"/>
                                        </p:tgtEl>
                                        <p:attrNameLst>
                                          <p:attrName>ppt_w</p:attrName>
                                        </p:attrNameLst>
                                      </p:cBhvr>
                                      <p:tavLst>
                                        <p:tav tm="0">
                                          <p:val>
                                            <p:fltVal val="0"/>
                                          </p:val>
                                        </p:tav>
                                        <p:tav tm="100000">
                                          <p:val>
                                            <p:strVal val="#ppt_w"/>
                                          </p:val>
                                        </p:tav>
                                      </p:tavLst>
                                    </p:anim>
                                    <p:anim calcmode="lin" valueType="num">
                                      <p:cBhvr>
                                        <p:cTn id="44" dur="500" fill="hold"/>
                                        <p:tgtEl>
                                          <p:spTgt spid="6"/>
                                        </p:tgtEl>
                                        <p:attrNameLst>
                                          <p:attrName>ppt_h</p:attrName>
                                        </p:attrNameLst>
                                      </p:cBhvr>
                                      <p:tavLst>
                                        <p:tav tm="0">
                                          <p:val>
                                            <p:fltVal val="0"/>
                                          </p:val>
                                        </p:tav>
                                        <p:tav tm="100000">
                                          <p:val>
                                            <p:strVal val="#ppt_h"/>
                                          </p:val>
                                        </p:tav>
                                      </p:tavLst>
                                    </p:anim>
                                    <p:animEffect transition="in" filter="fade">
                                      <p:cBhvr>
                                        <p:cTn id="45" dur="500"/>
                                        <p:tgtEl>
                                          <p:spTgt spid="6"/>
                                        </p:tgtEl>
                                      </p:cBhvr>
                                    </p:animEffect>
                                  </p:childTnLst>
                                </p:cTn>
                              </p:par>
                            </p:childTnLst>
                          </p:cTn>
                        </p:par>
                        <p:par>
                          <p:cTn id="46" fill="hold">
                            <p:stCondLst>
                              <p:cond delay="3000"/>
                            </p:stCondLst>
                            <p:childTnLst>
                              <p:par>
                                <p:cTn id="47" presetID="53" presetClass="entr" presetSubtype="16" fill="hold" grpId="0" nodeType="afterEffect">
                                  <p:stCondLst>
                                    <p:cond delay="0"/>
                                  </p:stCondLst>
                                  <p:childTnLst>
                                    <p:set>
                                      <p:cBhvr>
                                        <p:cTn id="48" dur="1" fill="hold">
                                          <p:stCondLst>
                                            <p:cond delay="0"/>
                                          </p:stCondLst>
                                        </p:cTn>
                                        <p:tgtEl>
                                          <p:spTgt spid="7"/>
                                        </p:tgtEl>
                                        <p:attrNameLst>
                                          <p:attrName>style.visibility</p:attrName>
                                        </p:attrNameLst>
                                      </p:cBhvr>
                                      <p:to>
                                        <p:strVal val="visible"/>
                                      </p:to>
                                    </p:set>
                                    <p:anim calcmode="lin" valueType="num">
                                      <p:cBhvr>
                                        <p:cTn id="49" dur="500" fill="hold"/>
                                        <p:tgtEl>
                                          <p:spTgt spid="7"/>
                                        </p:tgtEl>
                                        <p:attrNameLst>
                                          <p:attrName>ppt_w</p:attrName>
                                        </p:attrNameLst>
                                      </p:cBhvr>
                                      <p:tavLst>
                                        <p:tav tm="0">
                                          <p:val>
                                            <p:fltVal val="0"/>
                                          </p:val>
                                        </p:tav>
                                        <p:tav tm="100000">
                                          <p:val>
                                            <p:strVal val="#ppt_w"/>
                                          </p:val>
                                        </p:tav>
                                      </p:tavLst>
                                    </p:anim>
                                    <p:anim calcmode="lin" valueType="num">
                                      <p:cBhvr>
                                        <p:cTn id="50" dur="500" fill="hold"/>
                                        <p:tgtEl>
                                          <p:spTgt spid="7"/>
                                        </p:tgtEl>
                                        <p:attrNameLst>
                                          <p:attrName>ppt_h</p:attrName>
                                        </p:attrNameLst>
                                      </p:cBhvr>
                                      <p:tavLst>
                                        <p:tav tm="0">
                                          <p:val>
                                            <p:fltVal val="0"/>
                                          </p:val>
                                        </p:tav>
                                        <p:tav tm="100000">
                                          <p:val>
                                            <p:strVal val="#ppt_h"/>
                                          </p:val>
                                        </p:tav>
                                      </p:tavLst>
                                    </p:anim>
                                    <p:animEffect transition="in" filter="fade">
                                      <p:cBhvr>
                                        <p:cTn id="51" dur="500"/>
                                        <p:tgtEl>
                                          <p:spTgt spid="7"/>
                                        </p:tgtEl>
                                      </p:cBhvr>
                                    </p:animEffect>
                                  </p:childTnLst>
                                </p:cTn>
                              </p:par>
                            </p:childTnLst>
                          </p:cTn>
                        </p:par>
                        <p:par>
                          <p:cTn id="52" fill="hold">
                            <p:stCondLst>
                              <p:cond delay="3500"/>
                            </p:stCondLst>
                            <p:childTnLst>
                              <p:par>
                                <p:cTn id="53" presetID="22" presetClass="entr" presetSubtype="1" fill="hold" nodeType="afterEffect">
                                  <p:stCondLst>
                                    <p:cond delay="0"/>
                                  </p:stCondLst>
                                  <p:childTnLst>
                                    <p:set>
                                      <p:cBhvr>
                                        <p:cTn id="54" dur="1" fill="hold">
                                          <p:stCondLst>
                                            <p:cond delay="0"/>
                                          </p:stCondLst>
                                        </p:cTn>
                                        <p:tgtEl>
                                          <p:spTgt spid="2"/>
                                        </p:tgtEl>
                                        <p:attrNameLst>
                                          <p:attrName>style.visibility</p:attrName>
                                        </p:attrNameLst>
                                      </p:cBhvr>
                                      <p:to>
                                        <p:strVal val="visible"/>
                                      </p:to>
                                    </p:set>
                                    <p:animEffect transition="in" filter="wipe(up)">
                                      <p:cBhvr>
                                        <p:cTn id="55" dur="500"/>
                                        <p:tgtEl>
                                          <p:spTgt spid="2"/>
                                        </p:tgtEl>
                                      </p:cBhvr>
                                    </p:animEffect>
                                  </p:childTnLst>
                                </p:cTn>
                              </p:par>
                            </p:childTnLst>
                          </p:cTn>
                        </p:par>
                        <p:par>
                          <p:cTn id="56" fill="hold">
                            <p:stCondLst>
                              <p:cond delay="4000"/>
                            </p:stCondLst>
                            <p:childTnLst>
                              <p:par>
                                <p:cTn id="57" presetID="53" presetClass="entr" presetSubtype="16" fill="hold" grpId="0" nodeType="afterEffect">
                                  <p:stCondLst>
                                    <p:cond delay="0"/>
                                  </p:stCondLst>
                                  <p:childTnLst>
                                    <p:set>
                                      <p:cBhvr>
                                        <p:cTn id="58" dur="1" fill="hold">
                                          <p:stCondLst>
                                            <p:cond delay="0"/>
                                          </p:stCondLst>
                                        </p:cTn>
                                        <p:tgtEl>
                                          <p:spTgt spid="10"/>
                                        </p:tgtEl>
                                        <p:attrNameLst>
                                          <p:attrName>style.visibility</p:attrName>
                                        </p:attrNameLst>
                                      </p:cBhvr>
                                      <p:to>
                                        <p:strVal val="visible"/>
                                      </p:to>
                                    </p:set>
                                    <p:anim calcmode="lin" valueType="num">
                                      <p:cBhvr>
                                        <p:cTn id="59" dur="500" fill="hold"/>
                                        <p:tgtEl>
                                          <p:spTgt spid="10"/>
                                        </p:tgtEl>
                                        <p:attrNameLst>
                                          <p:attrName>ppt_w</p:attrName>
                                        </p:attrNameLst>
                                      </p:cBhvr>
                                      <p:tavLst>
                                        <p:tav tm="0">
                                          <p:val>
                                            <p:fltVal val="0"/>
                                          </p:val>
                                        </p:tav>
                                        <p:tav tm="100000">
                                          <p:val>
                                            <p:strVal val="#ppt_w"/>
                                          </p:val>
                                        </p:tav>
                                      </p:tavLst>
                                    </p:anim>
                                    <p:anim calcmode="lin" valueType="num">
                                      <p:cBhvr>
                                        <p:cTn id="60" dur="500" fill="hold"/>
                                        <p:tgtEl>
                                          <p:spTgt spid="10"/>
                                        </p:tgtEl>
                                        <p:attrNameLst>
                                          <p:attrName>ppt_h</p:attrName>
                                        </p:attrNameLst>
                                      </p:cBhvr>
                                      <p:tavLst>
                                        <p:tav tm="0">
                                          <p:val>
                                            <p:fltVal val="0"/>
                                          </p:val>
                                        </p:tav>
                                        <p:tav tm="100000">
                                          <p:val>
                                            <p:strVal val="#ppt_h"/>
                                          </p:val>
                                        </p:tav>
                                      </p:tavLst>
                                    </p:anim>
                                    <p:animEffect transition="in" filter="fade">
                                      <p:cBhvr>
                                        <p:cTn id="61" dur="500"/>
                                        <p:tgtEl>
                                          <p:spTgt spid="10"/>
                                        </p:tgtEl>
                                      </p:cBhvr>
                                    </p:animEffect>
                                  </p:childTnLst>
                                </p:cTn>
                              </p:par>
                              <p:par>
                                <p:cTn id="62" presetID="53" presetClass="entr" presetSubtype="16" fill="hold" grpId="0" nodeType="withEffect">
                                  <p:stCondLst>
                                    <p:cond delay="0"/>
                                  </p:stCondLst>
                                  <p:childTnLst>
                                    <p:set>
                                      <p:cBhvr>
                                        <p:cTn id="63" dur="1" fill="hold">
                                          <p:stCondLst>
                                            <p:cond delay="0"/>
                                          </p:stCondLst>
                                        </p:cTn>
                                        <p:tgtEl>
                                          <p:spTgt spid="8"/>
                                        </p:tgtEl>
                                        <p:attrNameLst>
                                          <p:attrName>style.visibility</p:attrName>
                                        </p:attrNameLst>
                                      </p:cBhvr>
                                      <p:to>
                                        <p:strVal val="visible"/>
                                      </p:to>
                                    </p:set>
                                    <p:anim calcmode="lin" valueType="num">
                                      <p:cBhvr>
                                        <p:cTn id="64" dur="500" fill="hold"/>
                                        <p:tgtEl>
                                          <p:spTgt spid="8"/>
                                        </p:tgtEl>
                                        <p:attrNameLst>
                                          <p:attrName>ppt_w</p:attrName>
                                        </p:attrNameLst>
                                      </p:cBhvr>
                                      <p:tavLst>
                                        <p:tav tm="0">
                                          <p:val>
                                            <p:fltVal val="0"/>
                                          </p:val>
                                        </p:tav>
                                        <p:tav tm="100000">
                                          <p:val>
                                            <p:strVal val="#ppt_w"/>
                                          </p:val>
                                        </p:tav>
                                      </p:tavLst>
                                    </p:anim>
                                    <p:anim calcmode="lin" valueType="num">
                                      <p:cBhvr>
                                        <p:cTn id="65" dur="500" fill="hold"/>
                                        <p:tgtEl>
                                          <p:spTgt spid="8"/>
                                        </p:tgtEl>
                                        <p:attrNameLst>
                                          <p:attrName>ppt_h</p:attrName>
                                        </p:attrNameLst>
                                      </p:cBhvr>
                                      <p:tavLst>
                                        <p:tav tm="0">
                                          <p:val>
                                            <p:fltVal val="0"/>
                                          </p:val>
                                        </p:tav>
                                        <p:tav tm="100000">
                                          <p:val>
                                            <p:strVal val="#ppt_h"/>
                                          </p:val>
                                        </p:tav>
                                      </p:tavLst>
                                    </p:anim>
                                    <p:animEffect transition="in" filter="fade">
                                      <p:cBhvr>
                                        <p:cTn id="6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p:bldP spid="10" grpId="0" animBg="1"/>
      <p:bldP spid="11" grpId="0" animBg="1"/>
      <p:bldP spid="12" grpId="0" animBg="1"/>
      <p:bldP spid="13" grpId="0" animBg="1"/>
      <p:bldP spid="20"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22"/>
          <p:cNvSpPr txBox="1"/>
          <p:nvPr/>
        </p:nvSpPr>
        <p:spPr>
          <a:xfrm>
            <a:off x="2118623" y="404519"/>
            <a:ext cx="6378147" cy="781752"/>
          </a:xfrm>
          <a:prstGeom prst="rect">
            <a:avLst/>
          </a:prstGeom>
          <a:noFill/>
        </p:spPr>
        <p:txBody>
          <a:bodyPr wrap="square" rtlCol="0">
            <a:spAutoFit/>
          </a:bodyPr>
          <a:lstStyle/>
          <a:p>
            <a:pPr>
              <a:lnSpc>
                <a:spcPct val="140000"/>
              </a:lnSpc>
            </a:pPr>
            <a:r>
              <a:rPr lang="zh-CN" altLang="en-US" sz="3200" dirty="0">
                <a:solidFill>
                  <a:schemeClr val="bg1"/>
                </a:solidFill>
                <a:cs typeface="+mn-ea"/>
                <a:sym typeface="+mn-lt"/>
              </a:rPr>
              <a:t>桌面合规管理是定制项目的基础</a:t>
            </a:r>
          </a:p>
        </p:txBody>
      </p:sp>
      <p:grpSp>
        <p:nvGrpSpPr>
          <p:cNvPr id="2" name="组合 11"/>
          <p:cNvGrpSpPr/>
          <p:nvPr/>
        </p:nvGrpSpPr>
        <p:grpSpPr bwMode="auto">
          <a:xfrm>
            <a:off x="6540954" y="2779032"/>
            <a:ext cx="1203325" cy="1050925"/>
            <a:chOff x="0" y="0"/>
            <a:chExt cx="1203960" cy="1051560"/>
          </a:xfrm>
        </p:grpSpPr>
        <p:sp>
          <p:nvSpPr>
            <p:cNvPr id="6" name="六边形 1"/>
            <p:cNvSpPr>
              <a:spLocks noChangeArrowheads="1"/>
            </p:cNvSpPr>
            <p:nvPr/>
          </p:nvSpPr>
          <p:spPr bwMode="auto">
            <a:xfrm>
              <a:off x="0" y="0"/>
              <a:ext cx="1203960" cy="1051560"/>
            </a:xfrm>
            <a:prstGeom prst="hexagon">
              <a:avLst>
                <a:gd name="adj" fmla="val 24998"/>
                <a:gd name="vf" fmla="val 115470"/>
              </a:avLst>
            </a:prstGeom>
            <a:solidFill>
              <a:srgbClr val="F2F2F2">
                <a:alpha val="39999"/>
              </a:srgbClr>
            </a:solidFill>
            <a:ln w="12700">
              <a:solidFill>
                <a:schemeClr val="bg1"/>
              </a:solidFill>
              <a:bevel/>
            </a:ln>
          </p:spPr>
          <p:txBody>
            <a:bodyPr anchor="ctr"/>
            <a:lstStyle>
              <a:lvl1pPr>
                <a:lnSpc>
                  <a:spcPct val="90000"/>
                </a:lnSpc>
                <a:spcBef>
                  <a:spcPts val="1000"/>
                </a:spcBef>
                <a:buFont typeface="Arial" panose="020B0604020202020204" pitchFamily="34" charset="0"/>
                <a:buChar char="•"/>
                <a:defRPr sz="2800">
                  <a:solidFill>
                    <a:schemeClr val="tx1"/>
                  </a:solidFill>
                  <a:latin typeface="方正兰亭黑_GBK" pitchFamily="2" charset="-122"/>
                  <a:ea typeface="方正兰亭黑_GBK"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方正兰亭黑_GBK" pitchFamily="2" charset="-122"/>
                  <a:ea typeface="方正兰亭黑_GBK"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方正兰亭黑_GBK" pitchFamily="2" charset="-122"/>
                  <a:ea typeface="方正兰亭黑_GBK"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2400">
                <a:solidFill>
                  <a:srgbClr val="FFFFFF"/>
                </a:solidFill>
                <a:latin typeface="Arial" panose="020B0604020202020204" pitchFamily="34" charset="0"/>
                <a:sym typeface="Arial" panose="020B0604020202020204" pitchFamily="34" charset="0"/>
              </a:endParaRPr>
            </a:p>
          </p:txBody>
        </p:sp>
        <p:sp>
          <p:nvSpPr>
            <p:cNvPr id="7" name="文本框 43"/>
            <p:cNvSpPr>
              <a:spLocks noChangeArrowheads="1"/>
            </p:cNvSpPr>
            <p:nvPr/>
          </p:nvSpPr>
          <p:spPr bwMode="auto">
            <a:xfrm>
              <a:off x="181503" y="171837"/>
              <a:ext cx="820724" cy="70788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方正兰亭黑_GBK" pitchFamily="2" charset="-122"/>
                  <a:ea typeface="方正兰亭黑_GBK"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方正兰亭黑_GBK" pitchFamily="2" charset="-122"/>
                  <a:ea typeface="方正兰亭黑_GBK"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方正兰亭黑_GBK" pitchFamily="2" charset="-122"/>
                  <a:ea typeface="方正兰亭黑_GBK"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r>
                <a:rPr lang="en-US" altLang="zh-CN" sz="4000" dirty="0">
                  <a:solidFill>
                    <a:schemeClr val="bg1"/>
                  </a:solidFill>
                  <a:latin typeface="Arial" panose="020B0604020202020204" pitchFamily="34" charset="0"/>
                  <a:sym typeface="Arial" panose="020B0604020202020204" pitchFamily="34" charset="0"/>
                </a:rPr>
                <a:t>02</a:t>
              </a:r>
              <a:endParaRPr lang="zh-CN" altLang="en-US" sz="4000" baseline="-3000" dirty="0">
                <a:solidFill>
                  <a:schemeClr val="bg1"/>
                </a:solidFill>
                <a:latin typeface="Arial" panose="020B0604020202020204" pitchFamily="34" charset="0"/>
                <a:sym typeface="Arial" panose="020B0604020202020204" pitchFamily="34" charset="0"/>
              </a:endParaRPr>
            </a:p>
          </p:txBody>
        </p:sp>
      </p:grpSp>
      <p:grpSp>
        <p:nvGrpSpPr>
          <p:cNvPr id="3" name="组合 10"/>
          <p:cNvGrpSpPr/>
          <p:nvPr/>
        </p:nvGrpSpPr>
        <p:grpSpPr bwMode="auto">
          <a:xfrm>
            <a:off x="5223329" y="2020207"/>
            <a:ext cx="1204913" cy="1050925"/>
            <a:chOff x="0" y="0"/>
            <a:chExt cx="1203960" cy="1051560"/>
          </a:xfrm>
        </p:grpSpPr>
        <p:sp>
          <p:nvSpPr>
            <p:cNvPr id="9" name="六边形 7"/>
            <p:cNvSpPr>
              <a:spLocks noChangeArrowheads="1"/>
            </p:cNvSpPr>
            <p:nvPr/>
          </p:nvSpPr>
          <p:spPr bwMode="auto">
            <a:xfrm>
              <a:off x="0" y="0"/>
              <a:ext cx="1203960" cy="1051560"/>
            </a:xfrm>
            <a:prstGeom prst="hexagon">
              <a:avLst>
                <a:gd name="adj" fmla="val 24998"/>
                <a:gd name="vf" fmla="val 115470"/>
              </a:avLst>
            </a:prstGeom>
            <a:solidFill>
              <a:srgbClr val="F2F2F2">
                <a:alpha val="39999"/>
              </a:srgbClr>
            </a:solidFill>
            <a:ln w="12700">
              <a:solidFill>
                <a:schemeClr val="bg1"/>
              </a:solidFill>
              <a:bevel/>
            </a:ln>
          </p:spPr>
          <p:txBody>
            <a:bodyPr anchor="ctr"/>
            <a:lstStyle>
              <a:lvl1pPr>
                <a:lnSpc>
                  <a:spcPct val="90000"/>
                </a:lnSpc>
                <a:spcBef>
                  <a:spcPts val="1000"/>
                </a:spcBef>
                <a:buFont typeface="Arial" panose="020B0604020202020204" pitchFamily="34" charset="0"/>
                <a:buChar char="•"/>
                <a:defRPr sz="2800">
                  <a:solidFill>
                    <a:schemeClr val="tx1"/>
                  </a:solidFill>
                  <a:latin typeface="方正兰亭黑_GBK" pitchFamily="2" charset="-122"/>
                  <a:ea typeface="方正兰亭黑_GBK"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方正兰亭黑_GBK" pitchFamily="2" charset="-122"/>
                  <a:ea typeface="方正兰亭黑_GBK"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方正兰亭黑_GBK" pitchFamily="2" charset="-122"/>
                  <a:ea typeface="方正兰亭黑_GBK"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2400">
                <a:solidFill>
                  <a:srgbClr val="FFFFFF"/>
                </a:solidFill>
                <a:latin typeface="Arial" panose="020B0604020202020204" pitchFamily="34" charset="0"/>
                <a:sym typeface="Arial" panose="020B0604020202020204" pitchFamily="34" charset="0"/>
              </a:endParaRPr>
            </a:p>
          </p:txBody>
        </p:sp>
        <p:sp>
          <p:nvSpPr>
            <p:cNvPr id="10" name="文本框 44"/>
            <p:cNvSpPr>
              <a:spLocks noChangeArrowheads="1"/>
            </p:cNvSpPr>
            <p:nvPr/>
          </p:nvSpPr>
          <p:spPr bwMode="auto">
            <a:xfrm>
              <a:off x="160817" y="110282"/>
              <a:ext cx="882327" cy="83099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方正兰亭黑_GBK" pitchFamily="2" charset="-122"/>
                  <a:ea typeface="方正兰亭黑_GBK"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方正兰亭黑_GBK" pitchFamily="2" charset="-122"/>
                  <a:ea typeface="方正兰亭黑_GBK"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方正兰亭黑_GBK" pitchFamily="2" charset="-122"/>
                  <a:ea typeface="方正兰亭黑_GBK"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pitchFamily="34" charset="0"/>
                </a:defRPr>
              </a:lvl9pPr>
            </a:lstStyle>
            <a:p>
              <a:pPr algn="ctr" eaLnBrk="1" hangingPunct="1">
                <a:lnSpc>
                  <a:spcPct val="120000"/>
                </a:lnSpc>
                <a:spcBef>
                  <a:spcPct val="0"/>
                </a:spcBef>
                <a:buFont typeface="Arial" panose="020B0604020202020204" pitchFamily="34" charset="0"/>
                <a:buNone/>
              </a:pPr>
              <a:r>
                <a:rPr lang="en-US" altLang="zh-CN" sz="4000" dirty="0">
                  <a:solidFill>
                    <a:schemeClr val="bg1"/>
                  </a:solidFill>
                  <a:latin typeface="Arial" panose="020B0604020202020204" pitchFamily="34" charset="0"/>
                  <a:sym typeface="Arial" panose="020B0604020202020204" pitchFamily="34" charset="0"/>
                </a:rPr>
                <a:t>01</a:t>
              </a:r>
              <a:endParaRPr lang="zh-CN" altLang="en-US" sz="4000" baseline="-3000" dirty="0">
                <a:solidFill>
                  <a:schemeClr val="bg1"/>
                </a:solidFill>
                <a:latin typeface="Arial" panose="020B0604020202020204" pitchFamily="34" charset="0"/>
                <a:sym typeface="Arial" panose="020B0604020202020204" pitchFamily="34" charset="0"/>
              </a:endParaRPr>
            </a:p>
          </p:txBody>
        </p:sp>
      </p:grpSp>
      <p:grpSp>
        <p:nvGrpSpPr>
          <p:cNvPr id="5" name="组合 18"/>
          <p:cNvGrpSpPr/>
          <p:nvPr/>
        </p:nvGrpSpPr>
        <p:grpSpPr bwMode="auto">
          <a:xfrm>
            <a:off x="6525079" y="4134757"/>
            <a:ext cx="1203325" cy="1050925"/>
            <a:chOff x="0" y="0"/>
            <a:chExt cx="1203960" cy="1051560"/>
          </a:xfrm>
        </p:grpSpPr>
        <p:sp>
          <p:nvSpPr>
            <p:cNvPr id="12" name="六边形 5"/>
            <p:cNvSpPr>
              <a:spLocks noChangeArrowheads="1"/>
            </p:cNvSpPr>
            <p:nvPr/>
          </p:nvSpPr>
          <p:spPr bwMode="auto">
            <a:xfrm>
              <a:off x="0" y="0"/>
              <a:ext cx="1203960" cy="1051560"/>
            </a:xfrm>
            <a:prstGeom prst="hexagon">
              <a:avLst>
                <a:gd name="adj" fmla="val 24998"/>
                <a:gd name="vf" fmla="val 115470"/>
              </a:avLst>
            </a:prstGeom>
            <a:solidFill>
              <a:srgbClr val="F2F2F2">
                <a:alpha val="39999"/>
              </a:srgbClr>
            </a:solidFill>
            <a:ln w="12700">
              <a:solidFill>
                <a:schemeClr val="bg1"/>
              </a:solidFill>
              <a:bevel/>
            </a:ln>
          </p:spPr>
          <p:txBody>
            <a:bodyPr anchor="ctr"/>
            <a:lstStyle>
              <a:lvl1pPr>
                <a:lnSpc>
                  <a:spcPct val="90000"/>
                </a:lnSpc>
                <a:spcBef>
                  <a:spcPts val="1000"/>
                </a:spcBef>
                <a:buFont typeface="Arial" panose="020B0604020202020204" pitchFamily="34" charset="0"/>
                <a:buChar char="•"/>
                <a:defRPr sz="2800">
                  <a:solidFill>
                    <a:schemeClr val="tx1"/>
                  </a:solidFill>
                  <a:latin typeface="方正兰亭黑_GBK" pitchFamily="2" charset="-122"/>
                  <a:ea typeface="方正兰亭黑_GBK"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方正兰亭黑_GBK" pitchFamily="2" charset="-122"/>
                  <a:ea typeface="方正兰亭黑_GBK"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方正兰亭黑_GBK" pitchFamily="2" charset="-122"/>
                  <a:ea typeface="方正兰亭黑_GBK"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2400">
                <a:solidFill>
                  <a:srgbClr val="FFFFFF"/>
                </a:solidFill>
                <a:latin typeface="Arial" panose="020B0604020202020204" pitchFamily="34" charset="0"/>
                <a:sym typeface="Arial" panose="020B0604020202020204" pitchFamily="34" charset="0"/>
              </a:endParaRPr>
            </a:p>
          </p:txBody>
        </p:sp>
        <p:sp>
          <p:nvSpPr>
            <p:cNvPr id="13" name="文本框 45"/>
            <p:cNvSpPr>
              <a:spLocks noChangeArrowheads="1"/>
            </p:cNvSpPr>
            <p:nvPr/>
          </p:nvSpPr>
          <p:spPr bwMode="auto">
            <a:xfrm>
              <a:off x="138875" y="110282"/>
              <a:ext cx="926211" cy="83099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方正兰亭黑_GBK" pitchFamily="2" charset="-122"/>
                  <a:ea typeface="方正兰亭黑_GBK"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方正兰亭黑_GBK" pitchFamily="2" charset="-122"/>
                  <a:ea typeface="方正兰亭黑_GBK"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方正兰亭黑_GBK" pitchFamily="2" charset="-122"/>
                  <a:ea typeface="方正兰亭黑_GBK"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pitchFamily="34" charset="0"/>
                </a:defRPr>
              </a:lvl9pPr>
            </a:lstStyle>
            <a:p>
              <a:pPr algn="ctr" eaLnBrk="1" hangingPunct="1">
                <a:lnSpc>
                  <a:spcPct val="120000"/>
                </a:lnSpc>
                <a:spcBef>
                  <a:spcPct val="0"/>
                </a:spcBef>
                <a:buFont typeface="Arial" panose="020B0604020202020204" pitchFamily="34" charset="0"/>
                <a:buNone/>
              </a:pPr>
              <a:r>
                <a:rPr lang="en-US" altLang="zh-CN" sz="4000" dirty="0">
                  <a:solidFill>
                    <a:schemeClr val="bg1"/>
                  </a:solidFill>
                  <a:latin typeface="Arial" panose="020B0604020202020204" pitchFamily="34" charset="0"/>
                  <a:sym typeface="Arial" panose="020B0604020202020204" pitchFamily="34" charset="0"/>
                </a:rPr>
                <a:t>03</a:t>
              </a:r>
              <a:endParaRPr lang="zh-CN" altLang="en-US" sz="4000" baseline="-3000" dirty="0">
                <a:solidFill>
                  <a:schemeClr val="bg1"/>
                </a:solidFill>
                <a:latin typeface="Arial" panose="020B0604020202020204" pitchFamily="34" charset="0"/>
                <a:sym typeface="Arial" panose="020B0604020202020204" pitchFamily="34" charset="0"/>
              </a:endParaRPr>
            </a:p>
          </p:txBody>
        </p:sp>
      </p:grpSp>
      <p:grpSp>
        <p:nvGrpSpPr>
          <p:cNvPr id="8" name="组合 41"/>
          <p:cNvGrpSpPr/>
          <p:nvPr/>
        </p:nvGrpSpPr>
        <p:grpSpPr bwMode="auto">
          <a:xfrm>
            <a:off x="3918404" y="4136345"/>
            <a:ext cx="1203325" cy="1050925"/>
            <a:chOff x="0" y="0"/>
            <a:chExt cx="1203960" cy="1051560"/>
          </a:xfrm>
        </p:grpSpPr>
        <p:sp>
          <p:nvSpPr>
            <p:cNvPr id="15" name="六边形 4"/>
            <p:cNvSpPr>
              <a:spLocks noChangeArrowheads="1"/>
            </p:cNvSpPr>
            <p:nvPr/>
          </p:nvSpPr>
          <p:spPr bwMode="auto">
            <a:xfrm>
              <a:off x="0" y="0"/>
              <a:ext cx="1203960" cy="1051560"/>
            </a:xfrm>
            <a:prstGeom prst="hexagon">
              <a:avLst>
                <a:gd name="adj" fmla="val 24998"/>
                <a:gd name="vf" fmla="val 115470"/>
              </a:avLst>
            </a:prstGeom>
            <a:solidFill>
              <a:srgbClr val="F2F2F2">
                <a:alpha val="39999"/>
              </a:srgbClr>
            </a:solidFill>
            <a:ln w="12700">
              <a:solidFill>
                <a:schemeClr val="bg1"/>
              </a:solidFill>
              <a:bevel/>
            </a:ln>
          </p:spPr>
          <p:txBody>
            <a:bodyPr anchor="ctr"/>
            <a:lstStyle>
              <a:lvl1pPr>
                <a:lnSpc>
                  <a:spcPct val="90000"/>
                </a:lnSpc>
                <a:spcBef>
                  <a:spcPts val="1000"/>
                </a:spcBef>
                <a:buFont typeface="Arial" panose="020B0604020202020204" pitchFamily="34" charset="0"/>
                <a:buChar char="•"/>
                <a:defRPr sz="2800">
                  <a:solidFill>
                    <a:schemeClr val="tx1"/>
                  </a:solidFill>
                  <a:latin typeface="方正兰亭黑_GBK" pitchFamily="2" charset="-122"/>
                  <a:ea typeface="方正兰亭黑_GBK"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方正兰亭黑_GBK" pitchFamily="2" charset="-122"/>
                  <a:ea typeface="方正兰亭黑_GBK"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方正兰亭黑_GBK" pitchFamily="2" charset="-122"/>
                  <a:ea typeface="方正兰亭黑_GBK"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2400">
                <a:solidFill>
                  <a:srgbClr val="FFFFFF"/>
                </a:solidFill>
                <a:latin typeface="Arial" panose="020B0604020202020204" pitchFamily="34" charset="0"/>
                <a:sym typeface="Arial" panose="020B0604020202020204" pitchFamily="34" charset="0"/>
              </a:endParaRPr>
            </a:p>
          </p:txBody>
        </p:sp>
        <p:sp>
          <p:nvSpPr>
            <p:cNvPr id="16" name="文本框 46"/>
            <p:cNvSpPr>
              <a:spLocks noChangeArrowheads="1"/>
            </p:cNvSpPr>
            <p:nvPr/>
          </p:nvSpPr>
          <p:spPr bwMode="auto">
            <a:xfrm>
              <a:off x="191617" y="110282"/>
              <a:ext cx="820725" cy="83099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方正兰亭黑_GBK" pitchFamily="2" charset="-122"/>
                  <a:ea typeface="方正兰亭黑_GBK"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方正兰亭黑_GBK" pitchFamily="2" charset="-122"/>
                  <a:ea typeface="方正兰亭黑_GBK"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方正兰亭黑_GBK" pitchFamily="2" charset="-122"/>
                  <a:ea typeface="方正兰亭黑_GBK"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pitchFamily="34" charset="0"/>
                </a:defRPr>
              </a:lvl9pPr>
            </a:lstStyle>
            <a:p>
              <a:pPr algn="ctr" eaLnBrk="1" hangingPunct="1">
                <a:lnSpc>
                  <a:spcPct val="120000"/>
                </a:lnSpc>
                <a:spcBef>
                  <a:spcPct val="0"/>
                </a:spcBef>
                <a:buFont typeface="Arial" panose="020B0604020202020204" pitchFamily="34" charset="0"/>
                <a:buNone/>
              </a:pPr>
              <a:r>
                <a:rPr lang="en-US" altLang="zh-CN" sz="4000" dirty="0">
                  <a:solidFill>
                    <a:schemeClr val="bg1"/>
                  </a:solidFill>
                  <a:latin typeface="Arial" panose="020B0604020202020204" pitchFamily="34" charset="0"/>
                  <a:sym typeface="Arial" panose="020B0604020202020204" pitchFamily="34" charset="0"/>
                </a:rPr>
                <a:t>05</a:t>
              </a:r>
              <a:endParaRPr lang="zh-CN" altLang="en-US" sz="4000" baseline="-3000" dirty="0">
                <a:solidFill>
                  <a:schemeClr val="bg1"/>
                </a:solidFill>
                <a:latin typeface="Arial" panose="020B0604020202020204" pitchFamily="34" charset="0"/>
                <a:sym typeface="Arial" panose="020B0604020202020204" pitchFamily="34" charset="0"/>
              </a:endParaRPr>
            </a:p>
          </p:txBody>
        </p:sp>
      </p:grpSp>
      <p:grpSp>
        <p:nvGrpSpPr>
          <p:cNvPr id="11" name="组合 22"/>
          <p:cNvGrpSpPr/>
          <p:nvPr/>
        </p:nvGrpSpPr>
        <p:grpSpPr bwMode="auto">
          <a:xfrm>
            <a:off x="3904117" y="2779032"/>
            <a:ext cx="1204912" cy="1050925"/>
            <a:chOff x="0" y="0"/>
            <a:chExt cx="1203960" cy="1051560"/>
          </a:xfrm>
        </p:grpSpPr>
        <p:sp>
          <p:nvSpPr>
            <p:cNvPr id="18" name="六边形 3"/>
            <p:cNvSpPr>
              <a:spLocks noChangeArrowheads="1"/>
            </p:cNvSpPr>
            <p:nvPr/>
          </p:nvSpPr>
          <p:spPr bwMode="auto">
            <a:xfrm>
              <a:off x="0" y="0"/>
              <a:ext cx="1203960" cy="1051560"/>
            </a:xfrm>
            <a:prstGeom prst="hexagon">
              <a:avLst>
                <a:gd name="adj" fmla="val 24998"/>
                <a:gd name="vf" fmla="val 115470"/>
              </a:avLst>
            </a:prstGeom>
            <a:solidFill>
              <a:srgbClr val="F2F2F2">
                <a:alpha val="39999"/>
              </a:srgbClr>
            </a:solidFill>
            <a:ln w="12700">
              <a:solidFill>
                <a:schemeClr val="bg1"/>
              </a:solidFill>
              <a:bevel/>
            </a:ln>
          </p:spPr>
          <p:txBody>
            <a:bodyPr anchor="ctr"/>
            <a:lstStyle>
              <a:lvl1pPr>
                <a:lnSpc>
                  <a:spcPct val="90000"/>
                </a:lnSpc>
                <a:spcBef>
                  <a:spcPts val="1000"/>
                </a:spcBef>
                <a:buFont typeface="Arial" panose="020B0604020202020204" pitchFamily="34" charset="0"/>
                <a:buChar char="•"/>
                <a:defRPr sz="2800">
                  <a:solidFill>
                    <a:schemeClr val="tx1"/>
                  </a:solidFill>
                  <a:latin typeface="方正兰亭黑_GBK" pitchFamily="2" charset="-122"/>
                  <a:ea typeface="方正兰亭黑_GBK"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方正兰亭黑_GBK" pitchFamily="2" charset="-122"/>
                  <a:ea typeface="方正兰亭黑_GBK"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方正兰亭黑_GBK" pitchFamily="2" charset="-122"/>
                  <a:ea typeface="方正兰亭黑_GBK"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2400">
                <a:solidFill>
                  <a:srgbClr val="FFFFFF"/>
                </a:solidFill>
                <a:latin typeface="Arial" panose="020B0604020202020204" pitchFamily="34" charset="0"/>
                <a:sym typeface="Arial" panose="020B0604020202020204" pitchFamily="34" charset="0"/>
              </a:endParaRPr>
            </a:p>
          </p:txBody>
        </p:sp>
        <p:sp>
          <p:nvSpPr>
            <p:cNvPr id="19" name="文本框 47"/>
            <p:cNvSpPr>
              <a:spLocks noChangeArrowheads="1"/>
            </p:cNvSpPr>
            <p:nvPr/>
          </p:nvSpPr>
          <p:spPr bwMode="auto">
            <a:xfrm>
              <a:off x="181503" y="171837"/>
              <a:ext cx="820724" cy="70788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方正兰亭黑_GBK" pitchFamily="2" charset="-122"/>
                  <a:ea typeface="方正兰亭黑_GBK"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方正兰亭黑_GBK" pitchFamily="2" charset="-122"/>
                  <a:ea typeface="方正兰亭黑_GBK"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方正兰亭黑_GBK" pitchFamily="2" charset="-122"/>
                  <a:ea typeface="方正兰亭黑_GBK"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r>
                <a:rPr lang="en-US" altLang="zh-CN" sz="4000">
                  <a:solidFill>
                    <a:schemeClr val="bg1"/>
                  </a:solidFill>
                  <a:latin typeface="Arial" panose="020B0604020202020204" pitchFamily="34" charset="0"/>
                  <a:sym typeface="Arial" panose="020B0604020202020204" pitchFamily="34" charset="0"/>
                </a:rPr>
                <a:t>06</a:t>
              </a:r>
              <a:endParaRPr lang="zh-CN" altLang="en-US" sz="4000" baseline="-3000">
                <a:solidFill>
                  <a:schemeClr val="bg1"/>
                </a:solidFill>
                <a:latin typeface="Arial" panose="020B0604020202020204" pitchFamily="34" charset="0"/>
                <a:sym typeface="Arial" panose="020B0604020202020204" pitchFamily="34" charset="0"/>
              </a:endParaRPr>
            </a:p>
          </p:txBody>
        </p:sp>
      </p:grpSp>
      <p:grpSp>
        <p:nvGrpSpPr>
          <p:cNvPr id="14" name="组合 66"/>
          <p:cNvGrpSpPr/>
          <p:nvPr/>
        </p:nvGrpSpPr>
        <p:grpSpPr bwMode="auto">
          <a:xfrm>
            <a:off x="5223329" y="4839607"/>
            <a:ext cx="1204913" cy="1052513"/>
            <a:chOff x="0" y="0"/>
            <a:chExt cx="1203960" cy="1051560"/>
          </a:xfrm>
        </p:grpSpPr>
        <p:sp>
          <p:nvSpPr>
            <p:cNvPr id="21" name="六边形 8"/>
            <p:cNvSpPr>
              <a:spLocks noChangeArrowheads="1"/>
            </p:cNvSpPr>
            <p:nvPr/>
          </p:nvSpPr>
          <p:spPr bwMode="auto">
            <a:xfrm>
              <a:off x="0" y="0"/>
              <a:ext cx="1203960" cy="1051560"/>
            </a:xfrm>
            <a:prstGeom prst="hexagon">
              <a:avLst>
                <a:gd name="adj" fmla="val 24998"/>
                <a:gd name="vf" fmla="val 115470"/>
              </a:avLst>
            </a:prstGeom>
            <a:solidFill>
              <a:srgbClr val="F2F2F2">
                <a:alpha val="39999"/>
              </a:srgbClr>
            </a:solidFill>
            <a:ln w="12700">
              <a:solidFill>
                <a:schemeClr val="bg1"/>
              </a:solidFill>
              <a:bevel/>
            </a:ln>
          </p:spPr>
          <p:txBody>
            <a:bodyPr anchor="ctr"/>
            <a:lstStyle>
              <a:lvl1pPr>
                <a:lnSpc>
                  <a:spcPct val="90000"/>
                </a:lnSpc>
                <a:spcBef>
                  <a:spcPts val="1000"/>
                </a:spcBef>
                <a:buFont typeface="Arial" panose="020B0604020202020204" pitchFamily="34" charset="0"/>
                <a:buChar char="•"/>
                <a:defRPr sz="2800">
                  <a:solidFill>
                    <a:schemeClr val="tx1"/>
                  </a:solidFill>
                  <a:latin typeface="方正兰亭黑_GBK" pitchFamily="2" charset="-122"/>
                  <a:ea typeface="方正兰亭黑_GBK"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方正兰亭黑_GBK" pitchFamily="2" charset="-122"/>
                  <a:ea typeface="方正兰亭黑_GBK"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方正兰亭黑_GBK" pitchFamily="2" charset="-122"/>
                  <a:ea typeface="方正兰亭黑_GBK"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2400">
                <a:solidFill>
                  <a:srgbClr val="FFFFFF"/>
                </a:solidFill>
                <a:latin typeface="Arial" panose="020B0604020202020204" pitchFamily="34" charset="0"/>
                <a:sym typeface="Arial" panose="020B0604020202020204" pitchFamily="34" charset="0"/>
              </a:endParaRPr>
            </a:p>
          </p:txBody>
        </p:sp>
        <p:sp>
          <p:nvSpPr>
            <p:cNvPr id="22" name="文本框 48"/>
            <p:cNvSpPr>
              <a:spLocks noChangeArrowheads="1"/>
            </p:cNvSpPr>
            <p:nvPr/>
          </p:nvSpPr>
          <p:spPr bwMode="auto">
            <a:xfrm>
              <a:off x="167429" y="171837"/>
              <a:ext cx="820724" cy="70788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方正兰亭黑_GBK" pitchFamily="2" charset="-122"/>
                  <a:ea typeface="方正兰亭黑_GBK"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方正兰亭黑_GBK" pitchFamily="2" charset="-122"/>
                  <a:ea typeface="方正兰亭黑_GBK"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方正兰亭黑_GBK" pitchFamily="2" charset="-122"/>
                  <a:ea typeface="方正兰亭黑_GBK"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r>
                <a:rPr lang="en-US" altLang="zh-CN" sz="4000" dirty="0">
                  <a:solidFill>
                    <a:schemeClr val="bg1"/>
                  </a:solidFill>
                  <a:latin typeface="Arial" panose="020B0604020202020204" pitchFamily="34" charset="0"/>
                  <a:sym typeface="Arial" panose="020B0604020202020204" pitchFamily="34" charset="0"/>
                </a:rPr>
                <a:t>04</a:t>
              </a:r>
              <a:endParaRPr lang="zh-CN" altLang="en-US" sz="4000" baseline="-3000" dirty="0">
                <a:solidFill>
                  <a:schemeClr val="bg1"/>
                </a:solidFill>
                <a:latin typeface="Arial" panose="020B0604020202020204" pitchFamily="34" charset="0"/>
                <a:sym typeface="Arial" panose="020B0604020202020204" pitchFamily="34" charset="0"/>
              </a:endParaRPr>
            </a:p>
          </p:txBody>
        </p:sp>
      </p:grpSp>
      <p:grpSp>
        <p:nvGrpSpPr>
          <p:cNvPr id="17" name="组合 22"/>
          <p:cNvGrpSpPr/>
          <p:nvPr/>
        </p:nvGrpSpPr>
        <p:grpSpPr>
          <a:xfrm>
            <a:off x="4766923" y="3166382"/>
            <a:ext cx="2112962" cy="1592263"/>
            <a:chOff x="4766923" y="3166382"/>
            <a:chExt cx="2112962" cy="1592263"/>
          </a:xfrm>
        </p:grpSpPr>
        <p:sp>
          <p:nvSpPr>
            <p:cNvPr id="24" name="六边形 6"/>
            <p:cNvSpPr>
              <a:spLocks noChangeArrowheads="1"/>
            </p:cNvSpPr>
            <p:nvPr/>
          </p:nvSpPr>
          <p:spPr bwMode="auto">
            <a:xfrm>
              <a:off x="4882017" y="3166382"/>
              <a:ext cx="1887537" cy="1592263"/>
            </a:xfrm>
            <a:prstGeom prst="hexagon">
              <a:avLst>
                <a:gd name="adj" fmla="val 24998"/>
                <a:gd name="vf" fmla="val 115470"/>
              </a:avLst>
            </a:prstGeom>
            <a:solidFill>
              <a:schemeClr val="bg1"/>
            </a:solidFill>
            <a:ln>
              <a:noFill/>
            </a:ln>
          </p:spPr>
          <p:txBody>
            <a:bodyPr anchor="ctr"/>
            <a:lstStyle>
              <a:lvl1pPr>
                <a:lnSpc>
                  <a:spcPct val="90000"/>
                </a:lnSpc>
                <a:spcBef>
                  <a:spcPts val="1000"/>
                </a:spcBef>
                <a:buFont typeface="Arial" panose="020B0604020202020204" pitchFamily="34" charset="0"/>
                <a:buChar char="•"/>
                <a:defRPr sz="2800">
                  <a:solidFill>
                    <a:schemeClr val="tx1"/>
                  </a:solidFill>
                  <a:latin typeface="方正兰亭黑_GBK" pitchFamily="2" charset="-122"/>
                  <a:ea typeface="方正兰亭黑_GBK"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方正兰亭黑_GBK" pitchFamily="2" charset="-122"/>
                  <a:ea typeface="方正兰亭黑_GBK"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方正兰亭黑_GBK" pitchFamily="2" charset="-122"/>
                  <a:ea typeface="方正兰亭黑_GBK"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2400">
                <a:latin typeface="Arial" panose="020B0604020202020204" pitchFamily="34" charset="0"/>
                <a:sym typeface="Arial" panose="020B0604020202020204" pitchFamily="34" charset="0"/>
              </a:endParaRPr>
            </a:p>
          </p:txBody>
        </p:sp>
        <p:sp>
          <p:nvSpPr>
            <p:cNvPr id="25" name="Text Box 20"/>
            <p:cNvSpPr txBox="1">
              <a:spLocks noChangeArrowheads="1"/>
            </p:cNvSpPr>
            <p:nvPr/>
          </p:nvSpPr>
          <p:spPr bwMode="auto">
            <a:xfrm>
              <a:off x="4766923" y="3656975"/>
              <a:ext cx="2112962" cy="437684"/>
            </a:xfrm>
            <a:prstGeom prst="rect">
              <a:avLst/>
            </a:prstGeom>
            <a:noFill/>
            <a:ln w="9525">
              <a:noFill/>
              <a:miter lim="800000"/>
            </a:ln>
            <a:effectLst/>
          </p:spPr>
          <p:txBody>
            <a:bodyPr wrap="square">
              <a:spAutoFit/>
            </a:bodyPr>
            <a:lstStyle/>
            <a:p>
              <a:pPr marL="120650" indent="-120650" algn="ctr">
                <a:lnSpc>
                  <a:spcPct val="140000"/>
                </a:lnSpc>
                <a:spcBef>
                  <a:spcPct val="0"/>
                </a:spcBef>
              </a:pPr>
              <a:r>
                <a:rPr lang="zh-CN" altLang="en-US" b="1" dirty="0">
                  <a:sym typeface="+mn-lt"/>
                </a:rPr>
                <a:t>桌面合规管理</a:t>
              </a:r>
              <a:endParaRPr lang="en-US" altLang="zh-CN" b="1" dirty="0">
                <a:sym typeface="+mn-lt"/>
              </a:endParaRPr>
            </a:p>
          </p:txBody>
        </p:sp>
      </p:grpSp>
      <p:grpSp>
        <p:nvGrpSpPr>
          <p:cNvPr id="20" name="组合 25"/>
          <p:cNvGrpSpPr/>
          <p:nvPr/>
        </p:nvGrpSpPr>
        <p:grpSpPr>
          <a:xfrm>
            <a:off x="2795199" y="1548187"/>
            <a:ext cx="2694832" cy="484720"/>
            <a:chOff x="2795199" y="1548187"/>
            <a:chExt cx="2694832" cy="484720"/>
          </a:xfrm>
        </p:grpSpPr>
        <p:sp>
          <p:nvSpPr>
            <p:cNvPr id="27" name="Rectangle 12"/>
            <p:cNvSpPr>
              <a:spLocks noChangeArrowheads="1"/>
            </p:cNvSpPr>
            <p:nvPr/>
          </p:nvSpPr>
          <p:spPr bwMode="auto">
            <a:xfrm>
              <a:off x="2795199" y="1548187"/>
              <a:ext cx="1005403" cy="437043"/>
            </a:xfrm>
            <a:prstGeom prst="rect">
              <a:avLst/>
            </a:prstGeom>
            <a:noFill/>
            <a:ln>
              <a:noFill/>
            </a:ln>
          </p:spPr>
          <p:style>
            <a:lnRef idx="2">
              <a:schemeClr val="dk1"/>
            </a:lnRef>
            <a:fillRef idx="1">
              <a:schemeClr val="lt1"/>
            </a:fillRef>
            <a:effectRef idx="0">
              <a:schemeClr val="dk1"/>
            </a:effectRef>
            <a:fontRef idx="minor">
              <a:schemeClr val="dk1"/>
            </a:fontRef>
          </p:style>
          <p:txBody>
            <a:bodyPr wrap="none">
              <a:spAutoFit/>
            </a:bodyPr>
            <a:lstStyle/>
            <a:p>
              <a:pPr algn="ctr">
                <a:lnSpc>
                  <a:spcPct val="140000"/>
                </a:lnSpc>
              </a:pPr>
              <a:r>
                <a:rPr lang="zh-CN" altLang="en-US" sz="1600" b="1" dirty="0">
                  <a:ln w="1905"/>
                  <a:solidFill>
                    <a:schemeClr val="bg1"/>
                  </a:solidFill>
                  <a:effectLst>
                    <a:innerShdw blurRad="69850" dist="43180" dir="5400000">
                      <a:srgbClr val="000000">
                        <a:alpha val="65000"/>
                      </a:srgbClr>
                    </a:innerShdw>
                    <a:reflection blurRad="6350" stA="50000" endA="300" endPos="50000" dist="60007" dir="5400000" sy="-100000" algn="bl" rotWithShape="0"/>
                  </a:effectLst>
                  <a:cs typeface="+mn-ea"/>
                  <a:sym typeface="+mn-lt"/>
                </a:rPr>
                <a:t>准入控制</a:t>
              </a:r>
              <a:endParaRPr lang="en-US" altLang="zh-CN" sz="1600" b="1" dirty="0">
                <a:ln w="1905"/>
                <a:solidFill>
                  <a:schemeClr val="bg1"/>
                </a:solidFill>
                <a:effectLst>
                  <a:innerShdw blurRad="69850" dist="43180" dir="5400000">
                    <a:srgbClr val="000000">
                      <a:alpha val="65000"/>
                    </a:srgbClr>
                  </a:innerShdw>
                  <a:reflection blurRad="6350" stA="50000" endA="300" endPos="50000" dist="60007" dir="5400000" sy="-100000" algn="bl" rotWithShape="0"/>
                </a:effectLst>
                <a:cs typeface="+mn-ea"/>
                <a:sym typeface="+mn-lt"/>
              </a:endParaRPr>
            </a:p>
          </p:txBody>
        </p:sp>
        <p:grpSp>
          <p:nvGrpSpPr>
            <p:cNvPr id="23" name="组合 13"/>
            <p:cNvGrpSpPr/>
            <p:nvPr/>
          </p:nvGrpSpPr>
          <p:grpSpPr bwMode="auto">
            <a:xfrm>
              <a:off x="4274004" y="1770970"/>
              <a:ext cx="1216027" cy="261937"/>
              <a:chOff x="0" y="0"/>
              <a:chExt cx="1505426" cy="262890"/>
            </a:xfrm>
          </p:grpSpPr>
          <p:sp>
            <p:nvSpPr>
              <p:cNvPr id="30" name="直接连接符 9"/>
              <p:cNvSpPr>
                <a:spLocks noChangeShapeType="1"/>
              </p:cNvSpPr>
              <p:nvPr/>
            </p:nvSpPr>
            <p:spPr bwMode="auto">
              <a:xfrm flipH="1" flipV="1">
                <a:off x="1154906" y="0"/>
                <a:ext cx="350520" cy="262890"/>
              </a:xfrm>
              <a:prstGeom prst="line">
                <a:avLst/>
              </a:prstGeom>
              <a:noFill/>
              <a:ln w="12700">
                <a:solidFill>
                  <a:srgbClr val="A5A5A5"/>
                </a:solidFill>
                <a:bevel/>
              </a:ln>
              <a:extLst>
                <a:ext uri="{909E8E84-426E-40DD-AFC4-6F175D3DCCD1}">
                  <a14:hiddenFill xmlns="" xmlns:a14="http://schemas.microsoft.com/office/drawing/2010/main">
                    <a:noFill/>
                  </a14:hiddenFill>
                </a:ext>
              </a:extLst>
            </p:spPr>
            <p:txBody>
              <a:bodyPr/>
              <a:lstStyle/>
              <a:p>
                <a:endParaRPr lang="zh-CN" altLang="en-US"/>
              </a:p>
            </p:txBody>
          </p:sp>
          <p:sp>
            <p:nvSpPr>
              <p:cNvPr id="31" name="直接连接符 12"/>
              <p:cNvSpPr>
                <a:spLocks noChangeShapeType="1"/>
              </p:cNvSpPr>
              <p:nvPr/>
            </p:nvSpPr>
            <p:spPr bwMode="auto">
              <a:xfrm flipH="1">
                <a:off x="0" y="2381"/>
                <a:ext cx="1157287" cy="1"/>
              </a:xfrm>
              <a:prstGeom prst="line">
                <a:avLst/>
              </a:prstGeom>
              <a:noFill/>
              <a:ln w="12700">
                <a:solidFill>
                  <a:srgbClr val="A5A5A5"/>
                </a:solidFill>
                <a:bevel/>
              </a:ln>
              <a:extLst>
                <a:ext uri="{909E8E84-426E-40DD-AFC4-6F175D3DCCD1}">
                  <a14:hiddenFill xmlns="" xmlns:a14="http://schemas.microsoft.com/office/drawing/2010/main">
                    <a:noFill/>
                  </a14:hiddenFill>
                </a:ext>
              </a:extLst>
            </p:spPr>
            <p:txBody>
              <a:bodyPr/>
              <a:lstStyle/>
              <a:p>
                <a:endParaRPr lang="zh-CN" altLang="en-US"/>
              </a:p>
            </p:txBody>
          </p:sp>
        </p:grpSp>
        <p:sp>
          <p:nvSpPr>
            <p:cNvPr id="29" name="Rounded Rectangle 63"/>
            <p:cNvSpPr/>
            <p:nvPr/>
          </p:nvSpPr>
          <p:spPr bwMode="auto">
            <a:xfrm>
              <a:off x="2795199" y="1557164"/>
              <a:ext cx="1484815" cy="475743"/>
            </a:xfrm>
            <a:prstGeom prst="roundRect">
              <a:avLst/>
            </a:prstGeom>
            <a:noFill/>
            <a:ln w="12700">
              <a:solidFill>
                <a:schemeClr val="bg1"/>
              </a:solidFill>
              <a:headEnd type="none" w="med" len="med"/>
              <a:tailEnd type="none" w="med" len="med"/>
            </a:ln>
            <a:effectLst>
              <a:outerShdw blurRad="50800" dist="25400" dir="5400000" sx="99000" sy="99000" algn="t" rotWithShape="0">
                <a:prstClr val="black">
                  <a:alpha val="30000"/>
                </a:prstClr>
              </a:outerShdw>
            </a:effectLst>
            <a:scene3d>
              <a:camera prst="orthographicFront"/>
              <a:lightRig rig="threePt" dir="t"/>
            </a:scene3d>
            <a:sp3d>
              <a:bevelT w="31750" h="12700"/>
            </a:sp3d>
          </p:spPr>
          <p:style>
            <a:lnRef idx="1">
              <a:schemeClr val="accent4"/>
            </a:lnRef>
            <a:fillRef idx="3">
              <a:schemeClr val="accent4"/>
            </a:fillRef>
            <a:effectRef idx="2">
              <a:schemeClr val="accent4"/>
            </a:effectRef>
            <a:fontRef idx="minor">
              <a:schemeClr val="lt1"/>
            </a:fontRef>
          </p:style>
          <p:txBody>
            <a:bodyPr anchor="ctr"/>
            <a:lstStyle/>
            <a:p>
              <a:pPr algn="ctr">
                <a:lnSpc>
                  <a:spcPct val="140000"/>
                </a:lnSpc>
              </a:pPr>
              <a:endParaRPr lang="en-US" altLang="zh-CN" sz="2800" b="1" dirty="0">
                <a:effectLst>
                  <a:outerShdw blurRad="38100" dist="38100" dir="2700000" algn="tl">
                    <a:srgbClr val="000000">
                      <a:alpha val="43137"/>
                    </a:srgbClr>
                  </a:outerShdw>
                </a:effectLst>
                <a:cs typeface="+mn-ea"/>
                <a:sym typeface="+mn-lt"/>
              </a:endParaRPr>
            </a:p>
          </p:txBody>
        </p:sp>
      </p:grpSp>
      <p:grpSp>
        <p:nvGrpSpPr>
          <p:cNvPr id="26" name="组合 31"/>
          <p:cNvGrpSpPr/>
          <p:nvPr/>
        </p:nvGrpSpPr>
        <p:grpSpPr>
          <a:xfrm>
            <a:off x="1824490" y="3062842"/>
            <a:ext cx="2079627" cy="475743"/>
            <a:chOff x="1824490" y="3062842"/>
            <a:chExt cx="2079627" cy="475743"/>
          </a:xfrm>
        </p:grpSpPr>
        <p:sp>
          <p:nvSpPr>
            <p:cNvPr id="33" name="Rectangle 13"/>
            <p:cNvSpPr>
              <a:spLocks noChangeArrowheads="1"/>
            </p:cNvSpPr>
            <p:nvPr/>
          </p:nvSpPr>
          <p:spPr bwMode="auto">
            <a:xfrm>
              <a:off x="2074265" y="3062842"/>
              <a:ext cx="1005403" cy="399276"/>
            </a:xfrm>
            <a:prstGeom prst="rect">
              <a:avLst/>
            </a:prstGeom>
            <a:noFill/>
            <a:ln w="9525" algn="ctr">
              <a:noFill/>
              <a:miter lim="800000"/>
            </a:ln>
            <a:effectLst/>
          </p:spPr>
          <p:txBody>
            <a:bodyPr wrap="none">
              <a:spAutoFit/>
            </a:bodyPr>
            <a:lstStyle/>
            <a:p>
              <a:pPr algn="ctr">
                <a:lnSpc>
                  <a:spcPct val="140000"/>
                </a:lnSpc>
              </a:pPr>
              <a:r>
                <a:rPr lang="zh-CN" altLang="en-US" sz="1600" b="1" dirty="0">
                  <a:ln w="1905"/>
                  <a:solidFill>
                    <a:schemeClr val="bg1"/>
                  </a:solidFill>
                  <a:effectLst>
                    <a:innerShdw blurRad="69850" dist="43180" dir="5400000">
                      <a:srgbClr val="000000">
                        <a:alpha val="65000"/>
                      </a:srgbClr>
                    </a:innerShdw>
                    <a:reflection blurRad="6350" stA="50000" endA="300" endPos="50000" dist="60007" dir="5400000" sy="-100000" algn="bl" rotWithShape="0"/>
                  </a:effectLst>
                  <a:cs typeface="+mn-ea"/>
                  <a:sym typeface="+mn-lt"/>
                </a:rPr>
                <a:t>外设管理</a:t>
              </a:r>
              <a:endParaRPr lang="en-US" altLang="zh-CN" sz="1600" b="1" dirty="0">
                <a:ln w="1905"/>
                <a:solidFill>
                  <a:schemeClr val="bg1"/>
                </a:solidFill>
                <a:effectLst>
                  <a:innerShdw blurRad="69850" dist="43180" dir="5400000">
                    <a:srgbClr val="000000">
                      <a:alpha val="65000"/>
                    </a:srgbClr>
                  </a:innerShdw>
                  <a:reflection blurRad="6350" stA="50000" endA="300" endPos="50000" dist="60007" dir="5400000" sy="-100000" algn="bl" rotWithShape="0"/>
                </a:effectLst>
                <a:cs typeface="+mn-ea"/>
                <a:sym typeface="+mn-lt"/>
              </a:endParaRPr>
            </a:p>
          </p:txBody>
        </p:sp>
        <p:sp>
          <p:nvSpPr>
            <p:cNvPr id="34" name="直接连接符 14"/>
            <p:cNvSpPr>
              <a:spLocks noChangeShapeType="1"/>
            </p:cNvSpPr>
            <p:nvPr/>
          </p:nvSpPr>
          <p:spPr bwMode="auto">
            <a:xfrm flipH="1">
              <a:off x="3292929" y="3306082"/>
              <a:ext cx="611188" cy="0"/>
            </a:xfrm>
            <a:prstGeom prst="line">
              <a:avLst/>
            </a:prstGeom>
            <a:noFill/>
            <a:ln w="12700">
              <a:solidFill>
                <a:srgbClr val="A5A5A5"/>
              </a:solidFill>
              <a:bevel/>
            </a:ln>
            <a:extLst>
              <a:ext uri="{909E8E84-426E-40DD-AFC4-6F175D3DCCD1}">
                <a14:hiddenFill xmlns="" xmlns:a14="http://schemas.microsoft.com/office/drawing/2010/main">
                  <a:noFill/>
                </a14:hiddenFill>
              </a:ext>
            </a:extLst>
          </p:spPr>
          <p:txBody>
            <a:bodyPr/>
            <a:lstStyle/>
            <a:p>
              <a:endParaRPr lang="zh-CN" altLang="en-US"/>
            </a:p>
          </p:txBody>
        </p:sp>
        <p:sp>
          <p:nvSpPr>
            <p:cNvPr id="35" name="Rounded Rectangle 63"/>
            <p:cNvSpPr/>
            <p:nvPr/>
          </p:nvSpPr>
          <p:spPr bwMode="auto">
            <a:xfrm>
              <a:off x="1824490" y="3062842"/>
              <a:ext cx="1484815" cy="475743"/>
            </a:xfrm>
            <a:prstGeom prst="roundRect">
              <a:avLst/>
            </a:prstGeom>
            <a:noFill/>
            <a:ln w="12700">
              <a:solidFill>
                <a:schemeClr val="bg1"/>
              </a:solidFill>
              <a:headEnd type="none" w="med" len="med"/>
              <a:tailEnd type="none" w="med" len="med"/>
            </a:ln>
            <a:effectLst>
              <a:outerShdw blurRad="50800" dist="25400" dir="5400000" sx="99000" sy="99000" algn="t" rotWithShape="0">
                <a:prstClr val="black">
                  <a:alpha val="30000"/>
                </a:prstClr>
              </a:outerShdw>
            </a:effectLst>
            <a:scene3d>
              <a:camera prst="orthographicFront"/>
              <a:lightRig rig="threePt" dir="t"/>
            </a:scene3d>
            <a:sp3d>
              <a:bevelT w="31750" h="12700"/>
            </a:sp3d>
          </p:spPr>
          <p:style>
            <a:lnRef idx="1">
              <a:schemeClr val="accent4"/>
            </a:lnRef>
            <a:fillRef idx="3">
              <a:schemeClr val="accent4"/>
            </a:fillRef>
            <a:effectRef idx="2">
              <a:schemeClr val="accent4"/>
            </a:effectRef>
            <a:fontRef idx="minor">
              <a:schemeClr val="lt1"/>
            </a:fontRef>
          </p:style>
          <p:txBody>
            <a:bodyPr anchor="ctr"/>
            <a:lstStyle/>
            <a:p>
              <a:pPr algn="ctr">
                <a:lnSpc>
                  <a:spcPct val="140000"/>
                </a:lnSpc>
              </a:pPr>
              <a:endParaRPr lang="en-US" altLang="zh-CN" sz="2800" b="1" dirty="0">
                <a:effectLst>
                  <a:outerShdw blurRad="38100" dist="38100" dir="2700000" algn="tl">
                    <a:srgbClr val="000000">
                      <a:alpha val="43137"/>
                    </a:srgbClr>
                  </a:outerShdw>
                </a:effectLst>
                <a:cs typeface="+mn-ea"/>
                <a:sym typeface="+mn-lt"/>
              </a:endParaRPr>
            </a:p>
          </p:txBody>
        </p:sp>
      </p:grpSp>
      <p:grpSp>
        <p:nvGrpSpPr>
          <p:cNvPr id="28" name="组合 35"/>
          <p:cNvGrpSpPr/>
          <p:nvPr/>
        </p:nvGrpSpPr>
        <p:grpSpPr>
          <a:xfrm>
            <a:off x="1810092" y="4422346"/>
            <a:ext cx="2108312" cy="475743"/>
            <a:chOff x="1810092" y="4422346"/>
            <a:chExt cx="2108312" cy="475743"/>
          </a:xfrm>
        </p:grpSpPr>
        <p:sp>
          <p:nvSpPr>
            <p:cNvPr id="37" name="直接连接符 17"/>
            <p:cNvSpPr>
              <a:spLocks noChangeShapeType="1"/>
            </p:cNvSpPr>
            <p:nvPr/>
          </p:nvSpPr>
          <p:spPr bwMode="auto">
            <a:xfrm flipH="1" flipV="1">
              <a:off x="3292929" y="4660220"/>
              <a:ext cx="625475" cy="1587"/>
            </a:xfrm>
            <a:prstGeom prst="line">
              <a:avLst/>
            </a:prstGeom>
            <a:noFill/>
            <a:ln w="12700">
              <a:solidFill>
                <a:srgbClr val="A5A5A5"/>
              </a:solidFill>
              <a:bevel/>
            </a:ln>
            <a:extLst>
              <a:ext uri="{909E8E84-426E-40DD-AFC4-6F175D3DCCD1}">
                <a14:hiddenFill xmlns="" xmlns:a14="http://schemas.microsoft.com/office/drawing/2010/main">
                  <a:noFill/>
                </a14:hiddenFill>
              </a:ext>
            </a:extLst>
          </p:spPr>
          <p:txBody>
            <a:bodyPr/>
            <a:lstStyle/>
            <a:p>
              <a:endParaRPr lang="zh-CN" altLang="en-US"/>
            </a:p>
          </p:txBody>
        </p:sp>
        <p:grpSp>
          <p:nvGrpSpPr>
            <p:cNvPr id="32" name="组合 4"/>
            <p:cNvGrpSpPr/>
            <p:nvPr/>
          </p:nvGrpSpPr>
          <p:grpSpPr>
            <a:xfrm>
              <a:off x="1810092" y="4422346"/>
              <a:ext cx="1484815" cy="475743"/>
              <a:chOff x="1810092" y="4422346"/>
              <a:chExt cx="1484815" cy="475743"/>
            </a:xfrm>
          </p:grpSpPr>
          <p:sp>
            <p:nvSpPr>
              <p:cNvPr id="39" name="Rectangle 11"/>
              <p:cNvSpPr>
                <a:spLocks noChangeArrowheads="1"/>
              </p:cNvSpPr>
              <p:nvPr/>
            </p:nvSpPr>
            <p:spPr bwMode="auto">
              <a:xfrm>
                <a:off x="2037370" y="4426757"/>
                <a:ext cx="1005403" cy="399276"/>
              </a:xfrm>
              <a:prstGeom prst="rect">
                <a:avLst/>
              </a:prstGeom>
              <a:noFill/>
              <a:ln>
                <a:noFill/>
              </a:ln>
            </p:spPr>
            <p:style>
              <a:lnRef idx="2">
                <a:schemeClr val="dk1"/>
              </a:lnRef>
              <a:fillRef idx="1">
                <a:schemeClr val="lt1"/>
              </a:fillRef>
              <a:effectRef idx="0">
                <a:schemeClr val="dk1"/>
              </a:effectRef>
              <a:fontRef idx="minor">
                <a:schemeClr val="dk1"/>
              </a:fontRef>
            </p:style>
            <p:txBody>
              <a:bodyPr wrap="none">
                <a:spAutoFit/>
              </a:bodyPr>
              <a:lstStyle/>
              <a:p>
                <a:pPr algn="ctr">
                  <a:lnSpc>
                    <a:spcPct val="140000"/>
                  </a:lnSpc>
                </a:pPr>
                <a:r>
                  <a:rPr lang="zh-CN" altLang="en-US" sz="1600" b="1" dirty="0">
                    <a:ln w="1905"/>
                    <a:solidFill>
                      <a:schemeClr val="bg1"/>
                    </a:solidFill>
                    <a:effectLst>
                      <a:innerShdw blurRad="69850" dist="43180" dir="5400000">
                        <a:srgbClr val="000000">
                          <a:alpha val="65000"/>
                        </a:srgbClr>
                      </a:innerShdw>
                      <a:reflection blurRad="6350" stA="50000" endA="300" endPos="50000" dist="60007" dir="5400000" sy="-100000" algn="bl" rotWithShape="0"/>
                    </a:effectLst>
                    <a:cs typeface="+mn-ea"/>
                    <a:sym typeface="+mn-lt"/>
                  </a:rPr>
                  <a:t>补丁管理</a:t>
                </a:r>
                <a:endParaRPr lang="en-US" altLang="zh-CN" sz="1600" b="1" dirty="0">
                  <a:ln w="1905"/>
                  <a:solidFill>
                    <a:schemeClr val="bg1"/>
                  </a:solidFill>
                  <a:effectLst>
                    <a:innerShdw blurRad="69850" dist="43180" dir="5400000">
                      <a:srgbClr val="000000">
                        <a:alpha val="65000"/>
                      </a:srgbClr>
                    </a:innerShdw>
                    <a:reflection blurRad="6350" stA="50000" endA="300" endPos="50000" dist="60007" dir="5400000" sy="-100000" algn="bl" rotWithShape="0"/>
                  </a:effectLst>
                  <a:cs typeface="+mn-ea"/>
                  <a:sym typeface="+mn-lt"/>
                </a:endParaRPr>
              </a:p>
            </p:txBody>
          </p:sp>
          <p:sp>
            <p:nvSpPr>
              <p:cNvPr id="40" name="Rounded Rectangle 63"/>
              <p:cNvSpPr/>
              <p:nvPr/>
            </p:nvSpPr>
            <p:spPr bwMode="auto">
              <a:xfrm>
                <a:off x="1810092" y="4422346"/>
                <a:ext cx="1484815" cy="475743"/>
              </a:xfrm>
              <a:prstGeom prst="roundRect">
                <a:avLst/>
              </a:prstGeom>
              <a:noFill/>
              <a:ln w="12700">
                <a:solidFill>
                  <a:schemeClr val="bg1"/>
                </a:solidFill>
                <a:headEnd type="none" w="med" len="med"/>
                <a:tailEnd type="none" w="med" len="med"/>
              </a:ln>
              <a:effectLst>
                <a:outerShdw blurRad="50800" dist="25400" dir="5400000" sx="99000" sy="99000" algn="t" rotWithShape="0">
                  <a:prstClr val="black">
                    <a:alpha val="30000"/>
                  </a:prstClr>
                </a:outerShdw>
              </a:effectLst>
              <a:scene3d>
                <a:camera prst="orthographicFront"/>
                <a:lightRig rig="threePt" dir="t"/>
              </a:scene3d>
              <a:sp3d>
                <a:bevelT w="31750" h="12700"/>
              </a:sp3d>
            </p:spPr>
            <p:style>
              <a:lnRef idx="1">
                <a:schemeClr val="accent4"/>
              </a:lnRef>
              <a:fillRef idx="3">
                <a:schemeClr val="accent4"/>
              </a:fillRef>
              <a:effectRef idx="2">
                <a:schemeClr val="accent4"/>
              </a:effectRef>
              <a:fontRef idx="minor">
                <a:schemeClr val="lt1"/>
              </a:fontRef>
            </p:style>
            <p:txBody>
              <a:bodyPr anchor="ctr"/>
              <a:lstStyle/>
              <a:p>
                <a:pPr algn="ctr">
                  <a:lnSpc>
                    <a:spcPct val="140000"/>
                  </a:lnSpc>
                </a:pPr>
                <a:endParaRPr lang="en-US" altLang="zh-CN" sz="2800" b="1" dirty="0">
                  <a:effectLst>
                    <a:outerShdw blurRad="38100" dist="38100" dir="2700000" algn="tl">
                      <a:srgbClr val="000000">
                        <a:alpha val="43137"/>
                      </a:srgbClr>
                    </a:outerShdw>
                  </a:effectLst>
                  <a:cs typeface="+mn-ea"/>
                  <a:sym typeface="+mn-lt"/>
                </a:endParaRPr>
              </a:p>
            </p:txBody>
          </p:sp>
        </p:grpSp>
      </p:grpSp>
      <p:grpSp>
        <p:nvGrpSpPr>
          <p:cNvPr id="36" name="组合 40"/>
          <p:cNvGrpSpPr/>
          <p:nvPr/>
        </p:nvGrpSpPr>
        <p:grpSpPr>
          <a:xfrm>
            <a:off x="7728404" y="4426757"/>
            <a:ext cx="2097590" cy="475743"/>
            <a:chOff x="7728404" y="4426757"/>
            <a:chExt cx="2097590" cy="475743"/>
          </a:xfrm>
        </p:grpSpPr>
        <p:sp>
          <p:nvSpPr>
            <p:cNvPr id="42" name="直接连接符 16"/>
            <p:cNvSpPr>
              <a:spLocks noChangeShapeType="1"/>
            </p:cNvSpPr>
            <p:nvPr/>
          </p:nvSpPr>
          <p:spPr bwMode="auto">
            <a:xfrm flipH="1">
              <a:off x="7728404" y="4660220"/>
              <a:ext cx="612775" cy="0"/>
            </a:xfrm>
            <a:prstGeom prst="line">
              <a:avLst/>
            </a:prstGeom>
            <a:noFill/>
            <a:ln w="12700">
              <a:solidFill>
                <a:srgbClr val="A5A5A5"/>
              </a:solidFill>
              <a:bevel/>
            </a:ln>
            <a:extLst>
              <a:ext uri="{909E8E84-426E-40DD-AFC4-6F175D3DCCD1}">
                <a14:hiddenFill xmlns="" xmlns:a14="http://schemas.microsoft.com/office/drawing/2010/main">
                  <a:noFill/>
                </a14:hiddenFill>
              </a:ext>
            </a:extLst>
          </p:spPr>
          <p:txBody>
            <a:bodyPr/>
            <a:lstStyle/>
            <a:p>
              <a:endParaRPr lang="zh-CN" altLang="en-US"/>
            </a:p>
          </p:txBody>
        </p:sp>
        <p:grpSp>
          <p:nvGrpSpPr>
            <p:cNvPr id="38" name="组合 2"/>
            <p:cNvGrpSpPr/>
            <p:nvPr/>
          </p:nvGrpSpPr>
          <p:grpSpPr>
            <a:xfrm>
              <a:off x="8331669" y="4426757"/>
              <a:ext cx="1494325" cy="475743"/>
              <a:chOff x="8331669" y="4426757"/>
              <a:chExt cx="1494325" cy="475743"/>
            </a:xfrm>
          </p:grpSpPr>
          <p:sp>
            <p:nvSpPr>
              <p:cNvPr id="44" name="Rectangle 14"/>
              <p:cNvSpPr>
                <a:spLocks noChangeArrowheads="1"/>
              </p:cNvSpPr>
              <p:nvPr/>
            </p:nvSpPr>
            <p:spPr bwMode="auto">
              <a:xfrm>
                <a:off x="8331669" y="4426757"/>
                <a:ext cx="1473480" cy="399276"/>
              </a:xfrm>
              <a:prstGeom prst="rect">
                <a:avLst/>
              </a:prstGeom>
              <a:noFill/>
              <a:ln w="9525" algn="ctr">
                <a:noFill/>
                <a:miter lim="800000"/>
              </a:ln>
              <a:effectLst/>
            </p:spPr>
            <p:txBody>
              <a:bodyPr wrap="none">
                <a:spAutoFit/>
              </a:bodyPr>
              <a:lstStyle/>
              <a:p>
                <a:pPr algn="ctr">
                  <a:lnSpc>
                    <a:spcPct val="140000"/>
                  </a:lnSpc>
                </a:pPr>
                <a:r>
                  <a:rPr lang="zh-CN" altLang="en-US" sz="1600" b="1" dirty="0">
                    <a:ln w="1905"/>
                    <a:solidFill>
                      <a:schemeClr val="bg1"/>
                    </a:solidFill>
                    <a:effectLst>
                      <a:innerShdw blurRad="69850" dist="43180" dir="5400000">
                        <a:srgbClr val="000000">
                          <a:alpha val="65000"/>
                        </a:srgbClr>
                      </a:innerShdw>
                      <a:reflection blurRad="6350" stA="50000" endA="300" endPos="50000" dist="60007" dir="5400000" sy="-100000" algn="bl" rotWithShape="0"/>
                    </a:effectLst>
                    <a:cs typeface="+mn-ea"/>
                    <a:sym typeface="+mn-lt"/>
                  </a:rPr>
                  <a:t>软件</a:t>
                </a:r>
                <a:r>
                  <a:rPr lang="en-US" altLang="zh-CN" sz="1600" b="1" dirty="0">
                    <a:ln w="1905"/>
                    <a:solidFill>
                      <a:schemeClr val="bg1"/>
                    </a:solidFill>
                    <a:effectLst>
                      <a:innerShdw blurRad="69850" dist="43180" dir="5400000">
                        <a:srgbClr val="000000">
                          <a:alpha val="65000"/>
                        </a:srgbClr>
                      </a:innerShdw>
                      <a:reflection blurRad="6350" stA="50000" endA="300" endPos="50000" dist="60007" dir="5400000" sy="-100000" algn="bl" rotWithShape="0"/>
                    </a:effectLst>
                    <a:cs typeface="+mn-ea"/>
                    <a:sym typeface="+mn-lt"/>
                  </a:rPr>
                  <a:t>/</a:t>
                </a:r>
                <a:r>
                  <a:rPr lang="zh-CN" altLang="en-US" sz="1600" b="1" dirty="0">
                    <a:ln w="1905"/>
                    <a:solidFill>
                      <a:schemeClr val="bg1"/>
                    </a:solidFill>
                    <a:effectLst>
                      <a:innerShdw blurRad="69850" dist="43180" dir="5400000">
                        <a:srgbClr val="000000">
                          <a:alpha val="65000"/>
                        </a:srgbClr>
                      </a:innerShdw>
                      <a:reflection blurRad="6350" stA="50000" endA="300" endPos="50000" dist="60007" dir="5400000" sy="-100000" algn="bl" rotWithShape="0"/>
                    </a:effectLst>
                    <a:cs typeface="+mn-ea"/>
                    <a:sym typeface="+mn-lt"/>
                  </a:rPr>
                  <a:t>信息分发</a:t>
                </a:r>
                <a:endParaRPr lang="en-US" altLang="zh-CN" sz="1600" b="1" dirty="0">
                  <a:ln w="1905"/>
                  <a:solidFill>
                    <a:schemeClr val="bg1"/>
                  </a:solidFill>
                  <a:effectLst>
                    <a:innerShdw blurRad="69850" dist="43180" dir="5400000">
                      <a:srgbClr val="000000">
                        <a:alpha val="65000"/>
                      </a:srgbClr>
                    </a:innerShdw>
                    <a:reflection blurRad="6350" stA="50000" endA="300" endPos="50000" dist="60007" dir="5400000" sy="-100000" algn="bl" rotWithShape="0"/>
                  </a:effectLst>
                  <a:cs typeface="+mn-ea"/>
                  <a:sym typeface="+mn-lt"/>
                </a:endParaRPr>
              </a:p>
            </p:txBody>
          </p:sp>
          <p:sp>
            <p:nvSpPr>
              <p:cNvPr id="45" name="Rounded Rectangle 63"/>
              <p:cNvSpPr/>
              <p:nvPr/>
            </p:nvSpPr>
            <p:spPr bwMode="auto">
              <a:xfrm>
                <a:off x="8341179" y="4426757"/>
                <a:ext cx="1484815" cy="475743"/>
              </a:xfrm>
              <a:prstGeom prst="roundRect">
                <a:avLst/>
              </a:prstGeom>
              <a:noFill/>
              <a:ln w="12700">
                <a:solidFill>
                  <a:schemeClr val="bg1"/>
                </a:solidFill>
                <a:headEnd type="none" w="med" len="med"/>
                <a:tailEnd type="none" w="med" len="med"/>
              </a:ln>
              <a:effectLst>
                <a:outerShdw blurRad="50800" dist="25400" dir="5400000" sx="99000" sy="99000" algn="t" rotWithShape="0">
                  <a:prstClr val="black">
                    <a:alpha val="30000"/>
                  </a:prstClr>
                </a:outerShdw>
              </a:effectLst>
              <a:scene3d>
                <a:camera prst="orthographicFront"/>
                <a:lightRig rig="threePt" dir="t"/>
              </a:scene3d>
              <a:sp3d>
                <a:bevelT w="31750" h="12700"/>
              </a:sp3d>
            </p:spPr>
            <p:style>
              <a:lnRef idx="1">
                <a:schemeClr val="accent4"/>
              </a:lnRef>
              <a:fillRef idx="3">
                <a:schemeClr val="accent4"/>
              </a:fillRef>
              <a:effectRef idx="2">
                <a:schemeClr val="accent4"/>
              </a:effectRef>
              <a:fontRef idx="minor">
                <a:schemeClr val="lt1"/>
              </a:fontRef>
            </p:style>
            <p:txBody>
              <a:bodyPr anchor="ctr"/>
              <a:lstStyle/>
              <a:p>
                <a:pPr algn="ctr">
                  <a:lnSpc>
                    <a:spcPct val="140000"/>
                  </a:lnSpc>
                </a:pPr>
                <a:endParaRPr lang="en-US" altLang="zh-CN" sz="2800" b="1" dirty="0">
                  <a:effectLst>
                    <a:outerShdw blurRad="38100" dist="38100" dir="2700000" algn="tl">
                      <a:srgbClr val="000000">
                        <a:alpha val="43137"/>
                      </a:srgbClr>
                    </a:outerShdw>
                  </a:effectLst>
                  <a:cs typeface="+mn-ea"/>
                  <a:sym typeface="+mn-lt"/>
                </a:endParaRPr>
              </a:p>
            </p:txBody>
          </p:sp>
        </p:grpSp>
      </p:grpSp>
      <p:grpSp>
        <p:nvGrpSpPr>
          <p:cNvPr id="41" name="组合 45"/>
          <p:cNvGrpSpPr/>
          <p:nvPr/>
        </p:nvGrpSpPr>
        <p:grpSpPr>
          <a:xfrm>
            <a:off x="7472817" y="2330157"/>
            <a:ext cx="2369052" cy="477905"/>
            <a:chOff x="7472817" y="2330157"/>
            <a:chExt cx="2369052" cy="477905"/>
          </a:xfrm>
        </p:grpSpPr>
        <p:grpSp>
          <p:nvGrpSpPr>
            <p:cNvPr id="43" name="组合 61"/>
            <p:cNvGrpSpPr/>
            <p:nvPr/>
          </p:nvGrpSpPr>
          <p:grpSpPr bwMode="auto">
            <a:xfrm flipH="1">
              <a:off x="7472816" y="2529795"/>
              <a:ext cx="884238" cy="261937"/>
              <a:chOff x="0" y="0"/>
              <a:chExt cx="1505426" cy="262890"/>
            </a:xfrm>
          </p:grpSpPr>
          <p:sp>
            <p:nvSpPr>
              <p:cNvPr id="51" name="直接连接符 62"/>
              <p:cNvSpPr>
                <a:spLocks noChangeShapeType="1"/>
              </p:cNvSpPr>
              <p:nvPr/>
            </p:nvSpPr>
            <p:spPr bwMode="auto">
              <a:xfrm flipH="1" flipV="1">
                <a:off x="1154906" y="0"/>
                <a:ext cx="350520" cy="262890"/>
              </a:xfrm>
              <a:prstGeom prst="line">
                <a:avLst/>
              </a:prstGeom>
              <a:noFill/>
              <a:ln w="12700">
                <a:solidFill>
                  <a:srgbClr val="A5A5A5"/>
                </a:solidFill>
                <a:bevel/>
              </a:ln>
              <a:extLst>
                <a:ext uri="{909E8E84-426E-40DD-AFC4-6F175D3DCCD1}">
                  <a14:hiddenFill xmlns="" xmlns:a14="http://schemas.microsoft.com/office/drawing/2010/main">
                    <a:noFill/>
                  </a14:hiddenFill>
                </a:ext>
              </a:extLst>
            </p:spPr>
            <p:txBody>
              <a:bodyPr/>
              <a:lstStyle/>
              <a:p>
                <a:endParaRPr lang="zh-CN" altLang="en-US"/>
              </a:p>
            </p:txBody>
          </p:sp>
          <p:sp>
            <p:nvSpPr>
              <p:cNvPr id="52" name="直接连接符 63"/>
              <p:cNvSpPr>
                <a:spLocks noChangeShapeType="1"/>
              </p:cNvSpPr>
              <p:nvPr/>
            </p:nvSpPr>
            <p:spPr bwMode="auto">
              <a:xfrm flipH="1">
                <a:off x="0" y="2381"/>
                <a:ext cx="1157287" cy="1"/>
              </a:xfrm>
              <a:prstGeom prst="line">
                <a:avLst/>
              </a:prstGeom>
              <a:noFill/>
              <a:ln w="12700">
                <a:solidFill>
                  <a:srgbClr val="A5A5A5"/>
                </a:solidFill>
                <a:bevel/>
              </a:ln>
              <a:extLst>
                <a:ext uri="{909E8E84-426E-40DD-AFC4-6F175D3DCCD1}">
                  <a14:hiddenFill xmlns="" xmlns:a14="http://schemas.microsoft.com/office/drawing/2010/main">
                    <a:noFill/>
                  </a14:hiddenFill>
                </a:ext>
              </a:extLst>
            </p:spPr>
            <p:txBody>
              <a:bodyPr/>
              <a:lstStyle/>
              <a:p>
                <a:endParaRPr lang="zh-CN" altLang="en-US"/>
              </a:p>
            </p:txBody>
          </p:sp>
        </p:grpSp>
        <p:grpSp>
          <p:nvGrpSpPr>
            <p:cNvPr id="46" name="组合 1"/>
            <p:cNvGrpSpPr/>
            <p:nvPr/>
          </p:nvGrpSpPr>
          <p:grpSpPr>
            <a:xfrm>
              <a:off x="8357054" y="2330157"/>
              <a:ext cx="1484815" cy="477905"/>
              <a:chOff x="8357054" y="2330157"/>
              <a:chExt cx="1484815" cy="477905"/>
            </a:xfrm>
          </p:grpSpPr>
          <p:sp>
            <p:nvSpPr>
              <p:cNvPr id="49" name="Rectangle 16"/>
              <p:cNvSpPr>
                <a:spLocks noChangeArrowheads="1"/>
              </p:cNvSpPr>
              <p:nvPr/>
            </p:nvSpPr>
            <p:spPr bwMode="auto">
              <a:xfrm>
                <a:off x="8580884" y="2330157"/>
                <a:ext cx="1005403" cy="399276"/>
              </a:xfrm>
              <a:prstGeom prst="rect">
                <a:avLst/>
              </a:prstGeom>
              <a:noFill/>
              <a:ln>
                <a:noFill/>
              </a:ln>
            </p:spPr>
            <p:style>
              <a:lnRef idx="3">
                <a:schemeClr val="lt1"/>
              </a:lnRef>
              <a:fillRef idx="1">
                <a:schemeClr val="accent5"/>
              </a:fillRef>
              <a:effectRef idx="1">
                <a:schemeClr val="accent5"/>
              </a:effectRef>
              <a:fontRef idx="minor">
                <a:schemeClr val="lt1"/>
              </a:fontRef>
            </p:style>
            <p:txBody>
              <a:bodyPr wrap="none">
                <a:spAutoFit/>
              </a:bodyPr>
              <a:lstStyle/>
              <a:p>
                <a:pPr algn="ctr">
                  <a:lnSpc>
                    <a:spcPct val="140000"/>
                  </a:lnSpc>
                </a:pPr>
                <a:r>
                  <a:rPr lang="zh-CN" altLang="en-US" sz="1600" b="1" dirty="0">
                    <a:ln w="1905"/>
                    <a:solidFill>
                      <a:schemeClr val="bg1"/>
                    </a:solidFill>
                    <a:effectLst>
                      <a:innerShdw blurRad="69850" dist="43180" dir="5400000">
                        <a:srgbClr val="000000">
                          <a:alpha val="65000"/>
                        </a:srgbClr>
                      </a:innerShdw>
                      <a:reflection blurRad="6350" stA="50000" endA="300" endPos="50000" dist="60007" dir="5400000" sy="-100000" algn="bl" rotWithShape="0"/>
                    </a:effectLst>
                    <a:cs typeface="+mn-ea"/>
                    <a:sym typeface="+mn-lt"/>
                  </a:rPr>
                  <a:t>资产管理</a:t>
                </a:r>
                <a:endParaRPr lang="en-US" altLang="zh-CN" sz="1600" b="1" dirty="0">
                  <a:ln w="1905"/>
                  <a:solidFill>
                    <a:schemeClr val="bg1"/>
                  </a:solidFill>
                  <a:effectLst>
                    <a:innerShdw blurRad="69850" dist="43180" dir="5400000">
                      <a:srgbClr val="000000">
                        <a:alpha val="65000"/>
                      </a:srgbClr>
                    </a:innerShdw>
                    <a:reflection blurRad="6350" stA="50000" endA="300" endPos="50000" dist="60007" dir="5400000" sy="-100000" algn="bl" rotWithShape="0"/>
                  </a:effectLst>
                  <a:cs typeface="+mn-ea"/>
                  <a:sym typeface="+mn-lt"/>
                </a:endParaRPr>
              </a:p>
            </p:txBody>
          </p:sp>
          <p:sp>
            <p:nvSpPr>
              <p:cNvPr id="50" name="Rounded Rectangle 63"/>
              <p:cNvSpPr/>
              <p:nvPr/>
            </p:nvSpPr>
            <p:spPr bwMode="auto">
              <a:xfrm>
                <a:off x="8357054" y="2332319"/>
                <a:ext cx="1484815" cy="475743"/>
              </a:xfrm>
              <a:prstGeom prst="roundRect">
                <a:avLst/>
              </a:prstGeom>
              <a:noFill/>
              <a:ln w="12700">
                <a:solidFill>
                  <a:schemeClr val="bg1"/>
                </a:solidFill>
                <a:headEnd type="none" w="med" len="med"/>
                <a:tailEnd type="none" w="med" len="med"/>
              </a:ln>
              <a:effectLst>
                <a:outerShdw blurRad="50800" dist="25400" dir="5400000" sx="99000" sy="99000" algn="t" rotWithShape="0">
                  <a:prstClr val="black">
                    <a:alpha val="30000"/>
                  </a:prstClr>
                </a:outerShdw>
              </a:effectLst>
              <a:scene3d>
                <a:camera prst="orthographicFront"/>
                <a:lightRig rig="threePt" dir="t"/>
              </a:scene3d>
              <a:sp3d>
                <a:bevelT w="31750" h="12700"/>
              </a:sp3d>
            </p:spPr>
            <p:style>
              <a:lnRef idx="1">
                <a:schemeClr val="accent4"/>
              </a:lnRef>
              <a:fillRef idx="3">
                <a:schemeClr val="accent4"/>
              </a:fillRef>
              <a:effectRef idx="2">
                <a:schemeClr val="accent4"/>
              </a:effectRef>
              <a:fontRef idx="minor">
                <a:schemeClr val="lt1"/>
              </a:fontRef>
            </p:style>
            <p:txBody>
              <a:bodyPr anchor="ctr"/>
              <a:lstStyle/>
              <a:p>
                <a:pPr algn="ctr">
                  <a:lnSpc>
                    <a:spcPct val="140000"/>
                  </a:lnSpc>
                </a:pPr>
                <a:endParaRPr lang="en-US" altLang="zh-CN" sz="2800" b="1" dirty="0">
                  <a:effectLst>
                    <a:outerShdw blurRad="38100" dist="38100" dir="2700000" algn="tl">
                      <a:srgbClr val="000000">
                        <a:alpha val="43137"/>
                      </a:srgbClr>
                    </a:outerShdw>
                  </a:effectLst>
                  <a:cs typeface="+mn-ea"/>
                  <a:sym typeface="+mn-lt"/>
                </a:endParaRPr>
              </a:p>
            </p:txBody>
          </p:sp>
        </p:grpSp>
      </p:grpSp>
      <p:grpSp>
        <p:nvGrpSpPr>
          <p:cNvPr id="47" name="组合 52"/>
          <p:cNvGrpSpPr/>
          <p:nvPr/>
        </p:nvGrpSpPr>
        <p:grpSpPr>
          <a:xfrm>
            <a:off x="6161542" y="5816307"/>
            <a:ext cx="2513515" cy="478616"/>
            <a:chOff x="6161542" y="5816307"/>
            <a:chExt cx="2513515" cy="478616"/>
          </a:xfrm>
        </p:grpSpPr>
        <p:grpSp>
          <p:nvGrpSpPr>
            <p:cNvPr id="48" name="组合 19"/>
            <p:cNvGrpSpPr/>
            <p:nvPr/>
          </p:nvGrpSpPr>
          <p:grpSpPr bwMode="auto">
            <a:xfrm flipH="1" flipV="1">
              <a:off x="6161543" y="5865132"/>
              <a:ext cx="1028699" cy="193675"/>
              <a:chOff x="0" y="0"/>
              <a:chExt cx="1505426" cy="262890"/>
            </a:xfrm>
          </p:grpSpPr>
          <p:sp>
            <p:nvSpPr>
              <p:cNvPr id="58" name="直接连接符 20"/>
              <p:cNvSpPr>
                <a:spLocks noChangeShapeType="1"/>
              </p:cNvSpPr>
              <p:nvPr/>
            </p:nvSpPr>
            <p:spPr bwMode="auto">
              <a:xfrm flipH="1" flipV="1">
                <a:off x="1154906" y="0"/>
                <a:ext cx="350520" cy="262890"/>
              </a:xfrm>
              <a:prstGeom prst="line">
                <a:avLst/>
              </a:prstGeom>
              <a:noFill/>
              <a:ln w="12700">
                <a:solidFill>
                  <a:srgbClr val="A5A5A5"/>
                </a:solidFill>
                <a:bevel/>
              </a:ln>
              <a:extLst>
                <a:ext uri="{909E8E84-426E-40DD-AFC4-6F175D3DCCD1}">
                  <a14:hiddenFill xmlns="" xmlns:a14="http://schemas.microsoft.com/office/drawing/2010/main">
                    <a:noFill/>
                  </a14:hiddenFill>
                </a:ext>
              </a:extLst>
            </p:spPr>
            <p:txBody>
              <a:bodyPr/>
              <a:lstStyle/>
              <a:p>
                <a:endParaRPr lang="zh-CN" altLang="en-US"/>
              </a:p>
            </p:txBody>
          </p:sp>
          <p:sp>
            <p:nvSpPr>
              <p:cNvPr id="59" name="直接连接符 21"/>
              <p:cNvSpPr>
                <a:spLocks noChangeShapeType="1"/>
              </p:cNvSpPr>
              <p:nvPr/>
            </p:nvSpPr>
            <p:spPr bwMode="auto">
              <a:xfrm flipH="1">
                <a:off x="0" y="2381"/>
                <a:ext cx="1157287" cy="1"/>
              </a:xfrm>
              <a:prstGeom prst="line">
                <a:avLst/>
              </a:prstGeom>
              <a:noFill/>
              <a:ln w="12700">
                <a:solidFill>
                  <a:srgbClr val="A5A5A5"/>
                </a:solidFill>
                <a:bevel/>
              </a:ln>
              <a:extLst>
                <a:ext uri="{909E8E84-426E-40DD-AFC4-6F175D3DCCD1}">
                  <a14:hiddenFill xmlns="" xmlns:a14="http://schemas.microsoft.com/office/drawing/2010/main">
                    <a:noFill/>
                  </a14:hiddenFill>
                </a:ext>
              </a:extLst>
            </p:spPr>
            <p:txBody>
              <a:bodyPr/>
              <a:lstStyle/>
              <a:p>
                <a:endParaRPr lang="zh-CN" altLang="en-US"/>
              </a:p>
            </p:txBody>
          </p:sp>
        </p:grpSp>
        <p:grpSp>
          <p:nvGrpSpPr>
            <p:cNvPr id="53" name="组合 3"/>
            <p:cNvGrpSpPr/>
            <p:nvPr/>
          </p:nvGrpSpPr>
          <p:grpSpPr>
            <a:xfrm>
              <a:off x="7190242" y="5816307"/>
              <a:ext cx="1484815" cy="478616"/>
              <a:chOff x="7190242" y="5816307"/>
              <a:chExt cx="1484815" cy="478616"/>
            </a:xfrm>
          </p:grpSpPr>
          <p:sp>
            <p:nvSpPr>
              <p:cNvPr id="56" name="Rectangle 15"/>
              <p:cNvSpPr>
                <a:spLocks noChangeArrowheads="1"/>
              </p:cNvSpPr>
              <p:nvPr/>
            </p:nvSpPr>
            <p:spPr bwMode="auto">
              <a:xfrm>
                <a:off x="7401274" y="5816307"/>
                <a:ext cx="1005403" cy="399276"/>
              </a:xfrm>
              <a:prstGeom prst="rect">
                <a:avLst/>
              </a:prstGeom>
              <a:noFill/>
              <a:ln w="9525" algn="ctr">
                <a:noFill/>
                <a:miter lim="800000"/>
              </a:ln>
              <a:effectLst/>
            </p:spPr>
            <p:txBody>
              <a:bodyPr wrap="none">
                <a:spAutoFit/>
              </a:bodyPr>
              <a:lstStyle/>
              <a:p>
                <a:pPr algn="ctr">
                  <a:lnSpc>
                    <a:spcPct val="140000"/>
                  </a:lnSpc>
                </a:pPr>
                <a:r>
                  <a:rPr lang="zh-CN" altLang="en-US" sz="1600" b="1" dirty="0">
                    <a:ln w="1905"/>
                    <a:solidFill>
                      <a:schemeClr val="bg1"/>
                    </a:solidFill>
                    <a:effectLst>
                      <a:innerShdw blurRad="69850" dist="43180" dir="5400000">
                        <a:srgbClr val="000000">
                          <a:alpha val="65000"/>
                        </a:srgbClr>
                      </a:innerShdw>
                      <a:reflection blurRad="6350" stA="50000" endA="300" endPos="50000" dist="60007" dir="5400000" sy="-100000" algn="bl" rotWithShape="0"/>
                    </a:effectLst>
                    <a:cs typeface="+mn-ea"/>
                    <a:sym typeface="+mn-lt"/>
                  </a:rPr>
                  <a:t>远程桌面</a:t>
                </a:r>
                <a:endParaRPr lang="en-US" altLang="zh-CN" sz="1600" b="1" dirty="0">
                  <a:ln w="1905"/>
                  <a:solidFill>
                    <a:schemeClr val="bg1"/>
                  </a:solidFill>
                  <a:effectLst>
                    <a:innerShdw blurRad="69850" dist="43180" dir="5400000">
                      <a:srgbClr val="000000">
                        <a:alpha val="65000"/>
                      </a:srgbClr>
                    </a:innerShdw>
                    <a:reflection blurRad="6350" stA="50000" endA="300" endPos="50000" dist="60007" dir="5400000" sy="-100000" algn="bl" rotWithShape="0"/>
                  </a:effectLst>
                  <a:cs typeface="+mn-ea"/>
                  <a:sym typeface="+mn-lt"/>
                </a:endParaRPr>
              </a:p>
            </p:txBody>
          </p:sp>
          <p:sp>
            <p:nvSpPr>
              <p:cNvPr id="57" name="Rounded Rectangle 63"/>
              <p:cNvSpPr/>
              <p:nvPr/>
            </p:nvSpPr>
            <p:spPr bwMode="auto">
              <a:xfrm>
                <a:off x="7190242" y="5819180"/>
                <a:ext cx="1484815" cy="475743"/>
              </a:xfrm>
              <a:prstGeom prst="roundRect">
                <a:avLst/>
              </a:prstGeom>
              <a:noFill/>
              <a:ln w="12700">
                <a:solidFill>
                  <a:schemeClr val="bg1"/>
                </a:solidFill>
                <a:headEnd type="none" w="med" len="med"/>
                <a:tailEnd type="none" w="med" len="med"/>
              </a:ln>
              <a:effectLst>
                <a:outerShdw blurRad="50800" dist="25400" dir="5400000" sx="99000" sy="99000" algn="t" rotWithShape="0">
                  <a:prstClr val="black">
                    <a:alpha val="30000"/>
                  </a:prstClr>
                </a:outerShdw>
              </a:effectLst>
              <a:scene3d>
                <a:camera prst="orthographicFront"/>
                <a:lightRig rig="threePt" dir="t"/>
              </a:scene3d>
              <a:sp3d>
                <a:bevelT w="31750" h="12700"/>
              </a:sp3d>
            </p:spPr>
            <p:style>
              <a:lnRef idx="1">
                <a:schemeClr val="accent4"/>
              </a:lnRef>
              <a:fillRef idx="3">
                <a:schemeClr val="accent4"/>
              </a:fillRef>
              <a:effectRef idx="2">
                <a:schemeClr val="accent4"/>
              </a:effectRef>
              <a:fontRef idx="minor">
                <a:schemeClr val="lt1"/>
              </a:fontRef>
            </p:style>
            <p:txBody>
              <a:bodyPr anchor="ctr"/>
              <a:lstStyle/>
              <a:p>
                <a:pPr algn="ctr">
                  <a:lnSpc>
                    <a:spcPct val="140000"/>
                  </a:lnSpc>
                </a:pPr>
                <a:endParaRPr lang="en-US" altLang="zh-CN" sz="2800" b="1" dirty="0">
                  <a:effectLst>
                    <a:outerShdw blurRad="38100" dist="38100" dir="2700000" algn="tl">
                      <a:srgbClr val="000000">
                        <a:alpha val="43137"/>
                      </a:srgbClr>
                    </a:outerShdw>
                  </a:effectLst>
                  <a:cs typeface="+mn-ea"/>
                  <a:sym typeface="+mn-lt"/>
                </a:endParaRP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500" fill="hold"/>
                                        <p:tgtEl>
                                          <p:spTgt spid="17"/>
                                        </p:tgtEl>
                                        <p:attrNameLst>
                                          <p:attrName>ppt_w</p:attrName>
                                        </p:attrNameLst>
                                      </p:cBhvr>
                                      <p:tavLst>
                                        <p:tav tm="0">
                                          <p:val>
                                            <p:fltVal val="0"/>
                                          </p:val>
                                        </p:tav>
                                        <p:tav tm="100000">
                                          <p:val>
                                            <p:strVal val="#ppt_w"/>
                                          </p:val>
                                        </p:tav>
                                      </p:tavLst>
                                    </p:anim>
                                    <p:anim calcmode="lin" valueType="num">
                                      <p:cBhvr>
                                        <p:cTn id="8" dur="500" fill="hold"/>
                                        <p:tgtEl>
                                          <p:spTgt spid="17"/>
                                        </p:tgtEl>
                                        <p:attrNameLst>
                                          <p:attrName>ppt_h</p:attrName>
                                        </p:attrNameLst>
                                      </p:cBhvr>
                                      <p:tavLst>
                                        <p:tav tm="0">
                                          <p:val>
                                            <p:fltVal val="0"/>
                                          </p:val>
                                        </p:tav>
                                        <p:tav tm="100000">
                                          <p:val>
                                            <p:strVal val="#ppt_h"/>
                                          </p:val>
                                        </p:tav>
                                      </p:tavLst>
                                    </p:anim>
                                    <p:animEffect transition="in" filter="fade">
                                      <p:cBhvr>
                                        <p:cTn id="9" dur="500"/>
                                        <p:tgtEl>
                                          <p:spTgt spid="17"/>
                                        </p:tgtEl>
                                      </p:cBhvr>
                                    </p:animEffect>
                                  </p:childTnLst>
                                </p:cTn>
                              </p:par>
                              <p:par>
                                <p:cTn id="10" presetID="53" presetClass="entr" presetSubtype="16" fill="hold" nodeType="withEffect">
                                  <p:stCondLst>
                                    <p:cond delay="750"/>
                                  </p:stCondLst>
                                  <p:childTnLst>
                                    <p:set>
                                      <p:cBhvr>
                                        <p:cTn id="11" dur="1" fill="hold">
                                          <p:stCondLst>
                                            <p:cond delay="0"/>
                                          </p:stCondLst>
                                        </p:cTn>
                                        <p:tgtEl>
                                          <p:spTgt spid="3"/>
                                        </p:tgtEl>
                                        <p:attrNameLst>
                                          <p:attrName>style.visibility</p:attrName>
                                        </p:attrNameLst>
                                      </p:cBhvr>
                                      <p:to>
                                        <p:strVal val="visible"/>
                                      </p:to>
                                    </p:set>
                                    <p:anim calcmode="lin" valueType="num">
                                      <p:cBhvr>
                                        <p:cTn id="12" dur="250" fill="hold"/>
                                        <p:tgtEl>
                                          <p:spTgt spid="3"/>
                                        </p:tgtEl>
                                        <p:attrNameLst>
                                          <p:attrName>ppt_w</p:attrName>
                                        </p:attrNameLst>
                                      </p:cBhvr>
                                      <p:tavLst>
                                        <p:tav tm="0">
                                          <p:val>
                                            <p:fltVal val="0"/>
                                          </p:val>
                                        </p:tav>
                                        <p:tav tm="100000">
                                          <p:val>
                                            <p:strVal val="#ppt_w"/>
                                          </p:val>
                                        </p:tav>
                                      </p:tavLst>
                                    </p:anim>
                                    <p:anim calcmode="lin" valueType="num">
                                      <p:cBhvr>
                                        <p:cTn id="13" dur="250" fill="hold"/>
                                        <p:tgtEl>
                                          <p:spTgt spid="3"/>
                                        </p:tgtEl>
                                        <p:attrNameLst>
                                          <p:attrName>ppt_h</p:attrName>
                                        </p:attrNameLst>
                                      </p:cBhvr>
                                      <p:tavLst>
                                        <p:tav tm="0">
                                          <p:val>
                                            <p:fltVal val="0"/>
                                          </p:val>
                                        </p:tav>
                                        <p:tav tm="100000">
                                          <p:val>
                                            <p:strVal val="#ppt_h"/>
                                          </p:val>
                                        </p:tav>
                                      </p:tavLst>
                                    </p:anim>
                                    <p:animEffect transition="in" filter="fade">
                                      <p:cBhvr>
                                        <p:cTn id="14" dur="250"/>
                                        <p:tgtEl>
                                          <p:spTgt spid="3"/>
                                        </p:tgtEl>
                                      </p:cBhvr>
                                    </p:animEffect>
                                  </p:childTnLst>
                                </p:cTn>
                              </p:par>
                            </p:childTnLst>
                          </p:cTn>
                        </p:par>
                        <p:par>
                          <p:cTn id="15" fill="hold">
                            <p:stCondLst>
                              <p:cond delay="1000"/>
                            </p:stCondLst>
                            <p:childTnLst>
                              <p:par>
                                <p:cTn id="16" presetID="22" presetClass="entr" presetSubtype="2" fill="hold" nodeType="after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wipe(right)">
                                      <p:cBhvr>
                                        <p:cTn id="18" dur="500"/>
                                        <p:tgtEl>
                                          <p:spTgt spid="20"/>
                                        </p:tgtEl>
                                      </p:cBhvr>
                                    </p:animEffect>
                                  </p:childTnLst>
                                </p:cTn>
                              </p:par>
                            </p:childTnLst>
                          </p:cTn>
                        </p:par>
                        <p:par>
                          <p:cTn id="19" fill="hold">
                            <p:stCondLst>
                              <p:cond delay="1500"/>
                            </p:stCondLst>
                            <p:childTnLst>
                              <p:par>
                                <p:cTn id="20" presetID="53" presetClass="entr" presetSubtype="16" fill="hold" nodeType="afterEffect">
                                  <p:stCondLst>
                                    <p:cond delay="150"/>
                                  </p:stCondLst>
                                  <p:childTnLst>
                                    <p:set>
                                      <p:cBhvr>
                                        <p:cTn id="21" dur="1" fill="hold">
                                          <p:stCondLst>
                                            <p:cond delay="0"/>
                                          </p:stCondLst>
                                        </p:cTn>
                                        <p:tgtEl>
                                          <p:spTgt spid="2"/>
                                        </p:tgtEl>
                                        <p:attrNameLst>
                                          <p:attrName>style.visibility</p:attrName>
                                        </p:attrNameLst>
                                      </p:cBhvr>
                                      <p:to>
                                        <p:strVal val="visible"/>
                                      </p:to>
                                    </p:set>
                                    <p:anim calcmode="lin" valueType="num">
                                      <p:cBhvr>
                                        <p:cTn id="22" dur="250" fill="hold"/>
                                        <p:tgtEl>
                                          <p:spTgt spid="2"/>
                                        </p:tgtEl>
                                        <p:attrNameLst>
                                          <p:attrName>ppt_w</p:attrName>
                                        </p:attrNameLst>
                                      </p:cBhvr>
                                      <p:tavLst>
                                        <p:tav tm="0">
                                          <p:val>
                                            <p:fltVal val="0"/>
                                          </p:val>
                                        </p:tav>
                                        <p:tav tm="100000">
                                          <p:val>
                                            <p:strVal val="#ppt_w"/>
                                          </p:val>
                                        </p:tav>
                                      </p:tavLst>
                                    </p:anim>
                                    <p:anim calcmode="lin" valueType="num">
                                      <p:cBhvr>
                                        <p:cTn id="23" dur="250" fill="hold"/>
                                        <p:tgtEl>
                                          <p:spTgt spid="2"/>
                                        </p:tgtEl>
                                        <p:attrNameLst>
                                          <p:attrName>ppt_h</p:attrName>
                                        </p:attrNameLst>
                                      </p:cBhvr>
                                      <p:tavLst>
                                        <p:tav tm="0">
                                          <p:val>
                                            <p:fltVal val="0"/>
                                          </p:val>
                                        </p:tav>
                                        <p:tav tm="100000">
                                          <p:val>
                                            <p:strVal val="#ppt_h"/>
                                          </p:val>
                                        </p:tav>
                                      </p:tavLst>
                                    </p:anim>
                                    <p:animEffect transition="in" filter="fade">
                                      <p:cBhvr>
                                        <p:cTn id="24" dur="250"/>
                                        <p:tgtEl>
                                          <p:spTgt spid="2"/>
                                        </p:tgtEl>
                                      </p:cBhvr>
                                    </p:animEffect>
                                  </p:childTnLst>
                                </p:cTn>
                              </p:par>
                            </p:childTnLst>
                          </p:cTn>
                        </p:par>
                        <p:par>
                          <p:cTn id="25" fill="hold">
                            <p:stCondLst>
                              <p:cond delay="1900"/>
                            </p:stCondLst>
                            <p:childTnLst>
                              <p:par>
                                <p:cTn id="26" presetID="22" presetClass="entr" presetSubtype="8" fill="hold" nodeType="afterEffect">
                                  <p:stCondLst>
                                    <p:cond delay="0"/>
                                  </p:stCondLst>
                                  <p:childTnLst>
                                    <p:set>
                                      <p:cBhvr>
                                        <p:cTn id="27" dur="1" fill="hold">
                                          <p:stCondLst>
                                            <p:cond delay="0"/>
                                          </p:stCondLst>
                                        </p:cTn>
                                        <p:tgtEl>
                                          <p:spTgt spid="41"/>
                                        </p:tgtEl>
                                        <p:attrNameLst>
                                          <p:attrName>style.visibility</p:attrName>
                                        </p:attrNameLst>
                                      </p:cBhvr>
                                      <p:to>
                                        <p:strVal val="visible"/>
                                      </p:to>
                                    </p:set>
                                    <p:animEffect transition="in" filter="wipe(left)">
                                      <p:cBhvr>
                                        <p:cTn id="28" dur="500"/>
                                        <p:tgtEl>
                                          <p:spTgt spid="41"/>
                                        </p:tgtEl>
                                      </p:cBhvr>
                                    </p:animEffect>
                                  </p:childTnLst>
                                </p:cTn>
                              </p:par>
                            </p:childTnLst>
                          </p:cTn>
                        </p:par>
                        <p:par>
                          <p:cTn id="29" fill="hold">
                            <p:stCondLst>
                              <p:cond delay="2400"/>
                            </p:stCondLst>
                            <p:childTnLst>
                              <p:par>
                                <p:cTn id="30" presetID="53" presetClass="entr" presetSubtype="16" fill="hold" nodeType="afterEffect">
                                  <p:stCondLst>
                                    <p:cond delay="150"/>
                                  </p:stCondLst>
                                  <p:childTnLst>
                                    <p:set>
                                      <p:cBhvr>
                                        <p:cTn id="31" dur="1" fill="hold">
                                          <p:stCondLst>
                                            <p:cond delay="0"/>
                                          </p:stCondLst>
                                        </p:cTn>
                                        <p:tgtEl>
                                          <p:spTgt spid="5"/>
                                        </p:tgtEl>
                                        <p:attrNameLst>
                                          <p:attrName>style.visibility</p:attrName>
                                        </p:attrNameLst>
                                      </p:cBhvr>
                                      <p:to>
                                        <p:strVal val="visible"/>
                                      </p:to>
                                    </p:set>
                                    <p:anim calcmode="lin" valueType="num">
                                      <p:cBhvr>
                                        <p:cTn id="32" dur="250" fill="hold"/>
                                        <p:tgtEl>
                                          <p:spTgt spid="5"/>
                                        </p:tgtEl>
                                        <p:attrNameLst>
                                          <p:attrName>ppt_w</p:attrName>
                                        </p:attrNameLst>
                                      </p:cBhvr>
                                      <p:tavLst>
                                        <p:tav tm="0">
                                          <p:val>
                                            <p:fltVal val="0"/>
                                          </p:val>
                                        </p:tav>
                                        <p:tav tm="100000">
                                          <p:val>
                                            <p:strVal val="#ppt_w"/>
                                          </p:val>
                                        </p:tav>
                                      </p:tavLst>
                                    </p:anim>
                                    <p:anim calcmode="lin" valueType="num">
                                      <p:cBhvr>
                                        <p:cTn id="33" dur="250" fill="hold"/>
                                        <p:tgtEl>
                                          <p:spTgt spid="5"/>
                                        </p:tgtEl>
                                        <p:attrNameLst>
                                          <p:attrName>ppt_h</p:attrName>
                                        </p:attrNameLst>
                                      </p:cBhvr>
                                      <p:tavLst>
                                        <p:tav tm="0">
                                          <p:val>
                                            <p:fltVal val="0"/>
                                          </p:val>
                                        </p:tav>
                                        <p:tav tm="100000">
                                          <p:val>
                                            <p:strVal val="#ppt_h"/>
                                          </p:val>
                                        </p:tav>
                                      </p:tavLst>
                                    </p:anim>
                                    <p:animEffect transition="in" filter="fade">
                                      <p:cBhvr>
                                        <p:cTn id="34" dur="250"/>
                                        <p:tgtEl>
                                          <p:spTgt spid="5"/>
                                        </p:tgtEl>
                                      </p:cBhvr>
                                    </p:animEffect>
                                  </p:childTnLst>
                                </p:cTn>
                              </p:par>
                            </p:childTnLst>
                          </p:cTn>
                        </p:par>
                        <p:par>
                          <p:cTn id="35" fill="hold">
                            <p:stCondLst>
                              <p:cond delay="2800"/>
                            </p:stCondLst>
                            <p:childTnLst>
                              <p:par>
                                <p:cTn id="36" presetID="22" presetClass="entr" presetSubtype="8" fill="hold" nodeType="afterEffect">
                                  <p:stCondLst>
                                    <p:cond delay="0"/>
                                  </p:stCondLst>
                                  <p:childTnLst>
                                    <p:set>
                                      <p:cBhvr>
                                        <p:cTn id="37" dur="1" fill="hold">
                                          <p:stCondLst>
                                            <p:cond delay="0"/>
                                          </p:stCondLst>
                                        </p:cTn>
                                        <p:tgtEl>
                                          <p:spTgt spid="36"/>
                                        </p:tgtEl>
                                        <p:attrNameLst>
                                          <p:attrName>style.visibility</p:attrName>
                                        </p:attrNameLst>
                                      </p:cBhvr>
                                      <p:to>
                                        <p:strVal val="visible"/>
                                      </p:to>
                                    </p:set>
                                    <p:animEffect transition="in" filter="wipe(left)">
                                      <p:cBhvr>
                                        <p:cTn id="38" dur="500"/>
                                        <p:tgtEl>
                                          <p:spTgt spid="36"/>
                                        </p:tgtEl>
                                      </p:cBhvr>
                                    </p:animEffect>
                                  </p:childTnLst>
                                </p:cTn>
                              </p:par>
                            </p:childTnLst>
                          </p:cTn>
                        </p:par>
                        <p:par>
                          <p:cTn id="39" fill="hold">
                            <p:stCondLst>
                              <p:cond delay="3300"/>
                            </p:stCondLst>
                            <p:childTnLst>
                              <p:par>
                                <p:cTn id="40" presetID="53" presetClass="entr" presetSubtype="16" fill="hold" nodeType="afterEffect">
                                  <p:stCondLst>
                                    <p:cond delay="150"/>
                                  </p:stCondLst>
                                  <p:childTnLst>
                                    <p:set>
                                      <p:cBhvr>
                                        <p:cTn id="41" dur="1" fill="hold">
                                          <p:stCondLst>
                                            <p:cond delay="0"/>
                                          </p:stCondLst>
                                        </p:cTn>
                                        <p:tgtEl>
                                          <p:spTgt spid="14"/>
                                        </p:tgtEl>
                                        <p:attrNameLst>
                                          <p:attrName>style.visibility</p:attrName>
                                        </p:attrNameLst>
                                      </p:cBhvr>
                                      <p:to>
                                        <p:strVal val="visible"/>
                                      </p:to>
                                    </p:set>
                                    <p:anim calcmode="lin" valueType="num">
                                      <p:cBhvr>
                                        <p:cTn id="42" dur="250" fill="hold"/>
                                        <p:tgtEl>
                                          <p:spTgt spid="14"/>
                                        </p:tgtEl>
                                        <p:attrNameLst>
                                          <p:attrName>ppt_w</p:attrName>
                                        </p:attrNameLst>
                                      </p:cBhvr>
                                      <p:tavLst>
                                        <p:tav tm="0">
                                          <p:val>
                                            <p:fltVal val="0"/>
                                          </p:val>
                                        </p:tav>
                                        <p:tav tm="100000">
                                          <p:val>
                                            <p:strVal val="#ppt_w"/>
                                          </p:val>
                                        </p:tav>
                                      </p:tavLst>
                                    </p:anim>
                                    <p:anim calcmode="lin" valueType="num">
                                      <p:cBhvr>
                                        <p:cTn id="43" dur="250" fill="hold"/>
                                        <p:tgtEl>
                                          <p:spTgt spid="14"/>
                                        </p:tgtEl>
                                        <p:attrNameLst>
                                          <p:attrName>ppt_h</p:attrName>
                                        </p:attrNameLst>
                                      </p:cBhvr>
                                      <p:tavLst>
                                        <p:tav tm="0">
                                          <p:val>
                                            <p:fltVal val="0"/>
                                          </p:val>
                                        </p:tav>
                                        <p:tav tm="100000">
                                          <p:val>
                                            <p:strVal val="#ppt_h"/>
                                          </p:val>
                                        </p:tav>
                                      </p:tavLst>
                                    </p:anim>
                                    <p:animEffect transition="in" filter="fade">
                                      <p:cBhvr>
                                        <p:cTn id="44" dur="250"/>
                                        <p:tgtEl>
                                          <p:spTgt spid="14"/>
                                        </p:tgtEl>
                                      </p:cBhvr>
                                    </p:animEffect>
                                  </p:childTnLst>
                                </p:cTn>
                              </p:par>
                            </p:childTnLst>
                          </p:cTn>
                        </p:par>
                        <p:par>
                          <p:cTn id="45" fill="hold">
                            <p:stCondLst>
                              <p:cond delay="3700"/>
                            </p:stCondLst>
                            <p:childTnLst>
                              <p:par>
                                <p:cTn id="46" presetID="22" presetClass="entr" presetSubtype="8" fill="hold" nodeType="afterEffect">
                                  <p:stCondLst>
                                    <p:cond delay="0"/>
                                  </p:stCondLst>
                                  <p:childTnLst>
                                    <p:set>
                                      <p:cBhvr>
                                        <p:cTn id="47" dur="1" fill="hold">
                                          <p:stCondLst>
                                            <p:cond delay="0"/>
                                          </p:stCondLst>
                                        </p:cTn>
                                        <p:tgtEl>
                                          <p:spTgt spid="47"/>
                                        </p:tgtEl>
                                        <p:attrNameLst>
                                          <p:attrName>style.visibility</p:attrName>
                                        </p:attrNameLst>
                                      </p:cBhvr>
                                      <p:to>
                                        <p:strVal val="visible"/>
                                      </p:to>
                                    </p:set>
                                    <p:animEffect transition="in" filter="wipe(left)">
                                      <p:cBhvr>
                                        <p:cTn id="48" dur="500"/>
                                        <p:tgtEl>
                                          <p:spTgt spid="47"/>
                                        </p:tgtEl>
                                      </p:cBhvr>
                                    </p:animEffect>
                                  </p:childTnLst>
                                </p:cTn>
                              </p:par>
                            </p:childTnLst>
                          </p:cTn>
                        </p:par>
                        <p:par>
                          <p:cTn id="49" fill="hold">
                            <p:stCondLst>
                              <p:cond delay="4200"/>
                            </p:stCondLst>
                            <p:childTnLst>
                              <p:par>
                                <p:cTn id="50" presetID="53" presetClass="entr" presetSubtype="16" fill="hold" nodeType="afterEffect">
                                  <p:stCondLst>
                                    <p:cond delay="150"/>
                                  </p:stCondLst>
                                  <p:childTnLst>
                                    <p:set>
                                      <p:cBhvr>
                                        <p:cTn id="51" dur="1" fill="hold">
                                          <p:stCondLst>
                                            <p:cond delay="0"/>
                                          </p:stCondLst>
                                        </p:cTn>
                                        <p:tgtEl>
                                          <p:spTgt spid="8"/>
                                        </p:tgtEl>
                                        <p:attrNameLst>
                                          <p:attrName>style.visibility</p:attrName>
                                        </p:attrNameLst>
                                      </p:cBhvr>
                                      <p:to>
                                        <p:strVal val="visible"/>
                                      </p:to>
                                    </p:set>
                                    <p:anim calcmode="lin" valueType="num">
                                      <p:cBhvr>
                                        <p:cTn id="52" dur="250" fill="hold"/>
                                        <p:tgtEl>
                                          <p:spTgt spid="8"/>
                                        </p:tgtEl>
                                        <p:attrNameLst>
                                          <p:attrName>ppt_w</p:attrName>
                                        </p:attrNameLst>
                                      </p:cBhvr>
                                      <p:tavLst>
                                        <p:tav tm="0">
                                          <p:val>
                                            <p:fltVal val="0"/>
                                          </p:val>
                                        </p:tav>
                                        <p:tav tm="100000">
                                          <p:val>
                                            <p:strVal val="#ppt_w"/>
                                          </p:val>
                                        </p:tav>
                                      </p:tavLst>
                                    </p:anim>
                                    <p:anim calcmode="lin" valueType="num">
                                      <p:cBhvr>
                                        <p:cTn id="53" dur="250" fill="hold"/>
                                        <p:tgtEl>
                                          <p:spTgt spid="8"/>
                                        </p:tgtEl>
                                        <p:attrNameLst>
                                          <p:attrName>ppt_h</p:attrName>
                                        </p:attrNameLst>
                                      </p:cBhvr>
                                      <p:tavLst>
                                        <p:tav tm="0">
                                          <p:val>
                                            <p:fltVal val="0"/>
                                          </p:val>
                                        </p:tav>
                                        <p:tav tm="100000">
                                          <p:val>
                                            <p:strVal val="#ppt_h"/>
                                          </p:val>
                                        </p:tav>
                                      </p:tavLst>
                                    </p:anim>
                                    <p:animEffect transition="in" filter="fade">
                                      <p:cBhvr>
                                        <p:cTn id="54" dur="250"/>
                                        <p:tgtEl>
                                          <p:spTgt spid="8"/>
                                        </p:tgtEl>
                                      </p:cBhvr>
                                    </p:animEffect>
                                  </p:childTnLst>
                                </p:cTn>
                              </p:par>
                            </p:childTnLst>
                          </p:cTn>
                        </p:par>
                        <p:par>
                          <p:cTn id="55" fill="hold">
                            <p:stCondLst>
                              <p:cond delay="4600"/>
                            </p:stCondLst>
                            <p:childTnLst>
                              <p:par>
                                <p:cTn id="56" presetID="22" presetClass="entr" presetSubtype="2" fill="hold" nodeType="afterEffect">
                                  <p:stCondLst>
                                    <p:cond delay="0"/>
                                  </p:stCondLst>
                                  <p:childTnLst>
                                    <p:set>
                                      <p:cBhvr>
                                        <p:cTn id="57" dur="1" fill="hold">
                                          <p:stCondLst>
                                            <p:cond delay="0"/>
                                          </p:stCondLst>
                                        </p:cTn>
                                        <p:tgtEl>
                                          <p:spTgt spid="28"/>
                                        </p:tgtEl>
                                        <p:attrNameLst>
                                          <p:attrName>style.visibility</p:attrName>
                                        </p:attrNameLst>
                                      </p:cBhvr>
                                      <p:to>
                                        <p:strVal val="visible"/>
                                      </p:to>
                                    </p:set>
                                    <p:animEffect transition="in" filter="wipe(right)">
                                      <p:cBhvr>
                                        <p:cTn id="58" dur="500"/>
                                        <p:tgtEl>
                                          <p:spTgt spid="28"/>
                                        </p:tgtEl>
                                      </p:cBhvr>
                                    </p:animEffect>
                                  </p:childTnLst>
                                </p:cTn>
                              </p:par>
                            </p:childTnLst>
                          </p:cTn>
                        </p:par>
                        <p:par>
                          <p:cTn id="59" fill="hold">
                            <p:stCondLst>
                              <p:cond delay="5100"/>
                            </p:stCondLst>
                            <p:childTnLst>
                              <p:par>
                                <p:cTn id="60" presetID="53" presetClass="entr" presetSubtype="16" fill="hold" nodeType="afterEffect">
                                  <p:stCondLst>
                                    <p:cond delay="150"/>
                                  </p:stCondLst>
                                  <p:childTnLst>
                                    <p:set>
                                      <p:cBhvr>
                                        <p:cTn id="61" dur="1" fill="hold">
                                          <p:stCondLst>
                                            <p:cond delay="0"/>
                                          </p:stCondLst>
                                        </p:cTn>
                                        <p:tgtEl>
                                          <p:spTgt spid="11"/>
                                        </p:tgtEl>
                                        <p:attrNameLst>
                                          <p:attrName>style.visibility</p:attrName>
                                        </p:attrNameLst>
                                      </p:cBhvr>
                                      <p:to>
                                        <p:strVal val="visible"/>
                                      </p:to>
                                    </p:set>
                                    <p:anim calcmode="lin" valueType="num">
                                      <p:cBhvr>
                                        <p:cTn id="62" dur="250" fill="hold"/>
                                        <p:tgtEl>
                                          <p:spTgt spid="11"/>
                                        </p:tgtEl>
                                        <p:attrNameLst>
                                          <p:attrName>ppt_w</p:attrName>
                                        </p:attrNameLst>
                                      </p:cBhvr>
                                      <p:tavLst>
                                        <p:tav tm="0">
                                          <p:val>
                                            <p:fltVal val="0"/>
                                          </p:val>
                                        </p:tav>
                                        <p:tav tm="100000">
                                          <p:val>
                                            <p:strVal val="#ppt_w"/>
                                          </p:val>
                                        </p:tav>
                                      </p:tavLst>
                                    </p:anim>
                                    <p:anim calcmode="lin" valueType="num">
                                      <p:cBhvr>
                                        <p:cTn id="63" dur="250" fill="hold"/>
                                        <p:tgtEl>
                                          <p:spTgt spid="11"/>
                                        </p:tgtEl>
                                        <p:attrNameLst>
                                          <p:attrName>ppt_h</p:attrName>
                                        </p:attrNameLst>
                                      </p:cBhvr>
                                      <p:tavLst>
                                        <p:tav tm="0">
                                          <p:val>
                                            <p:fltVal val="0"/>
                                          </p:val>
                                        </p:tav>
                                        <p:tav tm="100000">
                                          <p:val>
                                            <p:strVal val="#ppt_h"/>
                                          </p:val>
                                        </p:tav>
                                      </p:tavLst>
                                    </p:anim>
                                    <p:animEffect transition="in" filter="fade">
                                      <p:cBhvr>
                                        <p:cTn id="64" dur="250"/>
                                        <p:tgtEl>
                                          <p:spTgt spid="11"/>
                                        </p:tgtEl>
                                      </p:cBhvr>
                                    </p:animEffect>
                                  </p:childTnLst>
                                </p:cTn>
                              </p:par>
                            </p:childTnLst>
                          </p:cTn>
                        </p:par>
                        <p:par>
                          <p:cTn id="65" fill="hold">
                            <p:stCondLst>
                              <p:cond delay="5500"/>
                            </p:stCondLst>
                            <p:childTnLst>
                              <p:par>
                                <p:cTn id="66" presetID="22" presetClass="entr" presetSubtype="2" fill="hold" nodeType="afterEffect">
                                  <p:stCondLst>
                                    <p:cond delay="0"/>
                                  </p:stCondLst>
                                  <p:childTnLst>
                                    <p:set>
                                      <p:cBhvr>
                                        <p:cTn id="67" dur="1" fill="hold">
                                          <p:stCondLst>
                                            <p:cond delay="0"/>
                                          </p:stCondLst>
                                        </p:cTn>
                                        <p:tgtEl>
                                          <p:spTgt spid="26"/>
                                        </p:tgtEl>
                                        <p:attrNameLst>
                                          <p:attrName>style.visibility</p:attrName>
                                        </p:attrNameLst>
                                      </p:cBhvr>
                                      <p:to>
                                        <p:strVal val="visible"/>
                                      </p:to>
                                    </p:set>
                                    <p:animEffect transition="in" filter="wipe(right)">
                                      <p:cBhvr>
                                        <p:cTn id="68"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1743286" y="2121177"/>
            <a:ext cx="3076061" cy="1228243"/>
            <a:chOff x="1743286" y="2121177"/>
            <a:chExt cx="3076061" cy="1228243"/>
          </a:xfrm>
        </p:grpSpPr>
        <p:sp>
          <p:nvSpPr>
            <p:cNvPr id="5" name="文本框 4"/>
            <p:cNvSpPr txBox="1"/>
            <p:nvPr/>
          </p:nvSpPr>
          <p:spPr>
            <a:xfrm>
              <a:off x="1926287" y="2121177"/>
              <a:ext cx="2893060" cy="601127"/>
            </a:xfrm>
            <a:prstGeom prst="rect">
              <a:avLst/>
            </a:prstGeom>
            <a:noFill/>
          </p:spPr>
          <p:txBody>
            <a:bodyPr wrap="square" rtlCol="0">
              <a:spAutoFit/>
            </a:bodyPr>
            <a:lstStyle/>
            <a:p>
              <a:pPr>
                <a:lnSpc>
                  <a:spcPct val="140000"/>
                </a:lnSpc>
              </a:pPr>
              <a:r>
                <a:rPr lang="en-US" altLang="zh-CN" sz="2665" dirty="0">
                  <a:solidFill>
                    <a:srgbClr val="C5976A"/>
                  </a:solidFill>
                  <a:cs typeface="+mn-ea"/>
                  <a:sym typeface="+mn-lt"/>
                </a:rPr>
                <a:t>P01</a:t>
              </a:r>
            </a:p>
          </p:txBody>
        </p:sp>
        <p:grpSp>
          <p:nvGrpSpPr>
            <p:cNvPr id="4" name="组合 3"/>
            <p:cNvGrpSpPr/>
            <p:nvPr/>
          </p:nvGrpSpPr>
          <p:grpSpPr>
            <a:xfrm>
              <a:off x="1743286" y="2211859"/>
              <a:ext cx="2806820" cy="1137561"/>
              <a:chOff x="1743286" y="2211859"/>
              <a:chExt cx="2806820" cy="1137561"/>
            </a:xfrm>
          </p:grpSpPr>
          <p:sp>
            <p:nvSpPr>
              <p:cNvPr id="29" name="Rounded Rectangle 63"/>
              <p:cNvSpPr/>
              <p:nvPr/>
            </p:nvSpPr>
            <p:spPr bwMode="auto">
              <a:xfrm>
                <a:off x="1743286" y="2211859"/>
                <a:ext cx="2532743" cy="1137561"/>
              </a:xfrm>
              <a:prstGeom prst="roundRect">
                <a:avLst/>
              </a:prstGeom>
              <a:noFill/>
              <a:ln w="12700">
                <a:solidFill>
                  <a:schemeClr val="bg1"/>
                </a:solidFill>
                <a:headEnd type="none" w="med" len="med"/>
                <a:tailEnd type="none" w="med" len="med"/>
              </a:ln>
              <a:effectLst>
                <a:outerShdw blurRad="50800" dist="25400" dir="5400000" sx="99000" sy="99000" algn="t" rotWithShape="0">
                  <a:prstClr val="black">
                    <a:alpha val="30000"/>
                  </a:prstClr>
                </a:outerShdw>
              </a:effectLst>
              <a:scene3d>
                <a:camera prst="orthographicFront"/>
                <a:lightRig rig="threePt" dir="t"/>
              </a:scene3d>
              <a:sp3d>
                <a:bevelT w="31750" h="12700"/>
              </a:sp3d>
            </p:spPr>
            <p:style>
              <a:lnRef idx="1">
                <a:schemeClr val="accent4"/>
              </a:lnRef>
              <a:fillRef idx="3">
                <a:schemeClr val="accent4"/>
              </a:fillRef>
              <a:effectRef idx="2">
                <a:schemeClr val="accent4"/>
              </a:effectRef>
              <a:fontRef idx="minor">
                <a:schemeClr val="lt1"/>
              </a:fontRef>
            </p:style>
            <p:txBody>
              <a:bodyPr anchor="ctr"/>
              <a:lstStyle/>
              <a:p>
                <a:pPr algn="ctr">
                  <a:lnSpc>
                    <a:spcPct val="140000"/>
                  </a:lnSpc>
                </a:pPr>
                <a:endParaRPr lang="en-US" altLang="zh-CN" sz="2800" b="1" dirty="0">
                  <a:effectLst>
                    <a:outerShdw blurRad="38100" dist="38100" dir="2700000" algn="tl">
                      <a:srgbClr val="000000">
                        <a:alpha val="43137"/>
                      </a:srgbClr>
                    </a:outerShdw>
                  </a:effectLst>
                  <a:cs typeface="+mn-ea"/>
                  <a:sym typeface="+mn-lt"/>
                </a:endParaRPr>
              </a:p>
            </p:txBody>
          </p:sp>
          <p:sp>
            <p:nvSpPr>
              <p:cNvPr id="8" name="文本框 7"/>
              <p:cNvSpPr txBox="1"/>
              <p:nvPr/>
            </p:nvSpPr>
            <p:spPr>
              <a:xfrm>
                <a:off x="1964386" y="2693946"/>
                <a:ext cx="2585720" cy="552715"/>
              </a:xfrm>
              <a:prstGeom prst="rect">
                <a:avLst/>
              </a:prstGeom>
              <a:noFill/>
            </p:spPr>
            <p:txBody>
              <a:bodyPr wrap="square" rtlCol="0">
                <a:spAutoFit/>
              </a:bodyPr>
              <a:lstStyle/>
              <a:p>
                <a:pPr>
                  <a:lnSpc>
                    <a:spcPct val="140000"/>
                  </a:lnSpc>
                </a:pPr>
                <a:r>
                  <a:rPr lang="zh-CN" altLang="en-US" sz="2400" b="1" dirty="0">
                    <a:solidFill>
                      <a:schemeClr val="bg1"/>
                    </a:solidFill>
                    <a:cs typeface="+mn-ea"/>
                    <a:sym typeface="+mn-lt"/>
                  </a:rPr>
                  <a:t>项目案例</a:t>
                </a:r>
              </a:p>
            </p:txBody>
          </p:sp>
        </p:grpSp>
      </p:grpSp>
      <p:grpSp>
        <p:nvGrpSpPr>
          <p:cNvPr id="6" name="组合 5"/>
          <p:cNvGrpSpPr/>
          <p:nvPr/>
        </p:nvGrpSpPr>
        <p:grpSpPr>
          <a:xfrm>
            <a:off x="4819347" y="2112710"/>
            <a:ext cx="3147424" cy="1236710"/>
            <a:chOff x="4819347" y="2112710"/>
            <a:chExt cx="3147424" cy="1236710"/>
          </a:xfrm>
        </p:grpSpPr>
        <p:sp>
          <p:nvSpPr>
            <p:cNvPr id="12" name="文本框 11"/>
            <p:cNvSpPr txBox="1"/>
            <p:nvPr/>
          </p:nvSpPr>
          <p:spPr>
            <a:xfrm>
              <a:off x="5073711" y="2112710"/>
              <a:ext cx="2893060" cy="601127"/>
            </a:xfrm>
            <a:prstGeom prst="rect">
              <a:avLst/>
            </a:prstGeom>
            <a:noFill/>
          </p:spPr>
          <p:txBody>
            <a:bodyPr wrap="square" rtlCol="0">
              <a:spAutoFit/>
            </a:bodyPr>
            <a:lstStyle/>
            <a:p>
              <a:pPr>
                <a:lnSpc>
                  <a:spcPct val="140000"/>
                </a:lnSpc>
              </a:pPr>
              <a:r>
                <a:rPr lang="en-US" altLang="zh-CN" sz="2665" dirty="0">
                  <a:solidFill>
                    <a:srgbClr val="C5976A"/>
                  </a:solidFill>
                  <a:cs typeface="+mn-ea"/>
                  <a:sym typeface="+mn-lt"/>
                </a:rPr>
                <a:t>P02</a:t>
              </a:r>
            </a:p>
          </p:txBody>
        </p:sp>
        <p:sp>
          <p:nvSpPr>
            <p:cNvPr id="14" name="文本框 13"/>
            <p:cNvSpPr txBox="1"/>
            <p:nvPr/>
          </p:nvSpPr>
          <p:spPr>
            <a:xfrm>
              <a:off x="5087257" y="2685480"/>
              <a:ext cx="2585720" cy="550151"/>
            </a:xfrm>
            <a:prstGeom prst="rect">
              <a:avLst/>
            </a:prstGeom>
            <a:noFill/>
          </p:spPr>
          <p:txBody>
            <a:bodyPr wrap="square" rtlCol="0">
              <a:spAutoFit/>
            </a:bodyPr>
            <a:lstStyle/>
            <a:p>
              <a:pPr>
                <a:lnSpc>
                  <a:spcPct val="140000"/>
                </a:lnSpc>
              </a:pPr>
              <a:r>
                <a:rPr lang="zh-CN" altLang="en-US" sz="2400" b="1" dirty="0">
                  <a:solidFill>
                    <a:schemeClr val="bg1"/>
                  </a:solidFill>
                  <a:cs typeface="+mn-ea"/>
                  <a:sym typeface="+mn-lt"/>
                </a:rPr>
                <a:t>产品简介</a:t>
              </a:r>
            </a:p>
          </p:txBody>
        </p:sp>
        <p:sp>
          <p:nvSpPr>
            <p:cNvPr id="30" name="Rounded Rectangle 63"/>
            <p:cNvSpPr/>
            <p:nvPr/>
          </p:nvSpPr>
          <p:spPr bwMode="auto">
            <a:xfrm>
              <a:off x="4819347" y="2211859"/>
              <a:ext cx="2532743" cy="1137561"/>
            </a:xfrm>
            <a:prstGeom prst="roundRect">
              <a:avLst/>
            </a:prstGeom>
            <a:noFill/>
            <a:ln w="12700">
              <a:solidFill>
                <a:schemeClr val="bg1"/>
              </a:solidFill>
              <a:headEnd type="none" w="med" len="med"/>
              <a:tailEnd type="none" w="med" len="med"/>
            </a:ln>
            <a:effectLst>
              <a:outerShdw blurRad="50800" dist="25400" dir="5400000" sx="99000" sy="99000" algn="t" rotWithShape="0">
                <a:prstClr val="black">
                  <a:alpha val="30000"/>
                </a:prstClr>
              </a:outerShdw>
            </a:effectLst>
            <a:scene3d>
              <a:camera prst="orthographicFront"/>
              <a:lightRig rig="threePt" dir="t"/>
            </a:scene3d>
            <a:sp3d>
              <a:bevelT w="31750" h="12700"/>
            </a:sp3d>
          </p:spPr>
          <p:style>
            <a:lnRef idx="1">
              <a:schemeClr val="accent4"/>
            </a:lnRef>
            <a:fillRef idx="3">
              <a:schemeClr val="accent4"/>
            </a:fillRef>
            <a:effectRef idx="2">
              <a:schemeClr val="accent4"/>
            </a:effectRef>
            <a:fontRef idx="minor">
              <a:schemeClr val="lt1"/>
            </a:fontRef>
          </p:style>
          <p:txBody>
            <a:bodyPr anchor="ctr"/>
            <a:lstStyle/>
            <a:p>
              <a:pPr algn="ctr">
                <a:lnSpc>
                  <a:spcPct val="140000"/>
                </a:lnSpc>
              </a:pPr>
              <a:endParaRPr lang="en-US" altLang="zh-CN" sz="2800" b="1" dirty="0">
                <a:effectLst>
                  <a:outerShdw blurRad="38100" dist="38100" dir="2700000" algn="tl">
                    <a:srgbClr val="000000">
                      <a:alpha val="43137"/>
                    </a:srgbClr>
                  </a:outerShdw>
                </a:effectLst>
                <a:cs typeface="+mn-ea"/>
                <a:sym typeface="+mn-lt"/>
              </a:endParaRPr>
            </a:p>
          </p:txBody>
        </p:sp>
      </p:grpSp>
      <p:grpSp>
        <p:nvGrpSpPr>
          <p:cNvPr id="7" name="组合 6"/>
          <p:cNvGrpSpPr/>
          <p:nvPr/>
        </p:nvGrpSpPr>
        <p:grpSpPr>
          <a:xfrm>
            <a:off x="7895408" y="2104244"/>
            <a:ext cx="3158189" cy="1245176"/>
            <a:chOff x="7895408" y="2104244"/>
            <a:chExt cx="3158189" cy="1245176"/>
          </a:xfrm>
        </p:grpSpPr>
        <p:sp>
          <p:nvSpPr>
            <p:cNvPr id="10" name="文本框 9"/>
            <p:cNvSpPr txBox="1"/>
            <p:nvPr/>
          </p:nvSpPr>
          <p:spPr>
            <a:xfrm>
              <a:off x="8160537" y="2104244"/>
              <a:ext cx="2893060" cy="601127"/>
            </a:xfrm>
            <a:prstGeom prst="rect">
              <a:avLst/>
            </a:prstGeom>
            <a:noFill/>
          </p:spPr>
          <p:txBody>
            <a:bodyPr wrap="square" rtlCol="0">
              <a:spAutoFit/>
            </a:bodyPr>
            <a:lstStyle/>
            <a:p>
              <a:pPr>
                <a:lnSpc>
                  <a:spcPct val="140000"/>
                </a:lnSpc>
              </a:pPr>
              <a:r>
                <a:rPr lang="en-US" altLang="zh-CN" sz="2665" dirty="0">
                  <a:solidFill>
                    <a:srgbClr val="C5976A"/>
                  </a:solidFill>
                  <a:cs typeface="+mn-ea"/>
                  <a:sym typeface="+mn-lt"/>
                </a:rPr>
                <a:t>P03</a:t>
              </a:r>
            </a:p>
          </p:txBody>
        </p:sp>
        <p:sp>
          <p:nvSpPr>
            <p:cNvPr id="16" name="文本框 15"/>
            <p:cNvSpPr txBox="1"/>
            <p:nvPr/>
          </p:nvSpPr>
          <p:spPr>
            <a:xfrm>
              <a:off x="8174083" y="2677013"/>
              <a:ext cx="2585720" cy="552715"/>
            </a:xfrm>
            <a:prstGeom prst="rect">
              <a:avLst/>
            </a:prstGeom>
            <a:noFill/>
          </p:spPr>
          <p:txBody>
            <a:bodyPr wrap="square" rtlCol="0">
              <a:spAutoFit/>
            </a:bodyPr>
            <a:lstStyle/>
            <a:p>
              <a:pPr>
                <a:lnSpc>
                  <a:spcPct val="140000"/>
                </a:lnSpc>
              </a:pPr>
              <a:r>
                <a:rPr lang="zh-CN" altLang="en-US" sz="2400" b="1" dirty="0">
                  <a:solidFill>
                    <a:schemeClr val="bg1"/>
                  </a:solidFill>
                  <a:cs typeface="+mn-ea"/>
                  <a:sym typeface="+mn-lt"/>
                </a:rPr>
                <a:t>团队水平</a:t>
              </a:r>
            </a:p>
          </p:txBody>
        </p:sp>
        <p:sp>
          <p:nvSpPr>
            <p:cNvPr id="31" name="Rounded Rectangle 63"/>
            <p:cNvSpPr/>
            <p:nvPr/>
          </p:nvSpPr>
          <p:spPr bwMode="auto">
            <a:xfrm>
              <a:off x="7895408" y="2211859"/>
              <a:ext cx="2532743" cy="1137561"/>
            </a:xfrm>
            <a:prstGeom prst="roundRect">
              <a:avLst/>
            </a:prstGeom>
            <a:noFill/>
            <a:ln w="12700">
              <a:solidFill>
                <a:schemeClr val="bg1"/>
              </a:solidFill>
              <a:headEnd type="none" w="med" len="med"/>
              <a:tailEnd type="none" w="med" len="med"/>
            </a:ln>
            <a:effectLst>
              <a:outerShdw blurRad="50800" dist="25400" dir="5400000" sx="99000" sy="99000" algn="t" rotWithShape="0">
                <a:prstClr val="black">
                  <a:alpha val="30000"/>
                </a:prstClr>
              </a:outerShdw>
            </a:effectLst>
            <a:scene3d>
              <a:camera prst="orthographicFront"/>
              <a:lightRig rig="threePt" dir="t"/>
            </a:scene3d>
            <a:sp3d>
              <a:bevelT w="31750" h="12700"/>
            </a:sp3d>
          </p:spPr>
          <p:style>
            <a:lnRef idx="1">
              <a:schemeClr val="accent4"/>
            </a:lnRef>
            <a:fillRef idx="3">
              <a:schemeClr val="accent4"/>
            </a:fillRef>
            <a:effectRef idx="2">
              <a:schemeClr val="accent4"/>
            </a:effectRef>
            <a:fontRef idx="minor">
              <a:schemeClr val="lt1"/>
            </a:fontRef>
          </p:style>
          <p:txBody>
            <a:bodyPr anchor="ctr"/>
            <a:lstStyle/>
            <a:p>
              <a:pPr algn="ctr">
                <a:lnSpc>
                  <a:spcPct val="140000"/>
                </a:lnSpc>
              </a:pPr>
              <a:endParaRPr lang="en-US" altLang="zh-CN" sz="2800" b="1" dirty="0">
                <a:effectLst>
                  <a:outerShdw blurRad="38100" dist="38100" dir="2700000" algn="tl">
                    <a:srgbClr val="000000">
                      <a:alpha val="43137"/>
                    </a:srgbClr>
                  </a:outerShdw>
                </a:effectLst>
                <a:cs typeface="+mn-ea"/>
                <a:sym typeface="+mn-lt"/>
              </a:endParaRPr>
            </a:p>
          </p:txBody>
        </p:sp>
      </p:grpSp>
      <p:grpSp>
        <p:nvGrpSpPr>
          <p:cNvPr id="11" name="组合 10"/>
          <p:cNvGrpSpPr/>
          <p:nvPr/>
        </p:nvGrpSpPr>
        <p:grpSpPr>
          <a:xfrm>
            <a:off x="1743286" y="3873777"/>
            <a:ext cx="3076061" cy="1232722"/>
            <a:chOff x="1743286" y="3873777"/>
            <a:chExt cx="3076061" cy="1232722"/>
          </a:xfrm>
        </p:grpSpPr>
        <p:sp>
          <p:nvSpPr>
            <p:cNvPr id="20" name="文本框 19"/>
            <p:cNvSpPr txBox="1"/>
            <p:nvPr/>
          </p:nvSpPr>
          <p:spPr>
            <a:xfrm>
              <a:off x="1926287" y="3873777"/>
              <a:ext cx="2893060" cy="601127"/>
            </a:xfrm>
            <a:prstGeom prst="rect">
              <a:avLst/>
            </a:prstGeom>
            <a:noFill/>
          </p:spPr>
          <p:txBody>
            <a:bodyPr wrap="square" rtlCol="0">
              <a:spAutoFit/>
            </a:bodyPr>
            <a:lstStyle/>
            <a:p>
              <a:pPr>
                <a:lnSpc>
                  <a:spcPct val="140000"/>
                </a:lnSpc>
              </a:pPr>
              <a:r>
                <a:rPr lang="en-US" altLang="zh-CN" sz="2665" dirty="0">
                  <a:solidFill>
                    <a:srgbClr val="C5976A"/>
                  </a:solidFill>
                  <a:cs typeface="+mn-ea"/>
                  <a:sym typeface="+mn-lt"/>
                </a:rPr>
                <a:t>P04</a:t>
              </a:r>
            </a:p>
          </p:txBody>
        </p:sp>
        <p:sp>
          <p:nvSpPr>
            <p:cNvPr id="22" name="文本框 21"/>
            <p:cNvSpPr txBox="1"/>
            <p:nvPr/>
          </p:nvSpPr>
          <p:spPr>
            <a:xfrm>
              <a:off x="1964386" y="4446546"/>
              <a:ext cx="2585720" cy="552715"/>
            </a:xfrm>
            <a:prstGeom prst="rect">
              <a:avLst/>
            </a:prstGeom>
            <a:noFill/>
          </p:spPr>
          <p:txBody>
            <a:bodyPr wrap="square" rtlCol="0">
              <a:spAutoFit/>
            </a:bodyPr>
            <a:lstStyle/>
            <a:p>
              <a:pPr>
                <a:lnSpc>
                  <a:spcPct val="140000"/>
                </a:lnSpc>
              </a:pPr>
              <a:r>
                <a:rPr lang="zh-CN" altLang="en-US" sz="2400" b="1" dirty="0">
                  <a:solidFill>
                    <a:schemeClr val="bg1"/>
                  </a:solidFill>
                  <a:cs typeface="+mn-ea"/>
                  <a:sym typeface="+mn-lt"/>
                </a:rPr>
                <a:t>开发方案</a:t>
              </a:r>
            </a:p>
          </p:txBody>
        </p:sp>
        <p:sp>
          <p:nvSpPr>
            <p:cNvPr id="32" name="Rounded Rectangle 63"/>
            <p:cNvSpPr/>
            <p:nvPr/>
          </p:nvSpPr>
          <p:spPr bwMode="auto">
            <a:xfrm>
              <a:off x="1743286" y="3968938"/>
              <a:ext cx="2532743" cy="1137561"/>
            </a:xfrm>
            <a:prstGeom prst="roundRect">
              <a:avLst/>
            </a:prstGeom>
            <a:noFill/>
            <a:ln w="12700">
              <a:solidFill>
                <a:schemeClr val="bg1"/>
              </a:solidFill>
              <a:headEnd type="none" w="med" len="med"/>
              <a:tailEnd type="none" w="med" len="med"/>
            </a:ln>
            <a:effectLst>
              <a:outerShdw blurRad="50800" dist="25400" dir="5400000" sx="99000" sy="99000" algn="t" rotWithShape="0">
                <a:prstClr val="black">
                  <a:alpha val="30000"/>
                </a:prstClr>
              </a:outerShdw>
            </a:effectLst>
            <a:scene3d>
              <a:camera prst="orthographicFront"/>
              <a:lightRig rig="threePt" dir="t"/>
            </a:scene3d>
            <a:sp3d>
              <a:bevelT w="31750" h="12700"/>
            </a:sp3d>
          </p:spPr>
          <p:style>
            <a:lnRef idx="1">
              <a:schemeClr val="accent4"/>
            </a:lnRef>
            <a:fillRef idx="3">
              <a:schemeClr val="accent4"/>
            </a:fillRef>
            <a:effectRef idx="2">
              <a:schemeClr val="accent4"/>
            </a:effectRef>
            <a:fontRef idx="minor">
              <a:schemeClr val="lt1"/>
            </a:fontRef>
          </p:style>
          <p:txBody>
            <a:bodyPr anchor="ctr"/>
            <a:lstStyle/>
            <a:p>
              <a:pPr algn="ctr">
                <a:lnSpc>
                  <a:spcPct val="140000"/>
                </a:lnSpc>
              </a:pPr>
              <a:endParaRPr lang="en-US" altLang="zh-CN" sz="2800" b="1" dirty="0">
                <a:effectLst>
                  <a:outerShdw blurRad="38100" dist="38100" dir="2700000" algn="tl">
                    <a:srgbClr val="000000">
                      <a:alpha val="43137"/>
                    </a:srgbClr>
                  </a:outerShdw>
                </a:effectLst>
                <a:cs typeface="+mn-ea"/>
                <a:sym typeface="+mn-lt"/>
              </a:endParaRPr>
            </a:p>
          </p:txBody>
        </p:sp>
      </p:grpSp>
      <p:grpSp>
        <p:nvGrpSpPr>
          <p:cNvPr id="13" name="组合 12"/>
          <p:cNvGrpSpPr/>
          <p:nvPr/>
        </p:nvGrpSpPr>
        <p:grpSpPr>
          <a:xfrm>
            <a:off x="4819347" y="3865310"/>
            <a:ext cx="3147424" cy="1241189"/>
            <a:chOff x="4819347" y="3865310"/>
            <a:chExt cx="3147424" cy="1241189"/>
          </a:xfrm>
        </p:grpSpPr>
        <p:sp>
          <p:nvSpPr>
            <p:cNvPr id="23" name="文本框 22"/>
            <p:cNvSpPr txBox="1"/>
            <p:nvPr/>
          </p:nvSpPr>
          <p:spPr>
            <a:xfrm>
              <a:off x="5073711" y="3865310"/>
              <a:ext cx="2893060" cy="601127"/>
            </a:xfrm>
            <a:prstGeom prst="rect">
              <a:avLst/>
            </a:prstGeom>
            <a:noFill/>
          </p:spPr>
          <p:txBody>
            <a:bodyPr wrap="square" rtlCol="0">
              <a:spAutoFit/>
            </a:bodyPr>
            <a:lstStyle/>
            <a:p>
              <a:pPr>
                <a:lnSpc>
                  <a:spcPct val="140000"/>
                </a:lnSpc>
              </a:pPr>
              <a:r>
                <a:rPr lang="en-US" altLang="zh-CN" sz="2665" dirty="0">
                  <a:solidFill>
                    <a:srgbClr val="C5976A"/>
                  </a:solidFill>
                  <a:cs typeface="+mn-ea"/>
                  <a:sym typeface="+mn-lt"/>
                </a:rPr>
                <a:t>P05</a:t>
              </a:r>
            </a:p>
          </p:txBody>
        </p:sp>
        <p:sp>
          <p:nvSpPr>
            <p:cNvPr id="25" name="文本框 24"/>
            <p:cNvSpPr txBox="1"/>
            <p:nvPr/>
          </p:nvSpPr>
          <p:spPr>
            <a:xfrm>
              <a:off x="5087257" y="4438080"/>
              <a:ext cx="2585720" cy="550151"/>
            </a:xfrm>
            <a:prstGeom prst="rect">
              <a:avLst/>
            </a:prstGeom>
            <a:noFill/>
          </p:spPr>
          <p:txBody>
            <a:bodyPr wrap="square" rtlCol="0">
              <a:spAutoFit/>
            </a:bodyPr>
            <a:lstStyle/>
            <a:p>
              <a:pPr>
                <a:lnSpc>
                  <a:spcPct val="140000"/>
                </a:lnSpc>
              </a:pPr>
              <a:r>
                <a:rPr lang="zh-CN" altLang="en-US" sz="2400" b="1" dirty="0">
                  <a:solidFill>
                    <a:schemeClr val="bg1"/>
                  </a:solidFill>
                  <a:cs typeface="+mn-ea"/>
                  <a:sym typeface="+mn-lt"/>
                </a:rPr>
                <a:t>服务方案</a:t>
              </a:r>
            </a:p>
          </p:txBody>
        </p:sp>
        <p:sp>
          <p:nvSpPr>
            <p:cNvPr id="33" name="Rounded Rectangle 63"/>
            <p:cNvSpPr/>
            <p:nvPr/>
          </p:nvSpPr>
          <p:spPr bwMode="auto">
            <a:xfrm>
              <a:off x="4819347" y="3968938"/>
              <a:ext cx="2532743" cy="1137561"/>
            </a:xfrm>
            <a:prstGeom prst="roundRect">
              <a:avLst/>
            </a:prstGeom>
            <a:noFill/>
            <a:ln w="12700">
              <a:solidFill>
                <a:schemeClr val="bg1"/>
              </a:solidFill>
              <a:headEnd type="none" w="med" len="med"/>
              <a:tailEnd type="none" w="med" len="med"/>
            </a:ln>
            <a:effectLst>
              <a:outerShdw blurRad="50800" dist="25400" dir="5400000" sx="99000" sy="99000" algn="t" rotWithShape="0">
                <a:prstClr val="black">
                  <a:alpha val="30000"/>
                </a:prstClr>
              </a:outerShdw>
            </a:effectLst>
            <a:scene3d>
              <a:camera prst="orthographicFront"/>
              <a:lightRig rig="threePt" dir="t"/>
            </a:scene3d>
            <a:sp3d>
              <a:bevelT w="31750" h="12700"/>
            </a:sp3d>
          </p:spPr>
          <p:style>
            <a:lnRef idx="1">
              <a:schemeClr val="accent4"/>
            </a:lnRef>
            <a:fillRef idx="3">
              <a:schemeClr val="accent4"/>
            </a:fillRef>
            <a:effectRef idx="2">
              <a:schemeClr val="accent4"/>
            </a:effectRef>
            <a:fontRef idx="minor">
              <a:schemeClr val="lt1"/>
            </a:fontRef>
          </p:style>
          <p:txBody>
            <a:bodyPr anchor="ctr"/>
            <a:lstStyle/>
            <a:p>
              <a:pPr algn="ctr">
                <a:lnSpc>
                  <a:spcPct val="140000"/>
                </a:lnSpc>
              </a:pPr>
              <a:endParaRPr lang="en-US" altLang="zh-CN" sz="2800" b="1" dirty="0">
                <a:effectLst>
                  <a:outerShdw blurRad="38100" dist="38100" dir="2700000" algn="tl">
                    <a:srgbClr val="000000">
                      <a:alpha val="43137"/>
                    </a:srgbClr>
                  </a:outerShdw>
                </a:effectLst>
                <a:cs typeface="+mn-ea"/>
                <a:sym typeface="+mn-lt"/>
              </a:endParaRPr>
            </a:p>
          </p:txBody>
        </p:sp>
      </p:grpSp>
      <p:grpSp>
        <p:nvGrpSpPr>
          <p:cNvPr id="15" name="组合 14"/>
          <p:cNvGrpSpPr/>
          <p:nvPr/>
        </p:nvGrpSpPr>
        <p:grpSpPr>
          <a:xfrm>
            <a:off x="7895408" y="3856844"/>
            <a:ext cx="3158189" cy="1249655"/>
            <a:chOff x="7895408" y="3856844"/>
            <a:chExt cx="3158189" cy="1249655"/>
          </a:xfrm>
        </p:grpSpPr>
        <p:sp>
          <p:nvSpPr>
            <p:cNvPr id="26" name="文本框 25"/>
            <p:cNvSpPr txBox="1"/>
            <p:nvPr/>
          </p:nvSpPr>
          <p:spPr>
            <a:xfrm>
              <a:off x="8160537" y="3856844"/>
              <a:ext cx="2893060" cy="601127"/>
            </a:xfrm>
            <a:prstGeom prst="rect">
              <a:avLst/>
            </a:prstGeom>
            <a:noFill/>
          </p:spPr>
          <p:txBody>
            <a:bodyPr wrap="square" rtlCol="0">
              <a:spAutoFit/>
            </a:bodyPr>
            <a:lstStyle/>
            <a:p>
              <a:pPr>
                <a:lnSpc>
                  <a:spcPct val="140000"/>
                </a:lnSpc>
              </a:pPr>
              <a:r>
                <a:rPr lang="en-US" altLang="zh-CN" sz="2665" dirty="0">
                  <a:solidFill>
                    <a:srgbClr val="C5976A"/>
                  </a:solidFill>
                  <a:cs typeface="+mn-ea"/>
                  <a:sym typeface="+mn-lt"/>
                </a:rPr>
                <a:t>P06</a:t>
              </a:r>
            </a:p>
          </p:txBody>
        </p:sp>
        <p:sp>
          <p:nvSpPr>
            <p:cNvPr id="28" name="文本框 27"/>
            <p:cNvSpPr txBox="1"/>
            <p:nvPr/>
          </p:nvSpPr>
          <p:spPr>
            <a:xfrm>
              <a:off x="8174083" y="4429614"/>
              <a:ext cx="2585720" cy="552715"/>
            </a:xfrm>
            <a:prstGeom prst="rect">
              <a:avLst/>
            </a:prstGeom>
            <a:noFill/>
          </p:spPr>
          <p:txBody>
            <a:bodyPr wrap="square" rtlCol="0">
              <a:spAutoFit/>
            </a:bodyPr>
            <a:lstStyle/>
            <a:p>
              <a:pPr>
                <a:lnSpc>
                  <a:spcPct val="140000"/>
                </a:lnSpc>
              </a:pPr>
              <a:r>
                <a:rPr lang="zh-CN" altLang="en-US" sz="2400" b="1" dirty="0">
                  <a:solidFill>
                    <a:schemeClr val="bg1"/>
                  </a:solidFill>
                  <a:cs typeface="+mn-ea"/>
                  <a:sym typeface="+mn-lt"/>
                </a:rPr>
                <a:t>方案特色</a:t>
              </a:r>
            </a:p>
          </p:txBody>
        </p:sp>
        <p:sp>
          <p:nvSpPr>
            <p:cNvPr id="34" name="Rounded Rectangle 63"/>
            <p:cNvSpPr/>
            <p:nvPr/>
          </p:nvSpPr>
          <p:spPr bwMode="auto">
            <a:xfrm>
              <a:off x="7895408" y="3968938"/>
              <a:ext cx="2532743" cy="1137561"/>
            </a:xfrm>
            <a:prstGeom prst="roundRect">
              <a:avLst/>
            </a:prstGeom>
            <a:noFill/>
            <a:ln w="12700">
              <a:solidFill>
                <a:schemeClr val="bg1"/>
              </a:solidFill>
              <a:headEnd type="none" w="med" len="med"/>
              <a:tailEnd type="none" w="med" len="med"/>
            </a:ln>
            <a:effectLst>
              <a:outerShdw blurRad="50800" dist="25400" dir="5400000" sx="99000" sy="99000" algn="t" rotWithShape="0">
                <a:prstClr val="black">
                  <a:alpha val="30000"/>
                </a:prstClr>
              </a:outerShdw>
            </a:effectLst>
            <a:scene3d>
              <a:camera prst="orthographicFront"/>
              <a:lightRig rig="threePt" dir="t"/>
            </a:scene3d>
            <a:sp3d>
              <a:bevelT w="31750" h="12700"/>
            </a:sp3d>
          </p:spPr>
          <p:style>
            <a:lnRef idx="1">
              <a:schemeClr val="accent4"/>
            </a:lnRef>
            <a:fillRef idx="3">
              <a:schemeClr val="accent4"/>
            </a:fillRef>
            <a:effectRef idx="2">
              <a:schemeClr val="accent4"/>
            </a:effectRef>
            <a:fontRef idx="minor">
              <a:schemeClr val="lt1"/>
            </a:fontRef>
          </p:style>
          <p:txBody>
            <a:bodyPr anchor="ctr"/>
            <a:lstStyle/>
            <a:p>
              <a:pPr algn="ctr">
                <a:lnSpc>
                  <a:spcPct val="140000"/>
                </a:lnSpc>
              </a:pPr>
              <a:endParaRPr lang="en-US" altLang="zh-CN" sz="2800" b="1" dirty="0">
                <a:effectLst>
                  <a:outerShdw blurRad="38100" dist="38100" dir="2700000" algn="tl">
                    <a:srgbClr val="000000">
                      <a:alpha val="43137"/>
                    </a:srgbClr>
                  </a:outerShdw>
                </a:effectLst>
                <a:cs typeface="+mn-ea"/>
                <a:sym typeface="+mn-lt"/>
              </a:endParaRPr>
            </a:p>
          </p:txBody>
        </p:sp>
      </p:grpSp>
      <p:sp>
        <p:nvSpPr>
          <p:cNvPr id="2" name="文本框 1"/>
          <p:cNvSpPr txBox="1"/>
          <p:nvPr/>
        </p:nvSpPr>
        <p:spPr>
          <a:xfrm>
            <a:off x="635290" y="550933"/>
            <a:ext cx="1107996" cy="646331"/>
          </a:xfrm>
          <a:prstGeom prst="rect">
            <a:avLst/>
          </a:prstGeom>
          <a:noFill/>
        </p:spPr>
        <p:txBody>
          <a:bodyPr wrap="none" rtlCol="0">
            <a:spAutoFit/>
          </a:bodyPr>
          <a:lstStyle/>
          <a:p>
            <a:r>
              <a:rPr lang="zh-CN" altLang="en-US" sz="3600" dirty="0">
                <a:solidFill>
                  <a:schemeClr val="bg1"/>
                </a:solidFill>
              </a:rPr>
              <a:t>目录</a:t>
            </a:r>
          </a:p>
        </p:txBody>
      </p:sp>
      <p:sp>
        <p:nvSpPr>
          <p:cNvPr id="3" name="文本框 2"/>
          <p:cNvSpPr txBox="1"/>
          <p:nvPr/>
        </p:nvSpPr>
        <p:spPr>
          <a:xfrm>
            <a:off x="1641686" y="752273"/>
            <a:ext cx="1194558" cy="461665"/>
          </a:xfrm>
          <a:prstGeom prst="rect">
            <a:avLst/>
          </a:prstGeom>
          <a:noFill/>
        </p:spPr>
        <p:txBody>
          <a:bodyPr wrap="none" rtlCol="0">
            <a:spAutoFit/>
          </a:bodyPr>
          <a:lstStyle/>
          <a:p>
            <a:r>
              <a:rPr lang="en-US" altLang="zh-CN" sz="2400" dirty="0">
                <a:solidFill>
                  <a:schemeClr val="bg1"/>
                </a:solidFill>
              </a:rPr>
              <a:t>content</a:t>
            </a:r>
            <a:endParaRPr lang="zh-CN" altLang="en-US" sz="2400" dirty="0">
              <a:solidFill>
                <a:schemeClr val="bg1"/>
              </a:solidFill>
            </a:endParaRPr>
          </a:p>
        </p:txBody>
      </p:sp>
      <p:cxnSp>
        <p:nvCxnSpPr>
          <p:cNvPr id="9" name="直接连接符 8"/>
          <p:cNvCxnSpPr/>
          <p:nvPr/>
        </p:nvCxnSpPr>
        <p:spPr>
          <a:xfrm>
            <a:off x="783772" y="1228288"/>
            <a:ext cx="3492257" cy="0"/>
          </a:xfrm>
          <a:prstGeom prst="line">
            <a:avLst/>
          </a:prstGeom>
          <a:ln w="12700">
            <a:gradFill>
              <a:gsLst>
                <a:gs pos="0">
                  <a:schemeClr val="accent1">
                    <a:lumMod val="5000"/>
                    <a:lumOff val="95000"/>
                  </a:schemeClr>
                </a:gs>
                <a:gs pos="100000">
                  <a:schemeClr val="accent1">
                    <a:lumMod val="30000"/>
                    <a:lumOff val="70000"/>
                    <a:alpha val="0"/>
                  </a:schemeClr>
                </a:gs>
              </a:gsLst>
              <a:lin ang="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ppt_x"/>
                                          </p:val>
                                        </p:tav>
                                        <p:tav tm="100000">
                                          <p:val>
                                            <p:strVal val="#ppt_x"/>
                                          </p:val>
                                        </p:tav>
                                      </p:tavLst>
                                    </p:anim>
                                    <p:anim calcmode="lin" valueType="num">
                                      <p:cBhvr additive="base">
                                        <p:cTn id="8" dur="500" fill="hold"/>
                                        <p:tgtEl>
                                          <p:spTgt spid="17"/>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ppt_x"/>
                                          </p:val>
                                        </p:tav>
                                        <p:tav tm="100000">
                                          <p:val>
                                            <p:strVal val="#ppt_x"/>
                                          </p:val>
                                        </p:tav>
                                      </p:tavLst>
                                    </p:anim>
                                    <p:anim calcmode="lin" valueType="num">
                                      <p:cBhvr additive="base">
                                        <p:cTn id="20" dur="500" fill="hold"/>
                                        <p:tgtEl>
                                          <p:spTgt spid="11"/>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anim calcmode="lin" valueType="num">
                                      <p:cBhvr additive="base">
                                        <p:cTn id="23" dur="500" fill="hold"/>
                                        <p:tgtEl>
                                          <p:spTgt spid="13"/>
                                        </p:tgtEl>
                                        <p:attrNameLst>
                                          <p:attrName>ppt_x</p:attrName>
                                        </p:attrNameLst>
                                      </p:cBhvr>
                                      <p:tavLst>
                                        <p:tav tm="0">
                                          <p:val>
                                            <p:strVal val="#ppt_x"/>
                                          </p:val>
                                        </p:tav>
                                        <p:tav tm="100000">
                                          <p:val>
                                            <p:strVal val="#ppt_x"/>
                                          </p:val>
                                        </p:tav>
                                      </p:tavLst>
                                    </p:anim>
                                    <p:anim calcmode="lin" valueType="num">
                                      <p:cBhvr additive="base">
                                        <p:cTn id="24" dur="500" fill="hold"/>
                                        <p:tgtEl>
                                          <p:spTgt spid="13"/>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500" fill="hold"/>
                                        <p:tgtEl>
                                          <p:spTgt spid="15"/>
                                        </p:tgtEl>
                                        <p:attrNameLst>
                                          <p:attrName>ppt_x</p:attrName>
                                        </p:attrNameLst>
                                      </p:cBhvr>
                                      <p:tavLst>
                                        <p:tav tm="0">
                                          <p:val>
                                            <p:strVal val="#ppt_x"/>
                                          </p:val>
                                        </p:tav>
                                        <p:tav tm="100000">
                                          <p:val>
                                            <p:strVal val="#ppt_x"/>
                                          </p:val>
                                        </p:tav>
                                      </p:tavLst>
                                    </p:anim>
                                    <p:anim calcmode="lin" valueType="num">
                                      <p:cBhvr additive="base">
                                        <p:cTn id="2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072246" y="1639405"/>
            <a:ext cx="3533769" cy="3533769"/>
            <a:chOff x="3072246" y="1639405"/>
            <a:chExt cx="3533769" cy="3533769"/>
          </a:xfrm>
        </p:grpSpPr>
        <p:sp>
          <p:nvSpPr>
            <p:cNvPr id="26" name="椭圆 25"/>
            <p:cNvSpPr/>
            <p:nvPr/>
          </p:nvSpPr>
          <p:spPr>
            <a:xfrm>
              <a:off x="3072246" y="1639405"/>
              <a:ext cx="3533769" cy="3533769"/>
            </a:xfrm>
            <a:prstGeom prst="ellipse">
              <a:avLst/>
            </a:prstGeom>
            <a:solidFill>
              <a:srgbClr val="00B0F0">
                <a:alpha val="33000"/>
              </a:srgbClr>
            </a:solidFill>
            <a:ln w="9525" cap="flat" cmpd="sng" algn="ctr">
              <a:noFill/>
              <a:prstDash val="solid"/>
              <a:round/>
              <a:headEnd type="none" w="med" len="med"/>
              <a:tailEnd type="none" w="med" len="med"/>
            </a:ln>
          </p:spPr>
          <p:txBody>
            <a:bodyPr vert="horz" wrap="square" lIns="91456" tIns="45728" rIns="91456" bIns="45728" numCol="1" anchor="t" anchorCtr="0" compatLnSpc="1"/>
            <a:lstStyle/>
            <a:p>
              <a:pPr eaLnBrk="0" fontAlgn="base" hangingPunct="0">
                <a:lnSpc>
                  <a:spcPct val="140000"/>
                </a:lnSpc>
                <a:spcBef>
                  <a:spcPct val="0"/>
                </a:spcBef>
                <a:spcAft>
                  <a:spcPct val="0"/>
                </a:spcAft>
              </a:pPr>
              <a:endParaRPr lang="zh-CN" altLang="en-US" sz="1800">
                <a:cs typeface="+mn-ea"/>
                <a:sym typeface="+mn-lt"/>
              </a:endParaRPr>
            </a:p>
          </p:txBody>
        </p:sp>
        <p:pic>
          <p:nvPicPr>
            <p:cNvPr id="10" name="图片 9" descr="五角星2"/>
            <p:cNvPicPr>
              <a:picLocks noChangeAspect="1"/>
            </p:cNvPicPr>
            <p:nvPr/>
          </p:nvPicPr>
          <p:blipFill>
            <a:blip r:embed="rId2" cstate="print"/>
            <a:stretch>
              <a:fillRect/>
            </a:stretch>
          </p:blipFill>
          <p:spPr>
            <a:xfrm>
              <a:off x="3426639" y="1918219"/>
              <a:ext cx="2850387" cy="2709392"/>
            </a:xfrm>
            <a:prstGeom prst="rect">
              <a:avLst/>
            </a:prstGeom>
          </p:spPr>
        </p:pic>
        <p:sp>
          <p:nvSpPr>
            <p:cNvPr id="7" name="文本框 6"/>
            <p:cNvSpPr txBox="1"/>
            <p:nvPr/>
          </p:nvSpPr>
          <p:spPr>
            <a:xfrm>
              <a:off x="3709263" y="2472074"/>
              <a:ext cx="1923123" cy="954107"/>
            </a:xfrm>
            <a:prstGeom prst="rect">
              <a:avLst/>
            </a:prstGeom>
            <a:noFill/>
          </p:spPr>
          <p:txBody>
            <a:bodyPr wrap="square" rtlCol="0">
              <a:spAutoFit/>
            </a:bodyPr>
            <a:lstStyle/>
            <a:p>
              <a:pPr algn="ctr">
                <a:lnSpc>
                  <a:spcPct val="140000"/>
                </a:lnSpc>
              </a:pPr>
              <a:r>
                <a:rPr lang="en-US" altLang="zh-CN" sz="4000" dirty="0">
                  <a:solidFill>
                    <a:schemeClr val="bg1"/>
                  </a:solidFill>
                  <a:cs typeface="+mn-ea"/>
                  <a:sym typeface="+mn-lt"/>
                </a:rPr>
                <a:t>Part</a:t>
              </a:r>
            </a:p>
          </p:txBody>
        </p:sp>
        <p:sp>
          <p:nvSpPr>
            <p:cNvPr id="9" name="文本框 8"/>
            <p:cNvSpPr txBox="1"/>
            <p:nvPr/>
          </p:nvSpPr>
          <p:spPr>
            <a:xfrm>
              <a:off x="3854386" y="3807134"/>
              <a:ext cx="1632876" cy="480131"/>
            </a:xfrm>
            <a:prstGeom prst="rect">
              <a:avLst/>
            </a:prstGeom>
            <a:noFill/>
          </p:spPr>
          <p:txBody>
            <a:bodyPr wrap="square" rtlCol="0">
              <a:spAutoFit/>
            </a:bodyPr>
            <a:lstStyle/>
            <a:p>
              <a:pPr algn="ctr">
                <a:lnSpc>
                  <a:spcPct val="140000"/>
                </a:lnSpc>
              </a:pPr>
              <a:r>
                <a:rPr lang="zh-CN" altLang="en-US" sz="1800" dirty="0">
                  <a:solidFill>
                    <a:schemeClr val="bg1"/>
                  </a:solidFill>
                  <a:cs typeface="+mn-ea"/>
                  <a:sym typeface="+mn-lt"/>
                </a:rPr>
                <a:t>第一部分</a:t>
              </a:r>
            </a:p>
          </p:txBody>
        </p:sp>
        <p:sp>
          <p:nvSpPr>
            <p:cNvPr id="3" name="矩形 2"/>
            <p:cNvSpPr/>
            <p:nvPr/>
          </p:nvSpPr>
          <p:spPr>
            <a:xfrm>
              <a:off x="3635473" y="2805884"/>
              <a:ext cx="1851789" cy="1237005"/>
            </a:xfrm>
            <a:prstGeom prst="rect">
              <a:avLst/>
            </a:prstGeom>
          </p:spPr>
          <p:txBody>
            <a:bodyPr wrap="none">
              <a:spAutoFit/>
            </a:bodyPr>
            <a:lstStyle/>
            <a:p>
              <a:pPr lvl="0" algn="ctr">
                <a:lnSpc>
                  <a:spcPct val="140000"/>
                </a:lnSpc>
              </a:pPr>
              <a:r>
                <a:rPr lang="en-US" altLang="zh-CN" sz="6000" dirty="0">
                  <a:solidFill>
                    <a:schemeClr val="bg1"/>
                  </a:solidFill>
                  <a:cs typeface="+mn-ea"/>
                  <a:sym typeface="+mn-lt"/>
                </a:rPr>
                <a:t>ONE</a:t>
              </a:r>
            </a:p>
          </p:txBody>
        </p:sp>
      </p:grpSp>
      <p:grpSp>
        <p:nvGrpSpPr>
          <p:cNvPr id="4" name="组合 3"/>
          <p:cNvGrpSpPr/>
          <p:nvPr/>
        </p:nvGrpSpPr>
        <p:grpSpPr>
          <a:xfrm>
            <a:off x="5632386" y="1639405"/>
            <a:ext cx="3533769" cy="3533769"/>
            <a:chOff x="5632386" y="1639405"/>
            <a:chExt cx="3533769" cy="3533769"/>
          </a:xfrm>
        </p:grpSpPr>
        <p:sp>
          <p:nvSpPr>
            <p:cNvPr id="25" name="椭圆 24"/>
            <p:cNvSpPr/>
            <p:nvPr/>
          </p:nvSpPr>
          <p:spPr>
            <a:xfrm>
              <a:off x="5632386" y="1639405"/>
              <a:ext cx="3533769" cy="3533769"/>
            </a:xfrm>
            <a:prstGeom prst="ellipse">
              <a:avLst/>
            </a:prstGeom>
            <a:solidFill>
              <a:schemeClr val="bg1"/>
            </a:solidFill>
            <a:ln w="19050" cap="sq" cmpd="sng" algn="ctr">
              <a:noFill/>
              <a:prstDash val="solid"/>
              <a:round/>
              <a:headEnd type="none" w="med" len="med"/>
              <a:tailEnd type="none" w="med" len="med"/>
            </a:ln>
          </p:spPr>
          <p:txBody>
            <a:bodyPr vert="horz" wrap="square" lIns="91456" tIns="45728" rIns="91456" bIns="45728" numCol="1" anchor="t" anchorCtr="0" compatLnSpc="1"/>
            <a:lstStyle/>
            <a:p>
              <a:pPr eaLnBrk="0" fontAlgn="base" hangingPunct="0">
                <a:lnSpc>
                  <a:spcPct val="140000"/>
                </a:lnSpc>
                <a:spcBef>
                  <a:spcPct val="0"/>
                </a:spcBef>
                <a:spcAft>
                  <a:spcPct val="0"/>
                </a:spcAft>
              </a:pPr>
              <a:endParaRPr lang="zh-CN" altLang="en-US" sz="1800">
                <a:cs typeface="+mn-ea"/>
                <a:sym typeface="+mn-lt"/>
              </a:endParaRPr>
            </a:p>
          </p:txBody>
        </p:sp>
        <p:sp>
          <p:nvSpPr>
            <p:cNvPr id="12" name="文本框 11"/>
            <p:cNvSpPr txBox="1"/>
            <p:nvPr/>
          </p:nvSpPr>
          <p:spPr>
            <a:xfrm>
              <a:off x="6084802" y="3113901"/>
              <a:ext cx="2811501" cy="706219"/>
            </a:xfrm>
            <a:prstGeom prst="rect">
              <a:avLst/>
            </a:prstGeom>
            <a:noFill/>
          </p:spPr>
          <p:txBody>
            <a:bodyPr wrap="square" rtlCol="0">
              <a:spAutoFit/>
            </a:bodyPr>
            <a:lstStyle/>
            <a:p>
              <a:pPr algn="ctr">
                <a:lnSpc>
                  <a:spcPct val="140000"/>
                </a:lnSpc>
              </a:pPr>
              <a:r>
                <a:rPr lang="zh-CN" altLang="en-US" sz="3200" b="1" dirty="0">
                  <a:cs typeface="+mn-ea"/>
                  <a:sym typeface="+mn-lt"/>
                </a:rPr>
                <a:t>项目案例</a:t>
              </a:r>
              <a:endParaRPr lang="en-US" altLang="zh-CN" sz="3200" b="1" dirty="0">
                <a:cs typeface="+mn-ea"/>
                <a:sym typeface="+mn-lt"/>
              </a:endParaRPr>
            </a:p>
          </p:txBody>
        </p:sp>
      </p:gr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p:cTn id="13" dur="500" fill="hold"/>
                                        <p:tgtEl>
                                          <p:spTgt spid="4"/>
                                        </p:tgtEl>
                                        <p:attrNameLst>
                                          <p:attrName>ppt_w</p:attrName>
                                        </p:attrNameLst>
                                      </p:cBhvr>
                                      <p:tavLst>
                                        <p:tav tm="0">
                                          <p:val>
                                            <p:fltVal val="0"/>
                                          </p:val>
                                        </p:tav>
                                        <p:tav tm="100000">
                                          <p:val>
                                            <p:strVal val="#ppt_w"/>
                                          </p:val>
                                        </p:tav>
                                      </p:tavLst>
                                    </p:anim>
                                    <p:anim calcmode="lin" valueType="num">
                                      <p:cBhvr>
                                        <p:cTn id="14" dur="500" fill="hold"/>
                                        <p:tgtEl>
                                          <p:spTgt spid="4"/>
                                        </p:tgtEl>
                                        <p:attrNameLst>
                                          <p:attrName>ppt_h</p:attrName>
                                        </p:attrNameLst>
                                      </p:cBhvr>
                                      <p:tavLst>
                                        <p:tav tm="0">
                                          <p:val>
                                            <p:fltVal val="0"/>
                                          </p:val>
                                        </p:tav>
                                        <p:tav tm="100000">
                                          <p:val>
                                            <p:strVal val="#ppt_h"/>
                                          </p:val>
                                        </p:tav>
                                      </p:tavLst>
                                    </p:anim>
                                    <p:animEffect transition="in" filter="fade">
                                      <p:cBhvr>
                                        <p:cTn id="1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t>中国建设银行广东省分行</a:t>
            </a:r>
          </a:p>
        </p:txBody>
      </p:sp>
      <p:sp>
        <p:nvSpPr>
          <p:cNvPr id="4" name="内容占位符 2"/>
          <p:cNvSpPr>
            <a:spLocks noGrp="1"/>
          </p:cNvSpPr>
          <p:nvPr>
            <p:ph idx="4294967295"/>
          </p:nvPr>
        </p:nvSpPr>
        <p:spPr>
          <a:xfrm>
            <a:off x="1143001" y="1272899"/>
            <a:ext cx="9810751" cy="5365750"/>
          </a:xfrm>
          <a:prstGeom prst="rect">
            <a:avLst/>
          </a:prstGeom>
        </p:spPr>
        <p:txBody>
          <a:bodyPr>
            <a:normAutofit fontScale="85000" lnSpcReduction="20000"/>
          </a:bodyPr>
          <a:lstStyle/>
          <a:p>
            <a:pPr marL="342900" lvl="1" indent="-342900" defTabSz="801161" eaLnBrk="1" hangingPunct="1">
              <a:buFont typeface="Arial" pitchFamily="34" charset="0"/>
              <a:buChar char="•"/>
              <a:defRPr/>
            </a:pPr>
            <a:endParaRPr lang="en-US" altLang="zh-CN" sz="2400" b="1" dirty="0"/>
          </a:p>
          <a:p>
            <a:pPr marL="342900" lvl="1" indent="-342900" defTabSz="801161" eaLnBrk="1" hangingPunct="1">
              <a:buFont typeface="Arial" pitchFamily="34" charset="0"/>
              <a:buChar char="•"/>
              <a:defRPr/>
            </a:pPr>
            <a:r>
              <a:rPr lang="zh-CN" altLang="zh-CN" sz="2400" b="1" dirty="0"/>
              <a:t>部署情况：</a:t>
            </a:r>
            <a:r>
              <a:rPr lang="en-US" altLang="zh-CN" sz="2400" b="1" dirty="0"/>
              <a:t>		</a:t>
            </a:r>
            <a:r>
              <a:rPr lang="zh-CN" altLang="en-US" sz="2400" b="1" dirty="0"/>
              <a:t>办公网生产网</a:t>
            </a:r>
            <a:r>
              <a:rPr lang="en-US" altLang="zh-CN" sz="2400" b="1" dirty="0"/>
              <a:t>Windows\WinCE</a:t>
            </a:r>
            <a:r>
              <a:rPr lang="zh-CN" altLang="en-US" sz="2400" b="1" dirty="0"/>
              <a:t>，</a:t>
            </a:r>
            <a:r>
              <a:rPr lang="en-US" altLang="zh-CN" sz="2400" b="1" dirty="0">
                <a:solidFill>
                  <a:srgbClr val="FF0000"/>
                </a:solidFill>
              </a:rPr>
              <a:t>ATM</a:t>
            </a:r>
            <a:r>
              <a:rPr lang="zh-CN" altLang="zh-CN" sz="2400" b="1" dirty="0"/>
              <a:t>机</a:t>
            </a:r>
            <a:endParaRPr lang="en-US" altLang="zh-CN" sz="2400" b="1" dirty="0"/>
          </a:p>
          <a:p>
            <a:pPr marL="342900" lvl="1" indent="-342900" defTabSz="801161" eaLnBrk="1" hangingPunct="1">
              <a:buFont typeface="Arial" pitchFamily="34" charset="0"/>
              <a:buChar char="•"/>
              <a:defRPr/>
            </a:pPr>
            <a:r>
              <a:rPr lang="zh-CN" altLang="en-US" sz="2400" b="1" dirty="0"/>
              <a:t>部署点数：</a:t>
            </a:r>
            <a:r>
              <a:rPr lang="en-US" altLang="zh-CN" sz="2400" b="1" dirty="0"/>
              <a:t>		16400</a:t>
            </a:r>
            <a:r>
              <a:rPr lang="zh-CN" altLang="en-US" sz="2400" b="1" dirty="0"/>
              <a:t>点</a:t>
            </a:r>
            <a:endParaRPr lang="en-US" altLang="zh-CN" sz="2400" b="1" dirty="0"/>
          </a:p>
          <a:p>
            <a:pPr marL="342900" lvl="1" indent="-342900" defTabSz="801161" eaLnBrk="1" hangingPunct="1">
              <a:buFont typeface="Arial" pitchFamily="34" charset="0"/>
              <a:buChar char="•"/>
              <a:defRPr/>
            </a:pPr>
            <a:r>
              <a:rPr lang="zh-CN" altLang="en-US" sz="2400" b="1" dirty="0"/>
              <a:t>交换机：</a:t>
            </a:r>
            <a:r>
              <a:rPr lang="en-US" altLang="zh-CN" sz="2400" b="1" dirty="0"/>
              <a:t>		</a:t>
            </a:r>
            <a:r>
              <a:rPr lang="en-US" altLang="zh-CN" sz="2400" b="1" dirty="0" smtClean="0"/>
              <a:t>	2470</a:t>
            </a:r>
            <a:r>
              <a:rPr lang="zh-CN" altLang="en-US" sz="2400" b="1" dirty="0"/>
              <a:t>台</a:t>
            </a:r>
            <a:endParaRPr lang="en-US" altLang="zh-CN" sz="2400" b="1" dirty="0"/>
          </a:p>
          <a:p>
            <a:pPr marL="342900" lvl="1" indent="-342900" defTabSz="801161" eaLnBrk="1" hangingPunct="1">
              <a:buFont typeface="Arial" pitchFamily="34" charset="0"/>
              <a:buChar char="•"/>
              <a:defRPr/>
            </a:pPr>
            <a:r>
              <a:rPr lang="zh-CN" altLang="en-US" sz="2400" b="1" dirty="0"/>
              <a:t>天珣服务器：</a:t>
            </a:r>
            <a:r>
              <a:rPr lang="en-US" altLang="zh-CN" sz="2400" b="1" dirty="0"/>
              <a:t>	</a:t>
            </a:r>
            <a:r>
              <a:rPr lang="en-US" altLang="zh-CN" sz="2400" b="1" dirty="0" smtClean="0"/>
              <a:t>	4</a:t>
            </a:r>
            <a:r>
              <a:rPr lang="zh-CN" altLang="en-US" sz="2400" b="1" dirty="0"/>
              <a:t>台</a:t>
            </a:r>
            <a:endParaRPr lang="en-US" altLang="zh-CN" sz="2400" b="1" dirty="0"/>
          </a:p>
          <a:p>
            <a:pPr marL="342900" lvl="1" indent="-342900" defTabSz="801161" eaLnBrk="1" hangingPunct="1">
              <a:buFont typeface="Arial" pitchFamily="34" charset="0"/>
              <a:buChar char="•"/>
              <a:defRPr/>
            </a:pPr>
            <a:r>
              <a:rPr lang="zh-CN" altLang="en-US" sz="2400" b="1" dirty="0"/>
              <a:t>运行时间：</a:t>
            </a:r>
            <a:r>
              <a:rPr lang="en-US" altLang="zh-CN" sz="2400" b="1" dirty="0"/>
              <a:t>		5</a:t>
            </a:r>
            <a:r>
              <a:rPr lang="zh-CN" altLang="en-US" sz="2400" b="1" dirty="0"/>
              <a:t>年</a:t>
            </a:r>
            <a:endParaRPr lang="en-US" altLang="zh-CN" sz="2400" b="1" dirty="0"/>
          </a:p>
          <a:p>
            <a:pPr marL="342900" lvl="1" indent="-342900" defTabSz="801161" eaLnBrk="1" hangingPunct="1">
              <a:buFont typeface="Arial" pitchFamily="34" charset="0"/>
              <a:buChar char="•"/>
              <a:defRPr/>
            </a:pPr>
            <a:r>
              <a:rPr lang="zh-CN" altLang="en-US" sz="2400" b="1" dirty="0"/>
              <a:t>准入手段：</a:t>
            </a:r>
            <a:r>
              <a:rPr lang="en-US" altLang="zh-CN" sz="2400" b="1" dirty="0"/>
              <a:t>		USER-IP</a:t>
            </a:r>
            <a:r>
              <a:rPr lang="zh-CN" altLang="en-US" sz="2400" b="1" dirty="0"/>
              <a:t>绑定</a:t>
            </a:r>
            <a:r>
              <a:rPr lang="en-US" altLang="zh-CN" sz="2400" b="1" dirty="0"/>
              <a:t>802.1X</a:t>
            </a:r>
            <a:endParaRPr lang="zh-CN" altLang="zh-CN" sz="2400" b="1" dirty="0"/>
          </a:p>
          <a:p>
            <a:pPr marL="342900" lvl="1" indent="-342900" defTabSz="801161" eaLnBrk="1" hangingPunct="1">
              <a:buFont typeface="Arial" pitchFamily="34" charset="0"/>
              <a:buChar char="•"/>
              <a:defRPr/>
            </a:pPr>
            <a:r>
              <a:rPr lang="zh-CN" altLang="en-US" sz="2400" b="1" dirty="0"/>
              <a:t>其他策略</a:t>
            </a:r>
            <a:r>
              <a:rPr lang="zh-CN" altLang="zh-CN" sz="2400" b="1" dirty="0"/>
              <a:t>：</a:t>
            </a:r>
            <a:endParaRPr lang="en-US" altLang="zh-CN" sz="2400" b="1" dirty="0"/>
          </a:p>
          <a:p>
            <a:pPr marL="651939" lvl="1" indent="-250635" defTabSz="801161" eaLnBrk="1" hangingPunct="1">
              <a:lnSpc>
                <a:spcPct val="160000"/>
              </a:lnSpc>
              <a:buFont typeface="FrutigerNext LT Regular" pitchFamily="2" charset="0"/>
              <a:buChar char="›"/>
              <a:defRPr/>
            </a:pPr>
            <a:r>
              <a:rPr lang="zh-CN" altLang="zh-CN" sz="1700" b="1" dirty="0"/>
              <a:t>不安装趋势杀毒及病毒库不超</a:t>
            </a:r>
            <a:r>
              <a:rPr lang="en-US" altLang="zh-CN" sz="1700" b="1" dirty="0"/>
              <a:t>7</a:t>
            </a:r>
            <a:r>
              <a:rPr lang="zh-CN" altLang="zh-CN" sz="1700" b="1" dirty="0"/>
              <a:t>天没有升级不能访问网络；</a:t>
            </a:r>
            <a:endParaRPr lang="en-US" altLang="zh-CN" sz="1700" b="1" dirty="0"/>
          </a:p>
          <a:p>
            <a:pPr marL="651939" lvl="1" indent="-250635" defTabSz="801161" eaLnBrk="1" hangingPunct="1">
              <a:lnSpc>
                <a:spcPct val="160000"/>
              </a:lnSpc>
              <a:buFont typeface="FrutigerNext LT Regular" pitchFamily="2" charset="0"/>
              <a:buChar char="›"/>
              <a:defRPr/>
            </a:pPr>
            <a:r>
              <a:rPr lang="zh-CN" altLang="zh-CN" sz="1700" b="1" dirty="0"/>
              <a:t>禁止运行</a:t>
            </a:r>
            <a:r>
              <a:rPr lang="en-US" altLang="zh-CN" sz="1700" b="1" dirty="0"/>
              <a:t>QQ</a:t>
            </a:r>
            <a:r>
              <a:rPr lang="zh-CN" altLang="zh-CN" sz="1700" b="1" dirty="0"/>
              <a:t>、飞秋等</a:t>
            </a:r>
            <a:r>
              <a:rPr lang="en-US" altLang="zh-CN" sz="1700" b="1" dirty="0"/>
              <a:t>IM</a:t>
            </a:r>
            <a:r>
              <a:rPr lang="zh-CN" altLang="zh-CN" sz="1700" b="1" dirty="0"/>
              <a:t>软件，部分区域禁止双网卡，部分区域禁止使用远程桌面</a:t>
            </a:r>
            <a:endParaRPr lang="en-US" altLang="zh-CN" sz="1700" b="1" dirty="0"/>
          </a:p>
          <a:p>
            <a:pPr marL="651939" lvl="1" indent="-250635" defTabSz="801161" eaLnBrk="1" hangingPunct="1">
              <a:lnSpc>
                <a:spcPct val="160000"/>
              </a:lnSpc>
              <a:buFont typeface="FrutigerNext LT Regular" pitchFamily="2" charset="0"/>
              <a:buChar char="›"/>
              <a:defRPr/>
            </a:pPr>
            <a:r>
              <a:rPr lang="en-US" altLang="zh-CN" sz="1700" b="1" dirty="0"/>
              <a:t>ARP</a:t>
            </a:r>
            <a:r>
              <a:rPr lang="zh-CN" altLang="zh-CN" sz="1700" b="1" dirty="0"/>
              <a:t>防护，阻止内网</a:t>
            </a:r>
            <a:r>
              <a:rPr lang="en-US" altLang="zh-CN" sz="1700" b="1" dirty="0"/>
              <a:t>ARP</a:t>
            </a:r>
            <a:r>
              <a:rPr lang="zh-CN" altLang="zh-CN" sz="1700" b="1" dirty="0"/>
              <a:t>欺骗；</a:t>
            </a:r>
            <a:endParaRPr lang="en-US" altLang="zh-CN" sz="1700" b="1" dirty="0"/>
          </a:p>
          <a:p>
            <a:pPr marL="651939" lvl="1" indent="-250635" defTabSz="801161" eaLnBrk="1" hangingPunct="1">
              <a:lnSpc>
                <a:spcPct val="160000"/>
              </a:lnSpc>
              <a:buFont typeface="FrutigerNext LT Regular" pitchFamily="2" charset="0"/>
              <a:buChar char="›"/>
              <a:defRPr/>
            </a:pPr>
            <a:r>
              <a:rPr lang="zh-CN" altLang="zh-CN" sz="1700" b="1" dirty="0"/>
              <a:t>在线补丁功能为终端打补丁</a:t>
            </a:r>
            <a:r>
              <a:rPr lang="zh-CN" altLang="en-US" sz="1700" b="1" dirty="0"/>
              <a:t>；</a:t>
            </a:r>
            <a:endParaRPr lang="en-US" altLang="zh-CN" sz="1700" b="1" dirty="0"/>
          </a:p>
          <a:p>
            <a:pPr marL="651939" lvl="1" indent="-250635" defTabSz="801161" eaLnBrk="1" hangingPunct="1">
              <a:lnSpc>
                <a:spcPct val="160000"/>
              </a:lnSpc>
              <a:buFont typeface="FrutigerNext LT Regular" pitchFamily="2" charset="0"/>
              <a:buChar char="›"/>
              <a:defRPr/>
            </a:pPr>
            <a:r>
              <a:rPr lang="zh-CN" altLang="en-US" sz="1700" b="1" dirty="0">
                <a:solidFill>
                  <a:srgbClr val="FF0000"/>
                </a:solidFill>
              </a:rPr>
              <a:t>定制</a:t>
            </a:r>
            <a:r>
              <a:rPr lang="zh-CN" altLang="en-US" sz="1700" b="1" dirty="0"/>
              <a:t>非准入终端接入报警、报表；</a:t>
            </a:r>
            <a:endParaRPr lang="en-US" altLang="zh-CN" sz="1700" b="1" dirty="0"/>
          </a:p>
          <a:p>
            <a:pPr marL="651939" lvl="1" indent="-250635" defTabSz="801161" eaLnBrk="1" hangingPunct="1">
              <a:lnSpc>
                <a:spcPct val="160000"/>
              </a:lnSpc>
              <a:buFont typeface="FrutigerNext LT Regular" pitchFamily="2" charset="0"/>
              <a:buChar char="›"/>
              <a:defRPr/>
            </a:pPr>
            <a:r>
              <a:rPr lang="zh-CN" altLang="en-US" sz="1700" b="1" dirty="0">
                <a:solidFill>
                  <a:srgbClr val="FF0000"/>
                </a:solidFill>
              </a:rPr>
              <a:t>定制</a:t>
            </a:r>
            <a:r>
              <a:rPr lang="en-US" altLang="zh-CN" sz="1700" b="1" dirty="0"/>
              <a:t>RADIUS</a:t>
            </a:r>
            <a:r>
              <a:rPr lang="zh-CN" altLang="en-US" sz="1700" b="1" dirty="0"/>
              <a:t>服务组件告警模块；</a:t>
            </a:r>
            <a:endParaRPr lang="en-US" altLang="zh-CN" sz="1700" b="1" dirty="0"/>
          </a:p>
          <a:p>
            <a:pPr marL="651939" lvl="1" indent="-250635" defTabSz="801161" eaLnBrk="1" hangingPunct="1">
              <a:lnSpc>
                <a:spcPct val="160000"/>
              </a:lnSpc>
              <a:buFont typeface="FrutigerNext LT Regular" pitchFamily="2" charset="0"/>
              <a:buChar char="›"/>
              <a:defRPr/>
            </a:pPr>
            <a:r>
              <a:rPr lang="zh-CN" altLang="en-US" sz="1700" b="1" dirty="0">
                <a:solidFill>
                  <a:srgbClr val="FF0000"/>
                </a:solidFill>
              </a:rPr>
              <a:t>定制</a:t>
            </a:r>
            <a:r>
              <a:rPr lang="en-US" altLang="zh-CN" sz="1700" b="1" dirty="0"/>
              <a:t>ISA</a:t>
            </a:r>
            <a:r>
              <a:rPr lang="zh-CN" altLang="en-US" sz="1700" b="1" dirty="0"/>
              <a:t>准入控制方式，用户通过</a:t>
            </a:r>
            <a:r>
              <a:rPr lang="en-US" altLang="zh-CN" sz="1700" b="1" dirty="0"/>
              <a:t>ISA</a:t>
            </a:r>
            <a:r>
              <a:rPr lang="zh-CN" altLang="en-US" sz="1700" b="1" dirty="0"/>
              <a:t>代理访问</a:t>
            </a:r>
            <a:r>
              <a:rPr lang="en-US" altLang="zh-CN" sz="1700" b="1" dirty="0"/>
              <a:t>web</a:t>
            </a:r>
            <a:r>
              <a:rPr lang="zh-CN" altLang="en-US" sz="1700" b="1" dirty="0"/>
              <a:t>需要安装客户端；</a:t>
            </a:r>
            <a:endParaRPr lang="en-US" altLang="zh-CN" sz="1700" b="1" dirty="0"/>
          </a:p>
          <a:p>
            <a:pPr marL="651939" lvl="1" indent="-250635" defTabSz="801161" eaLnBrk="1" hangingPunct="1">
              <a:lnSpc>
                <a:spcPct val="160000"/>
              </a:lnSpc>
              <a:buFont typeface="FrutigerNext LT Regular" pitchFamily="2" charset="0"/>
              <a:buChar char="›"/>
              <a:defRPr/>
            </a:pPr>
            <a:r>
              <a:rPr lang="zh-CN" altLang="en-US" sz="1700" b="1" dirty="0">
                <a:solidFill>
                  <a:srgbClr val="FF0000"/>
                </a:solidFill>
              </a:rPr>
              <a:t>定制</a:t>
            </a:r>
            <a:r>
              <a:rPr lang="en-US" altLang="zh-CN" sz="1700" b="1" dirty="0"/>
              <a:t>ATM</a:t>
            </a:r>
            <a:r>
              <a:rPr lang="zh-CN" altLang="en-US" sz="1700" b="1" dirty="0"/>
              <a:t>机静默天珣客户端。</a:t>
            </a:r>
            <a:endParaRPr lang="en-US" altLang="zh-CN" sz="1700" b="1" dirty="0"/>
          </a:p>
        </p:txBody>
      </p:sp>
      <p:sp>
        <p:nvSpPr>
          <p:cNvPr id="5" name="TextBox 4"/>
          <p:cNvSpPr txBox="1"/>
          <p:nvPr/>
        </p:nvSpPr>
        <p:spPr>
          <a:xfrm>
            <a:off x="9486900" y="6229350"/>
            <a:ext cx="1276350" cy="261610"/>
          </a:xfrm>
          <a:prstGeom prst="rect">
            <a:avLst/>
          </a:prstGeom>
          <a:noFill/>
        </p:spPr>
        <p:txBody>
          <a:bodyPr wrap="square" rtlCol="0">
            <a:spAutoFit/>
          </a:bodyPr>
          <a:lstStyle/>
          <a:p>
            <a:r>
              <a:rPr lang="en-US" altLang="zh-CN" sz="1050" dirty="0">
                <a:solidFill>
                  <a:schemeClr val="bg1"/>
                </a:solidFill>
              </a:rPr>
              <a:t>P101</a:t>
            </a:r>
            <a:endParaRPr lang="zh-CN" altLang="en-US" dirty="0">
              <a:solidFill>
                <a:schemeClr val="bg1"/>
              </a:solidFill>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t>中国光大银行全行</a:t>
            </a:r>
          </a:p>
        </p:txBody>
      </p:sp>
      <p:sp>
        <p:nvSpPr>
          <p:cNvPr id="4" name="内容占位符 2"/>
          <p:cNvSpPr>
            <a:spLocks noGrp="1"/>
          </p:cNvSpPr>
          <p:nvPr>
            <p:ph idx="4294967295"/>
          </p:nvPr>
        </p:nvSpPr>
        <p:spPr>
          <a:xfrm>
            <a:off x="762001" y="1357314"/>
            <a:ext cx="10750551" cy="4937125"/>
          </a:xfrm>
          <a:prstGeom prst="rect">
            <a:avLst/>
          </a:prstGeom>
        </p:spPr>
        <p:txBody>
          <a:bodyPr>
            <a:normAutofit fontScale="92500" lnSpcReduction="10000"/>
          </a:bodyPr>
          <a:lstStyle/>
          <a:p>
            <a:pPr marL="342900" lvl="1" indent="-342900" defTabSz="801161" eaLnBrk="1" hangingPunct="1">
              <a:buFont typeface="Arial" pitchFamily="34" charset="0"/>
              <a:buChar char="•"/>
              <a:defRPr/>
            </a:pPr>
            <a:endParaRPr lang="en-US" altLang="zh-CN" sz="2400" b="1" dirty="0"/>
          </a:p>
          <a:p>
            <a:pPr marL="342900" lvl="1" indent="-342900" defTabSz="801161" eaLnBrk="1" hangingPunct="1">
              <a:buFont typeface="Arial" pitchFamily="34" charset="0"/>
              <a:buChar char="•"/>
              <a:defRPr/>
            </a:pPr>
            <a:r>
              <a:rPr lang="zh-CN" altLang="zh-CN" sz="2400" b="1" dirty="0"/>
              <a:t>部署情况：</a:t>
            </a:r>
            <a:r>
              <a:rPr lang="en-US" altLang="zh-CN" sz="2400" b="1" dirty="0"/>
              <a:t>	</a:t>
            </a:r>
            <a:r>
              <a:rPr lang="zh-CN" altLang="en-US" sz="2400" b="1" dirty="0"/>
              <a:t>总部及全国各省所有办公网终端</a:t>
            </a:r>
            <a:endParaRPr lang="en-US" altLang="zh-CN" sz="2400" b="1" dirty="0"/>
          </a:p>
          <a:p>
            <a:pPr marL="342900" lvl="1" indent="-342900" defTabSz="801161" eaLnBrk="1" hangingPunct="1">
              <a:buFont typeface="Arial" pitchFamily="34" charset="0"/>
              <a:buChar char="•"/>
              <a:defRPr/>
            </a:pPr>
            <a:r>
              <a:rPr lang="zh-CN" altLang="en-US" sz="2400" b="1" dirty="0"/>
              <a:t>部署点数：</a:t>
            </a:r>
            <a:r>
              <a:rPr lang="en-US" altLang="zh-CN" sz="2400" b="1" dirty="0"/>
              <a:t>	30000</a:t>
            </a:r>
            <a:r>
              <a:rPr lang="zh-CN" altLang="en-US" sz="2400" b="1" dirty="0"/>
              <a:t>点</a:t>
            </a:r>
            <a:endParaRPr lang="en-US" altLang="zh-CN" sz="2400" b="1" dirty="0"/>
          </a:p>
          <a:p>
            <a:pPr marL="342900" lvl="1" indent="-342900" defTabSz="801161" eaLnBrk="1" hangingPunct="1">
              <a:buFont typeface="Arial" pitchFamily="34" charset="0"/>
              <a:buChar char="•"/>
              <a:defRPr/>
            </a:pPr>
            <a:r>
              <a:rPr lang="zh-CN" altLang="en-US" sz="2400" b="1" dirty="0"/>
              <a:t>天珣服务器：</a:t>
            </a:r>
            <a:r>
              <a:rPr lang="en-US" altLang="zh-CN" sz="2400" b="1" dirty="0"/>
              <a:t>	34</a:t>
            </a:r>
            <a:r>
              <a:rPr lang="zh-CN" altLang="en-US" sz="2400" b="1" dirty="0"/>
              <a:t>台（总部与分支分级管理）</a:t>
            </a:r>
            <a:endParaRPr lang="en-US" altLang="zh-CN" sz="2400" b="1" dirty="0"/>
          </a:p>
          <a:p>
            <a:pPr marL="342900" lvl="1" indent="-342900" defTabSz="801161" eaLnBrk="1" hangingPunct="1">
              <a:buFont typeface="Arial" pitchFamily="34" charset="0"/>
              <a:buChar char="•"/>
              <a:defRPr/>
            </a:pPr>
            <a:r>
              <a:rPr lang="zh-CN" altLang="en-US" sz="2400" b="1" dirty="0"/>
              <a:t>准入手段：</a:t>
            </a:r>
            <a:r>
              <a:rPr lang="en-US" altLang="zh-CN" sz="2400" b="1" dirty="0"/>
              <a:t>	</a:t>
            </a:r>
            <a:r>
              <a:rPr lang="zh-CN" altLang="en-US" sz="2400" b="1" dirty="0"/>
              <a:t>天珣与</a:t>
            </a:r>
            <a:r>
              <a:rPr lang="en-US" altLang="zh-CN" sz="2400" b="1" dirty="0"/>
              <a:t>USG</a:t>
            </a:r>
            <a:r>
              <a:rPr lang="zh-CN" altLang="en-US" sz="2400" b="1" dirty="0"/>
              <a:t>网关联动、应用准入</a:t>
            </a:r>
            <a:endParaRPr lang="zh-CN" altLang="zh-CN" sz="2400" b="1" dirty="0"/>
          </a:p>
          <a:p>
            <a:pPr marL="342900" lvl="1" indent="-342900" defTabSz="801161" eaLnBrk="1" hangingPunct="1">
              <a:buFont typeface="Arial" pitchFamily="34" charset="0"/>
              <a:buChar char="•"/>
              <a:defRPr/>
            </a:pPr>
            <a:r>
              <a:rPr lang="zh-CN" altLang="en-US" sz="2400" b="1" dirty="0"/>
              <a:t>其他策略</a:t>
            </a:r>
            <a:r>
              <a:rPr lang="zh-CN" altLang="zh-CN" sz="2400" b="1" dirty="0"/>
              <a:t>：</a:t>
            </a:r>
            <a:endParaRPr lang="en-US" altLang="zh-CN" sz="2400" b="1" dirty="0"/>
          </a:p>
          <a:p>
            <a:pPr marL="651939" lvl="1" indent="-250635" defTabSz="801161" eaLnBrk="1" hangingPunct="1">
              <a:lnSpc>
                <a:spcPct val="160000"/>
              </a:lnSpc>
              <a:buFont typeface="FrutigerNext LT Regular" pitchFamily="2" charset="0"/>
              <a:buChar char="›"/>
              <a:defRPr/>
            </a:pPr>
            <a:r>
              <a:rPr lang="zh-CN" altLang="en-US" sz="1700" b="1" dirty="0"/>
              <a:t>补丁管理，为办公网终端静默安装补丁</a:t>
            </a:r>
            <a:r>
              <a:rPr lang="zh-CN" altLang="zh-CN" sz="1700" b="1" dirty="0"/>
              <a:t>；</a:t>
            </a:r>
            <a:endParaRPr lang="en-US" altLang="zh-CN" sz="1700" b="1" dirty="0"/>
          </a:p>
          <a:p>
            <a:pPr marL="651939" lvl="1" indent="-250635" defTabSz="801161" eaLnBrk="1" hangingPunct="1">
              <a:lnSpc>
                <a:spcPct val="160000"/>
              </a:lnSpc>
              <a:buFont typeface="FrutigerNext LT Regular" pitchFamily="2" charset="0"/>
              <a:buChar char="›"/>
              <a:defRPr/>
            </a:pPr>
            <a:r>
              <a:rPr lang="zh-CN" altLang="en-US" sz="1700" b="1" dirty="0"/>
              <a:t>防病毒软件管理策略，要求全网趋势防病毒软件安装率达</a:t>
            </a:r>
            <a:r>
              <a:rPr lang="en-US" altLang="zh-CN" sz="1700" b="1" dirty="0"/>
              <a:t>99%</a:t>
            </a:r>
            <a:r>
              <a:rPr lang="zh-CN" altLang="en-US" sz="1700" b="1" dirty="0"/>
              <a:t>以上；</a:t>
            </a:r>
            <a:endParaRPr lang="en-US" altLang="zh-CN" sz="1700" b="1" dirty="0"/>
          </a:p>
          <a:p>
            <a:pPr marL="651939" lvl="1" indent="-250635" defTabSz="801161" eaLnBrk="1" hangingPunct="1">
              <a:lnSpc>
                <a:spcPct val="160000"/>
              </a:lnSpc>
              <a:buFont typeface="FrutigerNext LT Regular" pitchFamily="2" charset="0"/>
              <a:buChar char="›"/>
              <a:defRPr/>
            </a:pPr>
            <a:r>
              <a:rPr lang="zh-CN" altLang="en-US" sz="1700" b="1" dirty="0"/>
              <a:t>软件分发功能，为全网终端安装必要的办公软件</a:t>
            </a:r>
            <a:r>
              <a:rPr lang="zh-CN" altLang="zh-CN" sz="1700" b="1" dirty="0"/>
              <a:t>；</a:t>
            </a:r>
            <a:endParaRPr lang="en-US" altLang="zh-CN" sz="1700" b="1" dirty="0"/>
          </a:p>
          <a:p>
            <a:pPr marL="651939" lvl="1" indent="-250635" defTabSz="801161" eaLnBrk="1" hangingPunct="1">
              <a:lnSpc>
                <a:spcPct val="160000"/>
              </a:lnSpc>
              <a:buFont typeface="FrutigerNext LT Regular" pitchFamily="2" charset="0"/>
              <a:buChar char="›"/>
              <a:defRPr/>
            </a:pPr>
            <a:r>
              <a:rPr lang="zh-CN" altLang="en-US" sz="1700" b="1" dirty="0">
                <a:solidFill>
                  <a:srgbClr val="FF0000"/>
                </a:solidFill>
              </a:rPr>
              <a:t>定制</a:t>
            </a:r>
            <a:r>
              <a:rPr lang="zh-CN" altLang="en-US" sz="1700" b="1" dirty="0"/>
              <a:t>天珣与趋势防病毒软件接口，在天珣管理页面集中显示由趋势 提供的病毒感染率；</a:t>
            </a:r>
            <a:endParaRPr lang="en-US" altLang="zh-CN" sz="1700" b="1" dirty="0"/>
          </a:p>
          <a:p>
            <a:pPr marL="651939" lvl="1" indent="-250635" defTabSz="801161" eaLnBrk="1" hangingPunct="1">
              <a:lnSpc>
                <a:spcPct val="160000"/>
              </a:lnSpc>
              <a:buFont typeface="FrutigerNext LT Regular" pitchFamily="2" charset="0"/>
              <a:buChar char="›"/>
              <a:defRPr/>
            </a:pPr>
            <a:r>
              <a:rPr lang="zh-CN" altLang="en-US" sz="1700" b="1" dirty="0">
                <a:solidFill>
                  <a:srgbClr val="FF0000"/>
                </a:solidFill>
              </a:rPr>
              <a:t>定制</a:t>
            </a:r>
            <a:r>
              <a:rPr lang="zh-CN" altLang="en-US" sz="1700" b="1" dirty="0"/>
              <a:t>软件中心功能，让用户通过</a:t>
            </a:r>
            <a:r>
              <a:rPr lang="en-US" altLang="zh-CN" sz="1700" b="1" dirty="0"/>
              <a:t>web</a:t>
            </a:r>
            <a:r>
              <a:rPr lang="zh-CN" altLang="en-US" sz="1700" b="1" dirty="0"/>
              <a:t>一键访问所有软件，体现科技部“服务客户”的理念。</a:t>
            </a:r>
            <a:endParaRPr lang="en-US" altLang="zh-CN" sz="1700" b="1" dirty="0"/>
          </a:p>
          <a:p>
            <a:pPr marL="651939" lvl="1" indent="-250635" defTabSz="801161" eaLnBrk="1" hangingPunct="1">
              <a:lnSpc>
                <a:spcPct val="160000"/>
              </a:lnSpc>
              <a:buFont typeface="FrutigerNext LT Regular" pitchFamily="2" charset="0"/>
              <a:buChar char="›"/>
              <a:defRPr/>
            </a:pPr>
            <a:r>
              <a:rPr lang="zh-CN" altLang="en-US" sz="1700" b="1" dirty="0">
                <a:solidFill>
                  <a:srgbClr val="FF0000"/>
                </a:solidFill>
              </a:rPr>
              <a:t>定制</a:t>
            </a:r>
            <a:r>
              <a:rPr lang="zh-CN" altLang="en-US" sz="1700" b="1" dirty="0"/>
              <a:t>补丁安装率统计与查询功能并以此作为考核全行所有管理员的依据。</a:t>
            </a:r>
            <a:endParaRPr lang="en-US" altLang="zh-CN" sz="1700" b="1" dirty="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t>中国工商银行</a:t>
            </a:r>
            <a:r>
              <a:rPr lang="en-US" altLang="zh-CN" dirty="0"/>
              <a:t>TMS</a:t>
            </a:r>
            <a:r>
              <a:rPr lang="zh-CN" altLang="en-US" dirty="0"/>
              <a:t>定制项目</a:t>
            </a:r>
          </a:p>
        </p:txBody>
      </p:sp>
      <p:sp>
        <p:nvSpPr>
          <p:cNvPr id="3" name="内容占位符 2"/>
          <p:cNvSpPr>
            <a:spLocks noGrp="1"/>
          </p:cNvSpPr>
          <p:nvPr>
            <p:ph sz="quarter" idx="10"/>
          </p:nvPr>
        </p:nvSpPr>
        <p:spPr>
          <a:xfrm>
            <a:off x="1104900" y="1404457"/>
            <a:ext cx="10033000" cy="4991100"/>
          </a:xfrm>
        </p:spPr>
        <p:txBody>
          <a:bodyPr>
            <a:normAutofit/>
          </a:bodyPr>
          <a:lstStyle/>
          <a:p>
            <a:r>
              <a:rPr lang="zh-CN" altLang="en-US" sz="2400" b="1" dirty="0"/>
              <a:t>项目定位：</a:t>
            </a:r>
            <a:r>
              <a:rPr lang="zh-CN" altLang="en-US" sz="2000" dirty="0"/>
              <a:t>纯粹的定制项目</a:t>
            </a:r>
            <a:endParaRPr lang="en-US" altLang="zh-CN" sz="2400" dirty="0"/>
          </a:p>
          <a:p>
            <a:r>
              <a:rPr lang="zh-CN" altLang="en-US" sz="2400" b="1" dirty="0"/>
              <a:t>部署点数：</a:t>
            </a:r>
            <a:r>
              <a:rPr lang="zh-CN" altLang="en-US" sz="2000" dirty="0"/>
              <a:t>全工行办公及生产网终端</a:t>
            </a:r>
            <a:endParaRPr lang="zh-CN" altLang="en-US" sz="2400" dirty="0"/>
          </a:p>
          <a:p>
            <a:r>
              <a:rPr lang="zh-CN" altLang="en-US" sz="2400" b="1" dirty="0"/>
              <a:t>项目目标：</a:t>
            </a:r>
            <a:r>
              <a:rPr lang="zh-CN" altLang="en-US" sz="2000" dirty="0"/>
              <a:t>在现有工行</a:t>
            </a:r>
            <a:r>
              <a:rPr lang="en-US" sz="2000" dirty="0"/>
              <a:t>TMS</a:t>
            </a:r>
            <a:r>
              <a:rPr lang="zh-CN" altLang="en-US" sz="2000" dirty="0"/>
              <a:t>（工行终端管理系统）系统扩展</a:t>
            </a:r>
            <a:r>
              <a:rPr lang="en-US" sz="2000" dirty="0"/>
              <a:t>DLP</a:t>
            </a:r>
            <a:r>
              <a:rPr lang="zh-CN" altLang="en-US" sz="2000" dirty="0"/>
              <a:t>功能，逐步替代正在运行的</a:t>
            </a:r>
            <a:r>
              <a:rPr lang="en-US" sz="2000" dirty="0"/>
              <a:t>Symantec DLP</a:t>
            </a:r>
            <a:r>
              <a:rPr lang="zh-CN" altLang="en-US" sz="2000" dirty="0"/>
              <a:t>系统。</a:t>
            </a:r>
            <a:endParaRPr lang="zh-CN" altLang="en-US" sz="2400" dirty="0"/>
          </a:p>
          <a:p>
            <a:r>
              <a:rPr lang="zh-CN" altLang="en-US" sz="2400" b="1" dirty="0"/>
              <a:t>功能：</a:t>
            </a:r>
            <a:r>
              <a:rPr lang="zh-CN" altLang="en-US" sz="2000" dirty="0"/>
              <a:t>在工行</a:t>
            </a:r>
            <a:r>
              <a:rPr lang="en-US" sz="2000" dirty="0"/>
              <a:t>TMS</a:t>
            </a:r>
            <a:r>
              <a:rPr lang="zh-CN" altLang="en-US" sz="2000" dirty="0"/>
              <a:t>系统中</a:t>
            </a:r>
            <a:r>
              <a:rPr lang="zh-CN" altLang="en-US" sz="2000" dirty="0">
                <a:solidFill>
                  <a:srgbClr val="FF0000"/>
                </a:solidFill>
              </a:rPr>
              <a:t>集成天珣桌管中的打印与</a:t>
            </a:r>
            <a:r>
              <a:rPr lang="en-US" sz="2000" dirty="0">
                <a:solidFill>
                  <a:srgbClr val="FF0000"/>
                </a:solidFill>
              </a:rPr>
              <a:t>FTP</a:t>
            </a:r>
            <a:r>
              <a:rPr lang="zh-CN" altLang="en-US" sz="2000" dirty="0">
                <a:solidFill>
                  <a:srgbClr val="FF0000"/>
                </a:solidFill>
              </a:rPr>
              <a:t>外发审计</a:t>
            </a:r>
            <a:r>
              <a:rPr lang="zh-CN" altLang="en-US" sz="2000" dirty="0"/>
              <a:t>功能事件监控功能，同时提供实现各监控驱动的安装、卸载及升级机制。</a:t>
            </a:r>
            <a:endParaRPr lang="zh-CN" altLang="en-US" sz="240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t>广发银行全行办公网和生产网</a:t>
            </a:r>
          </a:p>
        </p:txBody>
      </p:sp>
      <p:sp>
        <p:nvSpPr>
          <p:cNvPr id="3" name="内容占位符 2"/>
          <p:cNvSpPr>
            <a:spLocks noGrp="1"/>
          </p:cNvSpPr>
          <p:nvPr>
            <p:ph sz="quarter" idx="10"/>
          </p:nvPr>
        </p:nvSpPr>
        <p:spPr>
          <a:xfrm>
            <a:off x="1104900" y="1714850"/>
            <a:ext cx="10033000" cy="4065165"/>
          </a:xfrm>
        </p:spPr>
        <p:txBody>
          <a:bodyPr/>
          <a:lstStyle/>
          <a:p>
            <a:pPr marL="342900" lvl="1" indent="-342900" defTabSz="801161">
              <a:defRPr/>
            </a:pPr>
            <a:r>
              <a:rPr lang="zh-CN" altLang="zh-CN" b="1" dirty="0"/>
              <a:t>部署情况：</a:t>
            </a:r>
            <a:r>
              <a:rPr lang="en-US" altLang="zh-CN" b="1" dirty="0"/>
              <a:t>	</a:t>
            </a:r>
            <a:r>
              <a:rPr lang="zh-CN" altLang="en-US" b="1" dirty="0"/>
              <a:t>总部及全国各省所有办公网生产网终端</a:t>
            </a:r>
            <a:endParaRPr lang="en-US" altLang="zh-CN" b="1" dirty="0"/>
          </a:p>
          <a:p>
            <a:pPr marL="342900" lvl="1" indent="-342900" defTabSz="801161">
              <a:defRPr/>
            </a:pPr>
            <a:r>
              <a:rPr lang="zh-CN" altLang="en-US" b="1" dirty="0"/>
              <a:t>部署点数：</a:t>
            </a:r>
            <a:r>
              <a:rPr lang="en-US" altLang="zh-CN" b="1" dirty="0"/>
              <a:t>	60000</a:t>
            </a:r>
            <a:r>
              <a:rPr lang="zh-CN" altLang="en-US" b="1" dirty="0"/>
              <a:t>点</a:t>
            </a:r>
            <a:endParaRPr lang="en-US" altLang="zh-CN" b="1" dirty="0"/>
          </a:p>
          <a:p>
            <a:pPr marL="342900" lvl="1" indent="-342900" defTabSz="801161">
              <a:defRPr/>
            </a:pPr>
            <a:r>
              <a:rPr lang="zh-CN" altLang="en-US" b="1" dirty="0"/>
              <a:t>天珣服务器：</a:t>
            </a:r>
            <a:r>
              <a:rPr lang="en-US" altLang="zh-CN" b="1" dirty="0"/>
              <a:t>	24</a:t>
            </a:r>
            <a:r>
              <a:rPr lang="zh-CN" altLang="en-US" b="1" dirty="0"/>
              <a:t>台（总部与分支分级管理）</a:t>
            </a:r>
            <a:endParaRPr lang="en-US" altLang="zh-CN" b="1" dirty="0"/>
          </a:p>
          <a:p>
            <a:pPr marL="342900" lvl="1" indent="-342900" defTabSz="801161">
              <a:defRPr/>
            </a:pPr>
            <a:r>
              <a:rPr lang="zh-CN" altLang="en-US" b="1" dirty="0"/>
              <a:t>准入手段：</a:t>
            </a:r>
            <a:r>
              <a:rPr lang="en-US" altLang="zh-CN" b="1" dirty="0"/>
              <a:t>	802.1X</a:t>
            </a:r>
            <a:r>
              <a:rPr lang="zh-CN" altLang="en-US" b="1" dirty="0"/>
              <a:t>准入</a:t>
            </a:r>
            <a:endParaRPr lang="zh-CN" altLang="zh-CN" b="1" dirty="0"/>
          </a:p>
          <a:p>
            <a:pPr marL="342900" lvl="1" indent="-342900" defTabSz="801161">
              <a:defRPr/>
            </a:pPr>
            <a:r>
              <a:rPr lang="zh-CN" altLang="en-US" b="1" dirty="0"/>
              <a:t>其他策略</a:t>
            </a:r>
            <a:r>
              <a:rPr lang="zh-CN" altLang="zh-CN" b="1" dirty="0"/>
              <a:t>：</a:t>
            </a:r>
            <a:endParaRPr lang="en-US" altLang="zh-CN" b="1" dirty="0"/>
          </a:p>
          <a:p>
            <a:pPr marL="651939" lvl="1" indent="-250635" defTabSz="801161">
              <a:lnSpc>
                <a:spcPct val="160000"/>
              </a:lnSpc>
              <a:buFont typeface="FrutigerNext LT Regular" pitchFamily="2" charset="0"/>
              <a:buChar char="›"/>
              <a:defRPr/>
            </a:pPr>
            <a:r>
              <a:rPr lang="zh-CN" altLang="en-US" sz="1700" b="1" dirty="0"/>
              <a:t>补丁管理，为办公网终端静默安装补丁，如永恒之蓝补丁</a:t>
            </a:r>
            <a:r>
              <a:rPr lang="zh-CN" altLang="zh-CN" sz="1700" b="1" dirty="0"/>
              <a:t>；</a:t>
            </a:r>
            <a:endParaRPr lang="en-US" altLang="zh-CN" sz="1700" b="1" dirty="0"/>
          </a:p>
          <a:p>
            <a:pPr marL="651939" lvl="1" indent="-250635" defTabSz="801161">
              <a:lnSpc>
                <a:spcPct val="160000"/>
              </a:lnSpc>
              <a:buFont typeface="FrutigerNext LT Regular" pitchFamily="2" charset="0"/>
              <a:buChar char="›"/>
              <a:defRPr/>
            </a:pPr>
            <a:r>
              <a:rPr lang="zh-CN" altLang="en-US" sz="1700" b="1" dirty="0"/>
              <a:t>终端审计，开启移动存储文件拷贝审计，打印审计等终端审计功能</a:t>
            </a:r>
            <a:r>
              <a:rPr lang="zh-CN" altLang="zh-CN" sz="1700" b="1" dirty="0"/>
              <a:t>；</a:t>
            </a:r>
            <a:endParaRPr lang="en-US" altLang="zh-CN" sz="1700" b="1" dirty="0"/>
          </a:p>
          <a:p>
            <a:pPr marL="651939" lvl="1" indent="-250635" defTabSz="801161">
              <a:lnSpc>
                <a:spcPct val="160000"/>
              </a:lnSpc>
              <a:buFont typeface="FrutigerNext LT Regular" pitchFamily="2" charset="0"/>
              <a:buChar char="›"/>
              <a:defRPr/>
            </a:pPr>
            <a:r>
              <a:rPr lang="zh-CN" altLang="en-US" sz="1700" b="1" dirty="0">
                <a:solidFill>
                  <a:srgbClr val="FF0000"/>
                </a:solidFill>
              </a:rPr>
              <a:t>完全定制化的</a:t>
            </a:r>
            <a:r>
              <a:rPr lang="zh-CN" altLang="en-US" sz="1700" b="1" dirty="0"/>
              <a:t>移动存储设备管理功能，移动存储设备授权使用，天珣与行方目录服务系统自动对接，终端用户使用移动存储设备时，客户端自动向用户的部门负责人发送审批邮件；</a:t>
            </a:r>
            <a:endParaRPr lang="zh-CN" alt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2745229" y="1169196"/>
            <a:ext cx="8490618" cy="666786"/>
          </a:xfrm>
          <a:prstGeom prst="rect">
            <a:avLst/>
          </a:prstGeom>
          <a:noFill/>
          <a:ln>
            <a:noFill/>
          </a:ln>
        </p:spPr>
        <p:txBody>
          <a:bodyPr wrap="square" rtlCol="0">
            <a:spAutoFit/>
          </a:bodyPr>
          <a:lstStyle/>
          <a:p>
            <a:pPr fontAlgn="base">
              <a:spcBef>
                <a:spcPct val="0"/>
              </a:spcBef>
              <a:spcAft>
                <a:spcPct val="0"/>
              </a:spcAft>
            </a:pPr>
            <a:r>
              <a:rPr lang="en-US" altLang="zh-CN" sz="2667" dirty="0">
                <a:solidFill>
                  <a:prstClr val="white"/>
                </a:solidFill>
                <a:latin typeface="微软雅黑 Light"/>
                <a:ea typeface="微软雅黑 Light"/>
                <a:cs typeface="Arial Unicode MS" panose="020B0604020202020204" pitchFamily="34" charset="-122"/>
              </a:rPr>
              <a:t> </a:t>
            </a:r>
            <a:r>
              <a:rPr lang="en-US" altLang="zh-CN" sz="3733" dirty="0">
                <a:solidFill>
                  <a:prstClr val="white"/>
                </a:solidFill>
                <a:latin typeface="Arial Black" panose="020B0A04020102020204" pitchFamily="34" charset="0"/>
                <a:ea typeface="Arial Unicode MS" panose="020B0604020202020204" pitchFamily="34" charset="-122"/>
                <a:cs typeface="Arial Unicode MS" panose="020B0604020202020204" pitchFamily="34" charset="-122"/>
              </a:rPr>
              <a:t>2010</a:t>
            </a:r>
            <a:r>
              <a:rPr lang="zh-CN" altLang="en-US" sz="2133" dirty="0">
                <a:solidFill>
                  <a:prstClr val="white"/>
                </a:solidFill>
                <a:latin typeface="微软雅黑"/>
                <a:ea typeface="微软雅黑"/>
                <a:cs typeface="Arial Unicode MS" panose="020B0604020202020204" pitchFamily="34" charset="-122"/>
              </a:rPr>
              <a:t>年    </a:t>
            </a:r>
            <a:r>
              <a:rPr lang="zh-CN" altLang="en-US" sz="2133" dirty="0">
                <a:solidFill>
                  <a:prstClr val="white"/>
                </a:solidFill>
                <a:latin typeface="微软雅黑 Light"/>
                <a:ea typeface="微软雅黑 Light"/>
                <a:cs typeface="Arial Unicode MS" panose="020B0604020202020204" pitchFamily="34" charset="-122"/>
              </a:rPr>
              <a:t>国内首家上市民营网络安全企业   代码 </a:t>
            </a:r>
            <a:r>
              <a:rPr lang="en-US" altLang="zh-CN" sz="2133" dirty="0">
                <a:solidFill>
                  <a:prstClr val="white"/>
                </a:solidFill>
                <a:latin typeface="微软雅黑 Light"/>
                <a:ea typeface="微软雅黑 Light"/>
                <a:cs typeface="Arial Unicode MS" panose="020B0604020202020204" pitchFamily="34" charset="-122"/>
              </a:rPr>
              <a:t>002439</a:t>
            </a:r>
            <a:endParaRPr lang="zh-CN" altLang="en-US" sz="2133" dirty="0">
              <a:solidFill>
                <a:prstClr val="white"/>
              </a:solidFill>
              <a:latin typeface="微软雅黑 Light"/>
              <a:ea typeface="微软雅黑 Light"/>
              <a:cs typeface="Arial Unicode MS" panose="020B0604020202020204" pitchFamily="34" charset="-122"/>
            </a:endParaRPr>
          </a:p>
        </p:txBody>
      </p:sp>
      <p:sp>
        <p:nvSpPr>
          <p:cNvPr id="12" name="文本框 11"/>
          <p:cNvSpPr txBox="1"/>
          <p:nvPr/>
        </p:nvSpPr>
        <p:spPr>
          <a:xfrm>
            <a:off x="2745229" y="2015689"/>
            <a:ext cx="6669704" cy="666786"/>
          </a:xfrm>
          <a:prstGeom prst="rect">
            <a:avLst/>
          </a:prstGeom>
          <a:noFill/>
          <a:ln>
            <a:noFill/>
          </a:ln>
        </p:spPr>
        <p:txBody>
          <a:bodyPr wrap="square" rtlCol="0">
            <a:spAutoFit/>
          </a:bodyPr>
          <a:lstStyle/>
          <a:p>
            <a:pPr fontAlgn="base">
              <a:spcBef>
                <a:spcPct val="0"/>
              </a:spcBef>
              <a:spcAft>
                <a:spcPct val="0"/>
              </a:spcAft>
            </a:pPr>
            <a:r>
              <a:rPr lang="en-US" altLang="zh-CN" sz="2667" dirty="0">
                <a:solidFill>
                  <a:prstClr val="white"/>
                </a:solidFill>
                <a:latin typeface="微软雅黑 Light"/>
                <a:ea typeface="微软雅黑 Light"/>
                <a:cs typeface="Arial Unicode MS" panose="020B0604020202020204" pitchFamily="34" charset="-122"/>
              </a:rPr>
              <a:t> </a:t>
            </a:r>
            <a:r>
              <a:rPr lang="en-US" altLang="zh-CN" sz="3733" dirty="0">
                <a:solidFill>
                  <a:prstClr val="white"/>
                </a:solidFill>
                <a:latin typeface="Arial Black" panose="020B0A04020102020204" pitchFamily="34" charset="0"/>
                <a:ea typeface="Arial Unicode MS" panose="020B0604020202020204" pitchFamily="34" charset="-122"/>
                <a:cs typeface="Arial Unicode MS" panose="020B0604020202020204" pitchFamily="34" charset="-122"/>
              </a:rPr>
              <a:t>2012</a:t>
            </a:r>
            <a:r>
              <a:rPr lang="zh-CN" altLang="en-US" sz="2133" dirty="0">
                <a:solidFill>
                  <a:prstClr val="white"/>
                </a:solidFill>
                <a:latin typeface="微软雅黑"/>
                <a:ea typeface="微软雅黑"/>
                <a:cs typeface="Arial Unicode MS" panose="020B0604020202020204" pitchFamily="34" charset="-122"/>
              </a:rPr>
              <a:t>年    </a:t>
            </a:r>
            <a:r>
              <a:rPr lang="zh-CN" altLang="en-US" sz="2133" dirty="0">
                <a:solidFill>
                  <a:prstClr val="white"/>
                </a:solidFill>
                <a:latin typeface="微软雅黑 Light"/>
                <a:ea typeface="微软雅黑 Light"/>
                <a:cs typeface="Arial Unicode MS" panose="020B0604020202020204" pitchFamily="34" charset="-122"/>
              </a:rPr>
              <a:t>完成并购 网御星云 （原联想网御）</a:t>
            </a:r>
          </a:p>
        </p:txBody>
      </p:sp>
      <p:sp>
        <p:nvSpPr>
          <p:cNvPr id="13" name="文本框 12"/>
          <p:cNvSpPr txBox="1"/>
          <p:nvPr/>
        </p:nvSpPr>
        <p:spPr>
          <a:xfrm>
            <a:off x="1609081" y="4547099"/>
            <a:ext cx="11912907" cy="1815753"/>
          </a:xfrm>
          <a:prstGeom prst="rect">
            <a:avLst/>
          </a:prstGeom>
          <a:noFill/>
          <a:ln>
            <a:noFill/>
          </a:ln>
        </p:spPr>
        <p:txBody>
          <a:bodyPr wrap="square" rtlCol="0">
            <a:spAutoFit/>
          </a:bodyPr>
          <a:lstStyle/>
          <a:p>
            <a:pPr fontAlgn="base">
              <a:lnSpc>
                <a:spcPct val="150000"/>
              </a:lnSpc>
              <a:spcBef>
                <a:spcPct val="0"/>
              </a:spcBef>
              <a:spcAft>
                <a:spcPct val="0"/>
              </a:spcAft>
            </a:pPr>
            <a:r>
              <a:rPr lang="zh-CN" altLang="en-US" sz="3733" dirty="0">
                <a:solidFill>
                  <a:prstClr val="white"/>
                </a:solidFill>
                <a:latin typeface="微软雅黑 Light"/>
                <a:ea typeface="微软雅黑 Light"/>
                <a:cs typeface="Arial Unicode MS" panose="020B0604020202020204" pitchFamily="34" charset="-122"/>
              </a:rPr>
              <a:t>国内规模最大，产品线最全的</a:t>
            </a:r>
            <a:endParaRPr lang="en-US" altLang="zh-CN" sz="3733" dirty="0">
              <a:solidFill>
                <a:prstClr val="white"/>
              </a:solidFill>
              <a:latin typeface="微软雅黑 Light"/>
              <a:ea typeface="微软雅黑 Light"/>
              <a:cs typeface="Arial Unicode MS" panose="020B0604020202020204" pitchFamily="34" charset="-122"/>
            </a:endParaRPr>
          </a:p>
          <a:p>
            <a:pPr fontAlgn="base">
              <a:lnSpc>
                <a:spcPct val="150000"/>
              </a:lnSpc>
              <a:spcBef>
                <a:spcPct val="0"/>
              </a:spcBef>
              <a:spcAft>
                <a:spcPct val="0"/>
              </a:spcAft>
            </a:pPr>
            <a:r>
              <a:rPr lang="zh-CN" altLang="en-US" sz="3733" dirty="0">
                <a:solidFill>
                  <a:prstClr val="white"/>
                </a:solidFill>
                <a:latin typeface="微软雅黑 Light"/>
                <a:ea typeface="微软雅黑 Light"/>
                <a:cs typeface="Arial Unicode MS" panose="020B0604020202020204" pitchFamily="34" charset="-122"/>
              </a:rPr>
              <a:t>                                  综合性网络安全厂商</a:t>
            </a:r>
          </a:p>
        </p:txBody>
      </p:sp>
      <p:sp>
        <p:nvSpPr>
          <p:cNvPr id="14" name="文本框 13"/>
          <p:cNvSpPr txBox="1"/>
          <p:nvPr/>
        </p:nvSpPr>
        <p:spPr>
          <a:xfrm>
            <a:off x="2610959" y="3740759"/>
            <a:ext cx="8114836" cy="666786"/>
          </a:xfrm>
          <a:prstGeom prst="rect">
            <a:avLst/>
          </a:prstGeom>
          <a:noFill/>
          <a:ln>
            <a:noFill/>
          </a:ln>
        </p:spPr>
        <p:txBody>
          <a:bodyPr wrap="square" rtlCol="0">
            <a:spAutoFit/>
          </a:bodyPr>
          <a:lstStyle/>
          <a:p>
            <a:pPr fontAlgn="base">
              <a:spcBef>
                <a:spcPct val="0"/>
              </a:spcBef>
              <a:spcAft>
                <a:spcPct val="0"/>
              </a:spcAft>
            </a:pPr>
            <a:r>
              <a:rPr lang="zh-CN" altLang="en-US" sz="2133" dirty="0">
                <a:solidFill>
                  <a:prstClr val="white"/>
                </a:solidFill>
                <a:latin typeface="微软雅黑 Light"/>
                <a:ea typeface="微软雅黑 Light"/>
                <a:cs typeface="Arial Unicode MS" panose="020B0604020202020204" pitchFamily="34" charset="-122"/>
              </a:rPr>
              <a:t>至</a:t>
            </a:r>
            <a:r>
              <a:rPr lang="en-US" altLang="zh-CN" sz="3733" dirty="0">
                <a:solidFill>
                  <a:prstClr val="white"/>
                </a:solidFill>
                <a:latin typeface="Arial Black" panose="020B0A04020102020204" pitchFamily="34" charset="0"/>
                <a:ea typeface="Arial Unicode MS" panose="020B0604020202020204" pitchFamily="34" charset="-122"/>
                <a:cs typeface="Arial Unicode MS" panose="020B0604020202020204" pitchFamily="34" charset="-122"/>
              </a:rPr>
              <a:t>2016</a:t>
            </a:r>
            <a:r>
              <a:rPr lang="zh-CN" altLang="en-US" sz="2133" dirty="0">
                <a:solidFill>
                  <a:prstClr val="white"/>
                </a:solidFill>
                <a:latin typeface="微软雅黑"/>
                <a:ea typeface="微软雅黑"/>
                <a:cs typeface="Arial Unicode MS" panose="020B0604020202020204" pitchFamily="34" charset="-122"/>
              </a:rPr>
              <a:t>年    </a:t>
            </a:r>
            <a:r>
              <a:rPr lang="zh-CN" altLang="en-US" sz="2133" dirty="0">
                <a:solidFill>
                  <a:prstClr val="white"/>
                </a:solidFill>
                <a:latin typeface="微软雅黑 Light"/>
                <a:ea typeface="微软雅黑 Light"/>
                <a:cs typeface="Arial Unicode MS" panose="020B0604020202020204" pitchFamily="34" charset="-122"/>
              </a:rPr>
              <a:t>兼并、控股、参股共</a:t>
            </a:r>
            <a:r>
              <a:rPr lang="en-US" altLang="zh-CN" sz="2133" dirty="0">
                <a:solidFill>
                  <a:prstClr val="white"/>
                </a:solidFill>
                <a:latin typeface="微软雅黑 Light"/>
                <a:ea typeface="微软雅黑 Light"/>
                <a:cs typeface="Arial Unicode MS" panose="020B0604020202020204" pitchFamily="34" charset="-122"/>
              </a:rPr>
              <a:t>30</a:t>
            </a:r>
            <a:r>
              <a:rPr lang="zh-CN" altLang="en-US" sz="2133" dirty="0">
                <a:solidFill>
                  <a:prstClr val="white"/>
                </a:solidFill>
                <a:latin typeface="微软雅黑 Light"/>
                <a:ea typeface="微软雅黑 Light"/>
                <a:cs typeface="Arial Unicode MS" panose="020B0604020202020204" pitchFamily="34" charset="-122"/>
              </a:rPr>
              <a:t>多家各类安全企业</a:t>
            </a:r>
          </a:p>
        </p:txBody>
      </p:sp>
      <p:sp>
        <p:nvSpPr>
          <p:cNvPr id="6" name="文本框 5"/>
          <p:cNvSpPr txBox="1"/>
          <p:nvPr/>
        </p:nvSpPr>
        <p:spPr>
          <a:xfrm>
            <a:off x="2745229" y="2862182"/>
            <a:ext cx="6669704" cy="666786"/>
          </a:xfrm>
          <a:prstGeom prst="rect">
            <a:avLst/>
          </a:prstGeom>
          <a:noFill/>
          <a:ln>
            <a:noFill/>
          </a:ln>
        </p:spPr>
        <p:txBody>
          <a:bodyPr wrap="square" rtlCol="0">
            <a:spAutoFit/>
          </a:bodyPr>
          <a:lstStyle/>
          <a:p>
            <a:pPr fontAlgn="base">
              <a:spcBef>
                <a:spcPct val="0"/>
              </a:spcBef>
              <a:spcAft>
                <a:spcPct val="0"/>
              </a:spcAft>
            </a:pPr>
            <a:r>
              <a:rPr lang="en-US" altLang="zh-CN" sz="2667" dirty="0">
                <a:solidFill>
                  <a:prstClr val="white"/>
                </a:solidFill>
                <a:latin typeface="微软雅黑 Light"/>
                <a:ea typeface="微软雅黑 Light"/>
                <a:cs typeface="Arial Unicode MS" panose="020B0604020202020204" pitchFamily="34" charset="-122"/>
              </a:rPr>
              <a:t> </a:t>
            </a:r>
            <a:r>
              <a:rPr lang="en-US" altLang="zh-CN" sz="3733" dirty="0">
                <a:solidFill>
                  <a:prstClr val="white"/>
                </a:solidFill>
                <a:latin typeface="Arial Black" panose="020B0A04020102020204" pitchFamily="34" charset="0"/>
                <a:ea typeface="Arial Unicode MS" panose="020B0604020202020204" pitchFamily="34" charset="-122"/>
                <a:cs typeface="Arial Unicode MS" panose="020B0604020202020204" pitchFamily="34" charset="-122"/>
              </a:rPr>
              <a:t>2014</a:t>
            </a:r>
            <a:r>
              <a:rPr lang="zh-CN" altLang="en-US" sz="2133" dirty="0">
                <a:solidFill>
                  <a:prstClr val="white"/>
                </a:solidFill>
                <a:latin typeface="微软雅黑"/>
                <a:ea typeface="微软雅黑"/>
                <a:cs typeface="Arial Unicode MS" panose="020B0604020202020204" pitchFamily="34" charset="-122"/>
              </a:rPr>
              <a:t>年    </a:t>
            </a:r>
            <a:r>
              <a:rPr lang="zh-CN" altLang="en-US" sz="2133" dirty="0">
                <a:solidFill>
                  <a:prstClr val="white"/>
                </a:solidFill>
                <a:latin typeface="微软雅黑 Light"/>
                <a:cs typeface="Arial Unicode MS" panose="020B0604020202020204" pitchFamily="34" charset="-122"/>
              </a:rPr>
              <a:t>先后完成收购 </a:t>
            </a:r>
            <a:r>
              <a:rPr lang="zh-CN" altLang="en-US" sz="2133" dirty="0">
                <a:solidFill>
                  <a:prstClr val="white"/>
                </a:solidFill>
                <a:latin typeface="微软雅黑 Light"/>
                <a:ea typeface="微软雅黑 Light"/>
                <a:cs typeface="Arial Unicode MS" panose="020B0604020202020204" pitchFamily="34" charset="-122"/>
              </a:rPr>
              <a:t>杭州合众、书生电子</a:t>
            </a:r>
          </a:p>
        </p:txBody>
      </p:sp>
    </p:spTree>
    <p:extLst>
      <p:ext uri="{BB962C8B-B14F-4D97-AF65-F5344CB8AC3E}">
        <p14:creationId xmlns="" xmlns:p14="http://schemas.microsoft.com/office/powerpoint/2010/main" val="230507605"/>
      </p:ext>
    </p:extLst>
  </p:cSld>
  <p:clrMapOvr>
    <a:masterClrMapping/>
  </p:clrMapOvr>
  <mc:AlternateContent xmlns:mc="http://schemas.openxmlformats.org/markup-compatibility/2006">
    <mc:Choice xmlns=""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smtClean="0"/>
              <a:t>四川农信</a:t>
            </a:r>
            <a:endParaRPr lang="zh-CN" altLang="en-US" dirty="0"/>
          </a:p>
        </p:txBody>
      </p:sp>
      <p:sp>
        <p:nvSpPr>
          <p:cNvPr id="3" name="内容占位符 2"/>
          <p:cNvSpPr>
            <a:spLocks noGrp="1"/>
          </p:cNvSpPr>
          <p:nvPr>
            <p:ph sz="quarter" idx="10"/>
          </p:nvPr>
        </p:nvSpPr>
        <p:spPr>
          <a:xfrm>
            <a:off x="1104900" y="1714850"/>
            <a:ext cx="10033000" cy="4877861"/>
          </a:xfrm>
        </p:spPr>
        <p:txBody>
          <a:bodyPr>
            <a:normAutofit/>
          </a:bodyPr>
          <a:lstStyle/>
          <a:p>
            <a:pPr marL="342900" lvl="1" indent="-342900" defTabSz="801161">
              <a:defRPr/>
            </a:pPr>
            <a:r>
              <a:rPr lang="zh-CN" altLang="zh-CN" b="1" dirty="0"/>
              <a:t>部署情况：</a:t>
            </a:r>
            <a:r>
              <a:rPr lang="en-US" altLang="zh-CN" b="1" dirty="0"/>
              <a:t>	</a:t>
            </a:r>
            <a:r>
              <a:rPr lang="zh-CN" altLang="en-US" b="1" dirty="0" smtClean="0"/>
              <a:t>全省农信办公网</a:t>
            </a:r>
            <a:endParaRPr lang="en-US" altLang="zh-CN" b="1" dirty="0"/>
          </a:p>
          <a:p>
            <a:pPr marL="342900" lvl="1" indent="-342900" defTabSz="801161">
              <a:defRPr/>
            </a:pPr>
            <a:r>
              <a:rPr lang="zh-CN" altLang="en-US" b="1" dirty="0"/>
              <a:t>部署点数：</a:t>
            </a:r>
            <a:r>
              <a:rPr lang="en-US" altLang="zh-CN" b="1" dirty="0"/>
              <a:t>	</a:t>
            </a:r>
            <a:r>
              <a:rPr lang="en-US" altLang="zh-CN" b="1" dirty="0" smtClean="0"/>
              <a:t>30000</a:t>
            </a:r>
            <a:r>
              <a:rPr lang="zh-CN" altLang="en-US" b="1" dirty="0"/>
              <a:t>点</a:t>
            </a:r>
            <a:endParaRPr lang="en-US" altLang="zh-CN" b="1" dirty="0"/>
          </a:p>
          <a:p>
            <a:pPr marL="342900" lvl="1" indent="-342900" defTabSz="801161">
              <a:defRPr/>
            </a:pPr>
            <a:r>
              <a:rPr lang="zh-CN" altLang="en-US" b="1" dirty="0"/>
              <a:t>天珣服务器：</a:t>
            </a:r>
            <a:r>
              <a:rPr lang="en-US" altLang="zh-CN" b="1" dirty="0"/>
              <a:t>	</a:t>
            </a:r>
            <a:r>
              <a:rPr lang="en-US" altLang="zh-CN" b="1" dirty="0" smtClean="0"/>
              <a:t>31</a:t>
            </a:r>
            <a:r>
              <a:rPr lang="zh-CN" altLang="en-US" b="1" dirty="0" smtClean="0"/>
              <a:t>台</a:t>
            </a:r>
            <a:r>
              <a:rPr lang="zh-CN" altLang="en-US" b="1" dirty="0"/>
              <a:t>（总部与分支分级管理）</a:t>
            </a:r>
            <a:endParaRPr lang="en-US" altLang="zh-CN" b="1" dirty="0"/>
          </a:p>
          <a:p>
            <a:pPr marL="342900" lvl="1" indent="-342900" defTabSz="801161">
              <a:defRPr/>
            </a:pPr>
            <a:r>
              <a:rPr lang="zh-CN" altLang="en-US" b="1" dirty="0"/>
              <a:t>准入手段：</a:t>
            </a:r>
            <a:r>
              <a:rPr lang="en-US" altLang="zh-CN" b="1" dirty="0"/>
              <a:t>	</a:t>
            </a:r>
            <a:r>
              <a:rPr lang="zh-CN" altLang="en-US" b="1" dirty="0" smtClean="0"/>
              <a:t>与网关联动</a:t>
            </a:r>
            <a:endParaRPr lang="zh-CN" altLang="zh-CN" b="1" dirty="0"/>
          </a:p>
          <a:p>
            <a:pPr marL="342900" lvl="1" indent="-342900" defTabSz="801161">
              <a:defRPr/>
            </a:pPr>
            <a:r>
              <a:rPr lang="zh-CN" altLang="en-US" b="1" dirty="0"/>
              <a:t>其他策略</a:t>
            </a:r>
            <a:r>
              <a:rPr lang="zh-CN" altLang="zh-CN" b="1" dirty="0"/>
              <a:t>：</a:t>
            </a:r>
            <a:endParaRPr lang="en-US" altLang="zh-CN" b="1" dirty="0"/>
          </a:p>
          <a:p>
            <a:pPr marL="651939" lvl="1" indent="-250635" defTabSz="801161">
              <a:lnSpc>
                <a:spcPct val="160000"/>
              </a:lnSpc>
              <a:buFont typeface="FrutigerNext LT Regular" pitchFamily="2" charset="0"/>
              <a:buChar char="›"/>
              <a:defRPr/>
            </a:pPr>
            <a:r>
              <a:rPr lang="zh-CN" altLang="zh-CN" sz="1700" b="1" dirty="0" smtClean="0"/>
              <a:t>启用应用准入帮助管理员安装客户端；</a:t>
            </a:r>
          </a:p>
          <a:p>
            <a:pPr marL="651939" lvl="1" indent="-250635" defTabSz="801161">
              <a:lnSpc>
                <a:spcPct val="160000"/>
              </a:lnSpc>
              <a:buFont typeface="FrutigerNext LT Regular" pitchFamily="2" charset="0"/>
              <a:buChar char="›"/>
              <a:defRPr/>
            </a:pPr>
            <a:r>
              <a:rPr lang="zh-CN" altLang="zh-CN" sz="1700" b="1" dirty="0" smtClean="0"/>
              <a:t>黑名单：禁止运行</a:t>
            </a:r>
            <a:r>
              <a:rPr lang="en-US" altLang="zh-CN" sz="1700" b="1" dirty="0" smtClean="0"/>
              <a:t>QQ</a:t>
            </a:r>
            <a:r>
              <a:rPr lang="zh-CN" altLang="zh-CN" sz="1700" b="1" dirty="0" smtClean="0"/>
              <a:t>、</a:t>
            </a:r>
            <a:r>
              <a:rPr lang="en-US" altLang="zh-CN" sz="1700" b="1" dirty="0" smtClean="0"/>
              <a:t>msn</a:t>
            </a:r>
            <a:r>
              <a:rPr lang="zh-CN" altLang="zh-CN" sz="1700" b="1" dirty="0" smtClean="0"/>
              <a:t>、迅雷、</a:t>
            </a:r>
            <a:r>
              <a:rPr lang="en-US" altLang="zh-CN" sz="1700" b="1" dirty="0" err="1" smtClean="0"/>
              <a:t>emule</a:t>
            </a:r>
            <a:r>
              <a:rPr lang="zh-CN" altLang="zh-CN" sz="1700" b="1" dirty="0" smtClean="0"/>
              <a:t>软件。有运行这些进程的终端天珣将该进程结束；</a:t>
            </a:r>
          </a:p>
          <a:p>
            <a:pPr marL="651939" lvl="1" indent="-250635" defTabSz="801161">
              <a:lnSpc>
                <a:spcPct val="160000"/>
              </a:lnSpc>
              <a:buFont typeface="FrutigerNext LT Regular" pitchFamily="2" charset="0"/>
              <a:buChar char="›"/>
              <a:defRPr/>
            </a:pPr>
            <a:r>
              <a:rPr lang="zh-CN" altLang="zh-CN" sz="1700" b="1" dirty="0" smtClean="0"/>
              <a:t>外设管理：禁止无线上网卡，禁止</a:t>
            </a:r>
            <a:r>
              <a:rPr lang="en-US" altLang="zh-CN" sz="1700" b="1" dirty="0" smtClean="0"/>
              <a:t>modem</a:t>
            </a:r>
            <a:r>
              <a:rPr lang="zh-CN" altLang="zh-CN" sz="1700" b="1" dirty="0" smtClean="0"/>
              <a:t>设备，禁止使用</a:t>
            </a:r>
            <a:r>
              <a:rPr lang="en-US" altLang="zh-CN" sz="1700" b="1" dirty="0" smtClean="0"/>
              <a:t>U</a:t>
            </a:r>
            <a:r>
              <a:rPr lang="zh-CN" altLang="zh-CN" sz="1700" b="1" dirty="0" smtClean="0"/>
              <a:t>盘；</a:t>
            </a:r>
          </a:p>
          <a:p>
            <a:pPr marL="651939" lvl="1" indent="-250635" defTabSz="801161">
              <a:lnSpc>
                <a:spcPct val="160000"/>
              </a:lnSpc>
              <a:buFont typeface="FrutigerNext LT Regular" pitchFamily="2" charset="0"/>
              <a:buChar char="›"/>
              <a:defRPr/>
            </a:pPr>
            <a:r>
              <a:rPr lang="en-US" altLang="zh-CN" sz="1700" b="1" dirty="0" smtClean="0"/>
              <a:t>802.1X</a:t>
            </a:r>
            <a:r>
              <a:rPr lang="zh-CN" altLang="zh-CN" sz="1700" b="1" dirty="0" smtClean="0"/>
              <a:t>准入：开启仅验证客户端的</a:t>
            </a:r>
            <a:r>
              <a:rPr lang="en-US" altLang="zh-CN" sz="1700" b="1" dirty="0" smtClean="0"/>
              <a:t>802.1X</a:t>
            </a:r>
            <a:r>
              <a:rPr lang="zh-CN" altLang="zh-CN" sz="1700" b="1" dirty="0" smtClean="0"/>
              <a:t>准入控制。不安装天珣客户端的终端不能接入网络；</a:t>
            </a:r>
          </a:p>
          <a:p>
            <a:pPr marL="651939" lvl="1" indent="-250635" defTabSz="801161">
              <a:lnSpc>
                <a:spcPct val="160000"/>
              </a:lnSpc>
              <a:buFont typeface="FrutigerNext LT Regular" pitchFamily="2" charset="0"/>
              <a:buChar char="›"/>
              <a:defRPr/>
            </a:pPr>
            <a:r>
              <a:rPr lang="zh-CN" altLang="zh-CN" sz="1700" b="1" dirty="0" smtClean="0"/>
              <a:t>短消息：通过天珣下发短消息通知到终端，并确认用户是否已阅读了短消息</a:t>
            </a:r>
            <a:r>
              <a:rPr lang="zh-CN" altLang="zh-CN" sz="1700" b="1" dirty="0" smtClean="0"/>
              <a:t>；</a:t>
            </a:r>
            <a:endParaRPr lang="en-US" altLang="zh-CN" sz="1700" b="1" dirty="0" smtClean="0"/>
          </a:p>
          <a:p>
            <a:pPr marL="651939" lvl="1" indent="-250635" defTabSz="801161">
              <a:lnSpc>
                <a:spcPct val="160000"/>
              </a:lnSpc>
              <a:buFont typeface="FrutigerNext LT Regular" pitchFamily="2" charset="0"/>
              <a:buChar char="›"/>
              <a:defRPr/>
            </a:pPr>
            <a:r>
              <a:rPr lang="zh-CN" altLang="en-US" sz="1700" b="1" dirty="0" smtClean="0">
                <a:solidFill>
                  <a:srgbClr val="FF0000"/>
                </a:solidFill>
              </a:rPr>
              <a:t>定制化</a:t>
            </a:r>
            <a:r>
              <a:rPr lang="zh-CN" altLang="en-US" sz="1700" b="1" dirty="0" smtClean="0"/>
              <a:t>瘦终端（</a:t>
            </a:r>
            <a:r>
              <a:rPr lang="en-US" altLang="zh-CN" sz="1700" b="1" dirty="0" err="1" smtClean="0"/>
              <a:t>WinXPE</a:t>
            </a:r>
            <a:r>
              <a:rPr lang="zh-CN" altLang="en-US" sz="1700" b="1" dirty="0" smtClean="0"/>
              <a:t>）补丁管理功能</a:t>
            </a:r>
            <a:endParaRPr lang="zh-CN" altLang="zh-CN" sz="1700" b="1"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t>产品案例</a:t>
            </a:r>
          </a:p>
        </p:txBody>
      </p:sp>
      <p:sp>
        <p:nvSpPr>
          <p:cNvPr id="4" name="AutoShape 5"/>
          <p:cNvSpPr>
            <a:spLocks noChangeArrowheads="1"/>
          </p:cNvSpPr>
          <p:nvPr/>
        </p:nvSpPr>
        <p:spPr bwMode="auto">
          <a:xfrm>
            <a:off x="5614988" y="2095500"/>
            <a:ext cx="2303462" cy="4343400"/>
          </a:xfrm>
          <a:prstGeom prst="chevron">
            <a:avLst>
              <a:gd name="adj" fmla="val 0"/>
            </a:avLst>
          </a:prstGeom>
          <a:solidFill>
            <a:srgbClr val="FFFFFF"/>
          </a:solidFill>
          <a:ln w="19050" algn="ctr">
            <a:solidFill>
              <a:srgbClr val="99CC00"/>
            </a:solidFill>
            <a:miter lim="800000"/>
            <a:headEnd/>
            <a:tailEnd/>
          </a:ln>
          <a:effectLst>
            <a:outerShdw dist="71842" dir="2700000" algn="ctr" rotWithShape="0">
              <a:srgbClr val="B2B2B2">
                <a:alpha val="50000"/>
              </a:srgbClr>
            </a:outerShdw>
          </a:effectLst>
        </p:spPr>
        <p:txBody>
          <a:bodyPr lIns="72000" tIns="0" rIns="72000" bIns="0" anchor="ctr"/>
          <a:lstStyle/>
          <a:p>
            <a:pPr fontAlgn="auto">
              <a:spcBef>
                <a:spcPts val="0"/>
              </a:spcBef>
              <a:spcAft>
                <a:spcPts val="0"/>
              </a:spcAft>
              <a:defRPr/>
            </a:pPr>
            <a:endParaRPr lang="zh-CN" altLang="en-US">
              <a:latin typeface="微软雅黑" pitchFamily="34" charset="-122"/>
              <a:ea typeface="微软雅黑" pitchFamily="34" charset="-122"/>
            </a:endParaRPr>
          </a:p>
        </p:txBody>
      </p:sp>
      <p:sp>
        <p:nvSpPr>
          <p:cNvPr id="5" name="AutoShape 6"/>
          <p:cNvSpPr>
            <a:spLocks noChangeArrowheads="1"/>
          </p:cNvSpPr>
          <p:nvPr/>
        </p:nvSpPr>
        <p:spPr bwMode="auto">
          <a:xfrm>
            <a:off x="5849938" y="1701800"/>
            <a:ext cx="1800225" cy="419100"/>
          </a:xfrm>
          <a:prstGeom prst="roundRect">
            <a:avLst>
              <a:gd name="adj" fmla="val 50000"/>
            </a:avLst>
          </a:prstGeom>
          <a:gradFill rotWithShape="1">
            <a:gsLst>
              <a:gs pos="0">
                <a:srgbClr val="99CC00">
                  <a:gamma/>
                  <a:shade val="80784"/>
                  <a:invGamma/>
                </a:srgbClr>
              </a:gs>
              <a:gs pos="100000">
                <a:srgbClr val="99CC00"/>
              </a:gs>
            </a:gsLst>
            <a:lin ang="2700000" scaled="1"/>
          </a:gradFill>
          <a:ln w="57150" algn="ctr">
            <a:solidFill>
              <a:schemeClr val="bg1"/>
            </a:solidFill>
            <a:round/>
            <a:headEnd/>
            <a:tailEnd/>
          </a:ln>
          <a:effectLst>
            <a:outerShdw dist="35921" dir="2700000" algn="ctr" rotWithShape="0">
              <a:schemeClr val="bg2"/>
            </a:outerShdw>
          </a:effectLst>
        </p:spPr>
        <p:txBody>
          <a:bodyPr wrap="none" anchor="ctr"/>
          <a:lstStyle/>
          <a:p>
            <a:pPr eaLnBrk="0" fontAlgn="auto" hangingPunct="0">
              <a:spcBef>
                <a:spcPts val="0"/>
              </a:spcBef>
              <a:spcAft>
                <a:spcPts val="0"/>
              </a:spcAft>
              <a:defRPr/>
            </a:pPr>
            <a:r>
              <a:rPr lang="zh-CN" altLang="en-US" sz="1600">
                <a:solidFill>
                  <a:schemeClr val="bg1"/>
                </a:solidFill>
                <a:latin typeface="微软雅黑" pitchFamily="34" charset="-122"/>
                <a:ea typeface="微软雅黑" pitchFamily="34" charset="-122"/>
              </a:rPr>
              <a:t>企业</a:t>
            </a:r>
          </a:p>
        </p:txBody>
      </p:sp>
      <p:sp>
        <p:nvSpPr>
          <p:cNvPr id="6" name="Text Box 7"/>
          <p:cNvSpPr txBox="1">
            <a:spLocks noChangeArrowheads="1"/>
          </p:cNvSpPr>
          <p:nvPr/>
        </p:nvSpPr>
        <p:spPr bwMode="auto">
          <a:xfrm>
            <a:off x="5589588" y="2168525"/>
            <a:ext cx="2411412" cy="4186238"/>
          </a:xfrm>
          <a:prstGeom prst="rect">
            <a:avLst/>
          </a:prstGeom>
          <a:noFill/>
          <a:ln w="9525" algn="ctr">
            <a:noFill/>
            <a:miter lim="800000"/>
            <a:headEnd/>
            <a:tailEnd/>
          </a:ln>
        </p:spPr>
        <p:txBody>
          <a:bodyPr>
            <a:spAutoFit/>
          </a:bodyPr>
          <a:lstStyle/>
          <a:p>
            <a:pPr>
              <a:spcBef>
                <a:spcPct val="20000"/>
              </a:spcBef>
            </a:pPr>
            <a:r>
              <a:rPr lang="zh-CN" altLang="en-US" sz="1400">
                <a:solidFill>
                  <a:schemeClr val="tx2"/>
                </a:solidFill>
                <a:latin typeface="微软雅黑" pitchFamily="34" charset="-122"/>
                <a:ea typeface="微软雅黑" pitchFamily="34" charset="-122"/>
              </a:rPr>
              <a:t>川渝中烟</a:t>
            </a:r>
          </a:p>
          <a:p>
            <a:pPr>
              <a:spcBef>
                <a:spcPct val="20000"/>
              </a:spcBef>
            </a:pPr>
            <a:r>
              <a:rPr lang="zh-CN" altLang="en-US" sz="1400">
                <a:solidFill>
                  <a:schemeClr val="tx2"/>
                </a:solidFill>
                <a:latin typeface="微软雅黑" pitchFamily="34" charset="-122"/>
                <a:ea typeface="微软雅黑" pitchFamily="34" charset="-122"/>
              </a:rPr>
              <a:t>甘肃中烟</a:t>
            </a:r>
          </a:p>
          <a:p>
            <a:pPr>
              <a:spcBef>
                <a:spcPct val="20000"/>
              </a:spcBef>
            </a:pPr>
            <a:r>
              <a:rPr lang="zh-CN" altLang="en-US" sz="1400">
                <a:solidFill>
                  <a:schemeClr val="tx2"/>
                </a:solidFill>
                <a:latin typeface="微软雅黑" pitchFamily="34" charset="-122"/>
                <a:ea typeface="微软雅黑" pitchFamily="34" charset="-122"/>
              </a:rPr>
              <a:t>湖南中烟</a:t>
            </a:r>
          </a:p>
          <a:p>
            <a:pPr>
              <a:spcBef>
                <a:spcPct val="20000"/>
              </a:spcBef>
            </a:pPr>
            <a:r>
              <a:rPr lang="zh-CN" altLang="en-US" sz="1400">
                <a:solidFill>
                  <a:schemeClr val="tx2"/>
                </a:solidFill>
                <a:latin typeface="微软雅黑" pitchFamily="34" charset="-122"/>
                <a:ea typeface="微软雅黑" pitchFamily="34" charset="-122"/>
              </a:rPr>
              <a:t>山西平朔煤炭工业公司</a:t>
            </a:r>
          </a:p>
          <a:p>
            <a:pPr>
              <a:spcBef>
                <a:spcPct val="20000"/>
              </a:spcBef>
            </a:pPr>
            <a:r>
              <a:rPr lang="zh-CN" altLang="en-US" sz="1400">
                <a:solidFill>
                  <a:schemeClr val="tx2"/>
                </a:solidFill>
                <a:latin typeface="微软雅黑" pitchFamily="34" charset="-122"/>
                <a:ea typeface="微软雅黑" pitchFamily="34" charset="-122"/>
              </a:rPr>
              <a:t>西安世纪金花股份有限公司</a:t>
            </a:r>
          </a:p>
          <a:p>
            <a:pPr>
              <a:spcBef>
                <a:spcPct val="20000"/>
              </a:spcBef>
            </a:pPr>
            <a:r>
              <a:rPr lang="zh-CN" altLang="en-US" sz="1400">
                <a:solidFill>
                  <a:schemeClr val="tx2"/>
                </a:solidFill>
                <a:latin typeface="微软雅黑" pitchFamily="34" charset="-122"/>
                <a:ea typeface="微软雅黑" pitchFamily="34" charset="-122"/>
              </a:rPr>
              <a:t>重庆铁马工业集团</a:t>
            </a:r>
          </a:p>
          <a:p>
            <a:pPr>
              <a:spcBef>
                <a:spcPct val="20000"/>
              </a:spcBef>
            </a:pPr>
            <a:r>
              <a:rPr lang="zh-CN" altLang="en-US" sz="1400">
                <a:solidFill>
                  <a:schemeClr val="tx2"/>
                </a:solidFill>
                <a:latin typeface="微软雅黑" pitchFamily="34" charset="-122"/>
                <a:ea typeface="微软雅黑" pitchFamily="34" charset="-122"/>
              </a:rPr>
              <a:t>江苏徐州重型机械厂</a:t>
            </a:r>
          </a:p>
          <a:p>
            <a:pPr>
              <a:spcBef>
                <a:spcPct val="20000"/>
              </a:spcBef>
            </a:pPr>
            <a:r>
              <a:rPr lang="zh-CN" altLang="en-US" sz="1400">
                <a:solidFill>
                  <a:schemeClr val="tx2"/>
                </a:solidFill>
                <a:latin typeface="微软雅黑" pitchFamily="34" charset="-122"/>
                <a:ea typeface="微软雅黑" pitchFamily="34" charset="-122"/>
              </a:rPr>
              <a:t>内蒙古第一机械厂</a:t>
            </a:r>
          </a:p>
          <a:p>
            <a:pPr>
              <a:spcBef>
                <a:spcPct val="20000"/>
              </a:spcBef>
            </a:pPr>
            <a:r>
              <a:rPr lang="zh-CN" altLang="en-US" sz="1400">
                <a:solidFill>
                  <a:schemeClr val="tx2"/>
                </a:solidFill>
                <a:latin typeface="微软雅黑" pitchFamily="34" charset="-122"/>
                <a:ea typeface="微软雅黑" pitchFamily="34" charset="-122"/>
              </a:rPr>
              <a:t>四川攀钢集团成都钢铁</a:t>
            </a:r>
          </a:p>
          <a:p>
            <a:pPr>
              <a:spcBef>
                <a:spcPct val="20000"/>
              </a:spcBef>
            </a:pPr>
            <a:r>
              <a:rPr lang="zh-CN" altLang="en-US" sz="1400">
                <a:solidFill>
                  <a:schemeClr val="tx2"/>
                </a:solidFill>
                <a:latin typeface="微软雅黑" pitchFamily="34" charset="-122"/>
                <a:ea typeface="微软雅黑" pitchFamily="34" charset="-122"/>
              </a:rPr>
              <a:t>浙江吉利控股集团有限公司</a:t>
            </a:r>
          </a:p>
          <a:p>
            <a:pPr>
              <a:spcBef>
                <a:spcPct val="20000"/>
              </a:spcBef>
            </a:pPr>
            <a:r>
              <a:rPr lang="zh-CN" altLang="en-US" sz="1400">
                <a:solidFill>
                  <a:schemeClr val="tx2"/>
                </a:solidFill>
                <a:latin typeface="微软雅黑" pitchFamily="34" charset="-122"/>
                <a:ea typeface="微软雅黑" pitchFamily="34" charset="-122"/>
              </a:rPr>
              <a:t>西北有色金属研究院</a:t>
            </a:r>
          </a:p>
          <a:p>
            <a:pPr>
              <a:spcBef>
                <a:spcPct val="20000"/>
              </a:spcBef>
            </a:pPr>
            <a:r>
              <a:rPr lang="zh-CN" altLang="en-US" sz="1400">
                <a:solidFill>
                  <a:schemeClr val="tx2"/>
                </a:solidFill>
                <a:latin typeface="微软雅黑" pitchFamily="34" charset="-122"/>
                <a:ea typeface="微软雅黑" pitchFamily="34" charset="-122"/>
              </a:rPr>
              <a:t>甘肃兰州卷烟厂</a:t>
            </a:r>
          </a:p>
          <a:p>
            <a:pPr>
              <a:spcBef>
                <a:spcPct val="20000"/>
              </a:spcBef>
            </a:pPr>
            <a:r>
              <a:rPr lang="zh-CN" altLang="en-US" sz="1400">
                <a:solidFill>
                  <a:schemeClr val="tx2"/>
                </a:solidFill>
                <a:latin typeface="微软雅黑" pitchFamily="34" charset="-122"/>
                <a:ea typeface="微软雅黑" pitchFamily="34" charset="-122"/>
              </a:rPr>
              <a:t>山东青岛卷烟厂</a:t>
            </a:r>
          </a:p>
          <a:p>
            <a:pPr>
              <a:spcBef>
                <a:spcPct val="20000"/>
              </a:spcBef>
            </a:pPr>
            <a:r>
              <a:rPr lang="zh-CN" altLang="en-US" sz="1400">
                <a:solidFill>
                  <a:schemeClr val="tx2"/>
                </a:solidFill>
                <a:latin typeface="微软雅黑" pitchFamily="34" charset="-122"/>
                <a:ea typeface="微软雅黑" pitchFamily="34" charset="-122"/>
              </a:rPr>
              <a:t>山东青岛啤酒二厂</a:t>
            </a:r>
          </a:p>
          <a:p>
            <a:pPr>
              <a:spcBef>
                <a:spcPct val="20000"/>
              </a:spcBef>
            </a:pPr>
            <a:r>
              <a:rPr lang="zh-CN" altLang="en-US" sz="1400">
                <a:solidFill>
                  <a:schemeClr val="tx2"/>
                </a:solidFill>
                <a:latin typeface="微软雅黑" pitchFamily="34" charset="-122"/>
                <a:ea typeface="微软雅黑" pitchFamily="34" charset="-122"/>
              </a:rPr>
              <a:t>山东淄博东泰集团</a:t>
            </a:r>
          </a:p>
          <a:p>
            <a:pPr>
              <a:spcBef>
                <a:spcPct val="20000"/>
              </a:spcBef>
            </a:pPr>
            <a:r>
              <a:rPr lang="en-US" altLang="zh-CN" sz="1400">
                <a:solidFill>
                  <a:schemeClr val="tx2"/>
                </a:solidFill>
                <a:latin typeface="微软雅黑" pitchFamily="34" charset="-122"/>
                <a:ea typeface="微软雅黑" pitchFamily="34" charset="-122"/>
              </a:rPr>
              <a:t>…… </a:t>
            </a:r>
          </a:p>
        </p:txBody>
      </p:sp>
      <p:grpSp>
        <p:nvGrpSpPr>
          <p:cNvPr id="7" name="组合 14"/>
          <p:cNvGrpSpPr>
            <a:grpSpLocks/>
          </p:cNvGrpSpPr>
          <p:nvPr/>
        </p:nvGrpSpPr>
        <p:grpSpPr bwMode="auto">
          <a:xfrm>
            <a:off x="3359150" y="1679575"/>
            <a:ext cx="2160588" cy="4752975"/>
            <a:chOff x="198438" y="1412875"/>
            <a:chExt cx="2160587" cy="4752975"/>
          </a:xfrm>
        </p:grpSpPr>
        <p:sp>
          <p:nvSpPr>
            <p:cNvPr id="8" name="AutoShape 8"/>
            <p:cNvSpPr>
              <a:spLocks noChangeArrowheads="1"/>
            </p:cNvSpPr>
            <p:nvPr/>
          </p:nvSpPr>
          <p:spPr bwMode="auto">
            <a:xfrm>
              <a:off x="201613" y="1822450"/>
              <a:ext cx="2157412" cy="4343400"/>
            </a:xfrm>
            <a:prstGeom prst="chevron">
              <a:avLst>
                <a:gd name="adj" fmla="val 0"/>
              </a:avLst>
            </a:prstGeom>
            <a:solidFill>
              <a:srgbClr val="FFFFFF"/>
            </a:solidFill>
            <a:ln w="19050" algn="ctr">
              <a:solidFill>
                <a:srgbClr val="3399FF"/>
              </a:solidFill>
              <a:miter lim="800000"/>
              <a:headEnd/>
              <a:tailEnd/>
            </a:ln>
            <a:effectLst>
              <a:outerShdw dist="71842" dir="2700000" algn="ctr" rotWithShape="0">
                <a:srgbClr val="B2B2B2">
                  <a:alpha val="50000"/>
                </a:srgbClr>
              </a:outerShdw>
            </a:effectLst>
          </p:spPr>
          <p:txBody>
            <a:bodyPr lIns="72000" tIns="0" rIns="72000" bIns="0" anchor="ctr"/>
            <a:lstStyle/>
            <a:p>
              <a:pPr fontAlgn="auto">
                <a:spcBef>
                  <a:spcPct val="20000"/>
                </a:spcBef>
                <a:spcAft>
                  <a:spcPts val="0"/>
                </a:spcAft>
                <a:defRPr/>
              </a:pPr>
              <a:endParaRPr lang="zh-CN" altLang="zh-CN" sz="1300">
                <a:solidFill>
                  <a:schemeClr val="bg1"/>
                </a:solidFill>
                <a:latin typeface="微软雅黑" pitchFamily="34" charset="-122"/>
                <a:ea typeface="微软雅黑" pitchFamily="34" charset="-122"/>
              </a:endParaRPr>
            </a:p>
          </p:txBody>
        </p:sp>
        <p:sp>
          <p:nvSpPr>
            <p:cNvPr id="9" name="AutoShape 9"/>
            <p:cNvSpPr>
              <a:spLocks noChangeArrowheads="1"/>
            </p:cNvSpPr>
            <p:nvPr/>
          </p:nvSpPr>
          <p:spPr bwMode="auto">
            <a:xfrm>
              <a:off x="342901" y="1412875"/>
              <a:ext cx="1800224" cy="417513"/>
            </a:xfrm>
            <a:prstGeom prst="roundRect">
              <a:avLst>
                <a:gd name="adj" fmla="val 50000"/>
              </a:avLst>
            </a:prstGeom>
            <a:gradFill rotWithShape="1">
              <a:gsLst>
                <a:gs pos="0">
                  <a:srgbClr val="3399FF">
                    <a:gamma/>
                    <a:shade val="66275"/>
                    <a:invGamma/>
                  </a:srgbClr>
                </a:gs>
                <a:gs pos="100000">
                  <a:srgbClr val="3399FF"/>
                </a:gs>
              </a:gsLst>
              <a:lin ang="2700000" scaled="1"/>
            </a:gradFill>
            <a:ln w="57150" algn="ctr">
              <a:solidFill>
                <a:schemeClr val="bg1"/>
              </a:solidFill>
              <a:round/>
              <a:headEnd/>
              <a:tailEnd/>
            </a:ln>
            <a:effectLst>
              <a:outerShdw dist="35921" dir="2700000" algn="ctr" rotWithShape="0">
                <a:schemeClr val="bg2"/>
              </a:outerShdw>
            </a:effectLst>
          </p:spPr>
          <p:txBody>
            <a:bodyPr wrap="none" anchor="ctr"/>
            <a:lstStyle/>
            <a:p>
              <a:pPr eaLnBrk="0" fontAlgn="auto" hangingPunct="0">
                <a:spcBef>
                  <a:spcPts val="0"/>
                </a:spcBef>
                <a:spcAft>
                  <a:spcPts val="0"/>
                </a:spcAft>
                <a:defRPr/>
              </a:pPr>
              <a:r>
                <a:rPr lang="zh-CN" altLang="en-US" sz="1600">
                  <a:solidFill>
                    <a:schemeClr val="bg1"/>
                  </a:solidFill>
                  <a:latin typeface="微软雅黑" pitchFamily="34" charset="-122"/>
                  <a:ea typeface="微软雅黑" pitchFamily="34" charset="-122"/>
                </a:rPr>
                <a:t>政府</a:t>
              </a:r>
            </a:p>
          </p:txBody>
        </p:sp>
        <p:sp>
          <p:nvSpPr>
            <p:cNvPr id="10" name="Text Box 10"/>
            <p:cNvSpPr txBox="1">
              <a:spLocks noChangeArrowheads="1"/>
            </p:cNvSpPr>
            <p:nvPr/>
          </p:nvSpPr>
          <p:spPr bwMode="auto">
            <a:xfrm>
              <a:off x="198438" y="1917700"/>
              <a:ext cx="2160587" cy="4185761"/>
            </a:xfrm>
            <a:prstGeom prst="rect">
              <a:avLst/>
            </a:prstGeom>
            <a:noFill/>
            <a:ln w="9525" algn="ctr">
              <a:noFill/>
              <a:miter lim="800000"/>
              <a:headEnd/>
              <a:tailEnd/>
            </a:ln>
          </p:spPr>
          <p:txBody>
            <a:bodyPr>
              <a:spAutoFit/>
            </a:bodyPr>
            <a:lstStyle/>
            <a:p>
              <a:pPr>
                <a:spcBef>
                  <a:spcPct val="20000"/>
                </a:spcBef>
              </a:pPr>
              <a:r>
                <a:rPr lang="zh-CN" altLang="en-US" sz="1400">
                  <a:solidFill>
                    <a:schemeClr val="tx2"/>
                  </a:solidFill>
                  <a:latin typeface="微软雅黑" pitchFamily="34" charset="-122"/>
                  <a:ea typeface="微软雅黑" pitchFamily="34" charset="-122"/>
                </a:rPr>
                <a:t>中华人民共和国建设部</a:t>
              </a:r>
            </a:p>
            <a:p>
              <a:pPr>
                <a:spcBef>
                  <a:spcPct val="20000"/>
                </a:spcBef>
              </a:pPr>
              <a:r>
                <a:rPr lang="zh-CN" altLang="en-US" sz="1400">
                  <a:solidFill>
                    <a:schemeClr val="tx2"/>
                  </a:solidFill>
                  <a:latin typeface="微软雅黑" pitchFamily="34" charset="-122"/>
                  <a:ea typeface="微软雅黑" pitchFamily="34" charset="-122"/>
                </a:rPr>
                <a:t>中华人民共和国民政部</a:t>
              </a:r>
            </a:p>
            <a:p>
              <a:pPr>
                <a:spcBef>
                  <a:spcPct val="20000"/>
                </a:spcBef>
              </a:pPr>
              <a:r>
                <a:rPr lang="zh-CN" altLang="en-US" sz="1400">
                  <a:solidFill>
                    <a:schemeClr val="tx2"/>
                  </a:solidFill>
                  <a:latin typeface="微软雅黑" pitchFamily="34" charset="-122"/>
                  <a:ea typeface="微软雅黑" pitchFamily="34" charset="-122"/>
                </a:rPr>
                <a:t>中华人民共和国人事部</a:t>
              </a:r>
            </a:p>
            <a:p>
              <a:pPr>
                <a:spcBef>
                  <a:spcPct val="20000"/>
                </a:spcBef>
              </a:pPr>
              <a:r>
                <a:rPr lang="zh-CN" altLang="en-US" sz="1400">
                  <a:solidFill>
                    <a:schemeClr val="tx2"/>
                  </a:solidFill>
                  <a:latin typeface="微软雅黑" pitchFamily="34" charset="-122"/>
                  <a:ea typeface="微软雅黑" pitchFamily="34" charset="-122"/>
                </a:rPr>
                <a:t>国务院侨办</a:t>
              </a:r>
            </a:p>
            <a:p>
              <a:pPr>
                <a:spcBef>
                  <a:spcPct val="20000"/>
                </a:spcBef>
              </a:pPr>
              <a:r>
                <a:rPr lang="zh-CN" altLang="en-US" sz="1400">
                  <a:solidFill>
                    <a:schemeClr val="tx2"/>
                  </a:solidFill>
                  <a:latin typeface="微软雅黑" pitchFamily="34" charset="-122"/>
                  <a:ea typeface="微软雅黑" pitchFamily="34" charset="-122"/>
                </a:rPr>
                <a:t>国家安监总局</a:t>
              </a:r>
            </a:p>
            <a:p>
              <a:pPr>
                <a:spcBef>
                  <a:spcPct val="20000"/>
                </a:spcBef>
              </a:pPr>
              <a:r>
                <a:rPr lang="zh-CN" altLang="en-US" sz="1400">
                  <a:solidFill>
                    <a:schemeClr val="tx2"/>
                  </a:solidFill>
                  <a:latin typeface="微软雅黑" pitchFamily="34" charset="-122"/>
                  <a:ea typeface="微软雅黑" pitchFamily="34" charset="-122"/>
                </a:rPr>
                <a:t>国家外汇管理局</a:t>
              </a:r>
            </a:p>
            <a:p>
              <a:pPr>
                <a:spcBef>
                  <a:spcPct val="20000"/>
                </a:spcBef>
              </a:pPr>
              <a:r>
                <a:rPr lang="zh-CN" altLang="en-US" sz="1400">
                  <a:solidFill>
                    <a:schemeClr val="tx2"/>
                  </a:solidFill>
                  <a:latin typeface="微软雅黑" pitchFamily="34" charset="-122"/>
                  <a:ea typeface="微软雅黑" pitchFamily="34" charset="-122"/>
                </a:rPr>
                <a:t>国家广播电影电视总局</a:t>
              </a:r>
            </a:p>
            <a:p>
              <a:pPr>
                <a:spcBef>
                  <a:spcPct val="20000"/>
                </a:spcBef>
              </a:pPr>
              <a:r>
                <a:rPr lang="zh-CN" altLang="en-US" sz="1400">
                  <a:solidFill>
                    <a:schemeClr val="tx2"/>
                  </a:solidFill>
                  <a:latin typeface="微软雅黑" pitchFamily="34" charset="-122"/>
                  <a:ea typeface="微软雅黑" pitchFamily="34" charset="-122"/>
                </a:rPr>
                <a:t>中国国家博物馆</a:t>
              </a:r>
            </a:p>
            <a:p>
              <a:pPr>
                <a:spcBef>
                  <a:spcPct val="20000"/>
                </a:spcBef>
              </a:pPr>
              <a:r>
                <a:rPr lang="zh-CN" altLang="en-US" sz="1400">
                  <a:solidFill>
                    <a:schemeClr val="tx2"/>
                  </a:solidFill>
                  <a:latin typeface="微软雅黑" pitchFamily="34" charset="-122"/>
                  <a:ea typeface="微软雅黑" pitchFamily="34" charset="-122"/>
                </a:rPr>
                <a:t>第</a:t>
              </a:r>
              <a:r>
                <a:rPr lang="en-US" altLang="zh-CN" sz="1400">
                  <a:solidFill>
                    <a:schemeClr val="tx2"/>
                  </a:solidFill>
                  <a:latin typeface="微软雅黑" pitchFamily="34" charset="-122"/>
                  <a:ea typeface="微软雅黑" pitchFamily="34" charset="-122"/>
                </a:rPr>
                <a:t>29</a:t>
              </a:r>
              <a:r>
                <a:rPr lang="zh-CN" altLang="en-US" sz="1400">
                  <a:solidFill>
                    <a:schemeClr val="tx2"/>
                  </a:solidFill>
                  <a:latin typeface="微软雅黑" pitchFamily="34" charset="-122"/>
                  <a:ea typeface="微软雅黑" pitchFamily="34" charset="-122"/>
                </a:rPr>
                <a:t>届奥运会组委会</a:t>
              </a:r>
            </a:p>
            <a:p>
              <a:pPr>
                <a:spcBef>
                  <a:spcPct val="20000"/>
                </a:spcBef>
              </a:pPr>
              <a:r>
                <a:rPr lang="zh-CN" altLang="en-US" sz="1400">
                  <a:solidFill>
                    <a:schemeClr val="tx2"/>
                  </a:solidFill>
                  <a:latin typeface="微软雅黑" pitchFamily="34" charset="-122"/>
                  <a:ea typeface="微软雅黑" pitchFamily="34" charset="-122"/>
                </a:rPr>
                <a:t>第</a:t>
              </a:r>
              <a:r>
                <a:rPr lang="en-US" altLang="zh-CN" sz="1400">
                  <a:solidFill>
                    <a:schemeClr val="tx2"/>
                  </a:solidFill>
                  <a:latin typeface="微软雅黑" pitchFamily="34" charset="-122"/>
                  <a:ea typeface="微软雅黑" pitchFamily="34" charset="-122"/>
                </a:rPr>
                <a:t>16</a:t>
              </a:r>
              <a:r>
                <a:rPr lang="zh-CN" altLang="en-US" sz="1400">
                  <a:solidFill>
                    <a:schemeClr val="tx2"/>
                  </a:solidFill>
                  <a:latin typeface="微软雅黑" pitchFamily="34" charset="-122"/>
                  <a:ea typeface="微软雅黑" pitchFamily="34" charset="-122"/>
                </a:rPr>
                <a:t>届亚运会组委会</a:t>
              </a:r>
            </a:p>
            <a:p>
              <a:pPr>
                <a:spcBef>
                  <a:spcPct val="20000"/>
                </a:spcBef>
              </a:pPr>
              <a:r>
                <a:rPr lang="zh-CN" altLang="en-US" sz="1400">
                  <a:solidFill>
                    <a:schemeClr val="tx2"/>
                  </a:solidFill>
                  <a:latin typeface="微软雅黑" pitchFamily="34" charset="-122"/>
                  <a:ea typeface="微软雅黑" pitchFamily="34" charset="-122"/>
                </a:rPr>
                <a:t>广东省纪委</a:t>
              </a:r>
            </a:p>
            <a:p>
              <a:pPr>
                <a:spcBef>
                  <a:spcPct val="20000"/>
                </a:spcBef>
              </a:pPr>
              <a:r>
                <a:rPr lang="zh-CN" altLang="en-US" sz="1400">
                  <a:solidFill>
                    <a:schemeClr val="tx2"/>
                  </a:solidFill>
                  <a:latin typeface="微软雅黑" pitchFamily="34" charset="-122"/>
                  <a:ea typeface="微软雅黑" pitchFamily="34" charset="-122"/>
                </a:rPr>
                <a:t>广东省公安厅</a:t>
              </a:r>
            </a:p>
            <a:p>
              <a:pPr>
                <a:spcBef>
                  <a:spcPct val="20000"/>
                </a:spcBef>
              </a:pPr>
              <a:r>
                <a:rPr lang="zh-CN" altLang="en-US" sz="1400">
                  <a:solidFill>
                    <a:schemeClr val="tx2"/>
                  </a:solidFill>
                  <a:latin typeface="微软雅黑" pitchFamily="34" charset="-122"/>
                  <a:ea typeface="微软雅黑" pitchFamily="34" charset="-122"/>
                </a:rPr>
                <a:t>河南省交通厅</a:t>
              </a:r>
            </a:p>
            <a:p>
              <a:pPr>
                <a:spcBef>
                  <a:spcPct val="20000"/>
                </a:spcBef>
              </a:pPr>
              <a:r>
                <a:rPr lang="zh-CN" altLang="en-US" sz="1400">
                  <a:solidFill>
                    <a:schemeClr val="tx2"/>
                  </a:solidFill>
                  <a:latin typeface="微软雅黑" pitchFamily="34" charset="-122"/>
                  <a:ea typeface="微软雅黑" pitchFamily="34" charset="-122"/>
                </a:rPr>
                <a:t>甘肃省人事厅</a:t>
              </a:r>
            </a:p>
            <a:p>
              <a:pPr>
                <a:spcBef>
                  <a:spcPct val="20000"/>
                </a:spcBef>
              </a:pPr>
              <a:r>
                <a:rPr lang="zh-CN" altLang="en-US" sz="1400">
                  <a:solidFill>
                    <a:schemeClr val="tx2"/>
                  </a:solidFill>
                  <a:latin typeface="微软雅黑" pitchFamily="34" charset="-122"/>
                  <a:ea typeface="微软雅黑" pitchFamily="34" charset="-122"/>
                </a:rPr>
                <a:t>甘肃省卫生厅</a:t>
              </a:r>
            </a:p>
            <a:p>
              <a:pPr>
                <a:spcBef>
                  <a:spcPct val="20000"/>
                </a:spcBef>
              </a:pPr>
              <a:r>
                <a:rPr lang="en-US" altLang="zh-CN" sz="1400">
                  <a:solidFill>
                    <a:schemeClr val="tx2"/>
                  </a:solidFill>
                  <a:latin typeface="微软雅黑" pitchFamily="34" charset="-122"/>
                  <a:ea typeface="微软雅黑" pitchFamily="34" charset="-122"/>
                </a:rPr>
                <a:t>……</a:t>
              </a:r>
            </a:p>
          </p:txBody>
        </p:sp>
      </p:grpSp>
      <p:grpSp>
        <p:nvGrpSpPr>
          <p:cNvPr id="11" name="组合 15"/>
          <p:cNvGrpSpPr>
            <a:grpSpLocks/>
          </p:cNvGrpSpPr>
          <p:nvPr/>
        </p:nvGrpSpPr>
        <p:grpSpPr bwMode="auto">
          <a:xfrm>
            <a:off x="923925" y="1666875"/>
            <a:ext cx="2381250" cy="4752975"/>
            <a:chOff x="2359025" y="1412875"/>
            <a:chExt cx="1800225" cy="4752975"/>
          </a:xfrm>
        </p:grpSpPr>
        <p:sp>
          <p:nvSpPr>
            <p:cNvPr id="12" name="AutoShape 3"/>
            <p:cNvSpPr>
              <a:spLocks noChangeArrowheads="1"/>
            </p:cNvSpPr>
            <p:nvPr/>
          </p:nvSpPr>
          <p:spPr bwMode="auto">
            <a:xfrm>
              <a:off x="2503488" y="1822450"/>
              <a:ext cx="1547812" cy="4343400"/>
            </a:xfrm>
            <a:prstGeom prst="chevron">
              <a:avLst>
                <a:gd name="adj" fmla="val 0"/>
              </a:avLst>
            </a:prstGeom>
            <a:solidFill>
              <a:srgbClr val="FFFFFF"/>
            </a:solidFill>
            <a:ln w="19050" algn="ctr">
              <a:solidFill>
                <a:srgbClr val="FF3399"/>
              </a:solidFill>
              <a:miter lim="800000"/>
              <a:headEnd/>
              <a:tailEnd/>
            </a:ln>
            <a:effectLst>
              <a:outerShdw dist="71842" dir="2700000" algn="ctr" rotWithShape="0">
                <a:srgbClr val="B2B2B2">
                  <a:alpha val="50000"/>
                </a:srgbClr>
              </a:outerShdw>
            </a:effectLst>
          </p:spPr>
          <p:txBody>
            <a:bodyPr lIns="72000" tIns="0" rIns="72000" bIns="0" anchor="ctr"/>
            <a:lstStyle/>
            <a:p>
              <a:pPr fontAlgn="auto">
                <a:spcBef>
                  <a:spcPts val="0"/>
                </a:spcBef>
                <a:spcAft>
                  <a:spcPts val="0"/>
                </a:spcAft>
                <a:defRPr/>
              </a:pPr>
              <a:endParaRPr lang="zh-CN" altLang="en-US">
                <a:latin typeface="微软雅黑" pitchFamily="34" charset="-122"/>
                <a:ea typeface="微软雅黑" pitchFamily="34" charset="-122"/>
              </a:endParaRPr>
            </a:p>
          </p:txBody>
        </p:sp>
        <p:sp>
          <p:nvSpPr>
            <p:cNvPr id="13" name="Text Box 4"/>
            <p:cNvSpPr txBox="1">
              <a:spLocks noChangeArrowheads="1"/>
            </p:cNvSpPr>
            <p:nvPr/>
          </p:nvSpPr>
          <p:spPr bwMode="auto">
            <a:xfrm>
              <a:off x="2519363" y="1890713"/>
              <a:ext cx="1558925" cy="4228850"/>
            </a:xfrm>
            <a:prstGeom prst="rect">
              <a:avLst/>
            </a:prstGeom>
            <a:noFill/>
            <a:ln w="9525" algn="ctr">
              <a:noFill/>
              <a:miter lim="800000"/>
              <a:headEnd/>
              <a:tailEnd/>
            </a:ln>
          </p:spPr>
          <p:txBody>
            <a:bodyPr>
              <a:spAutoFit/>
            </a:bodyPr>
            <a:lstStyle/>
            <a:p>
              <a:pPr>
                <a:spcBef>
                  <a:spcPct val="20000"/>
                </a:spcBef>
              </a:pPr>
              <a:r>
                <a:rPr lang="zh-CN" altLang="en-US" sz="1400" dirty="0">
                  <a:solidFill>
                    <a:schemeClr val="tx2"/>
                  </a:solidFill>
                  <a:latin typeface="微软雅黑" pitchFamily="34" charset="-122"/>
                  <a:ea typeface="微软雅黑" pitchFamily="34" charset="-122"/>
                </a:rPr>
                <a:t>中国光大银行</a:t>
              </a:r>
            </a:p>
            <a:p>
              <a:pPr>
                <a:spcBef>
                  <a:spcPct val="20000"/>
                </a:spcBef>
              </a:pPr>
              <a:r>
                <a:rPr lang="zh-CN" altLang="en-US" sz="1400" dirty="0">
                  <a:solidFill>
                    <a:schemeClr val="tx2"/>
                  </a:solidFill>
                  <a:latin typeface="微软雅黑" pitchFamily="34" charset="-122"/>
                  <a:ea typeface="微软雅黑" pitchFamily="34" charset="-122"/>
                </a:rPr>
                <a:t>中国建设银行广东省分行</a:t>
              </a:r>
              <a:endParaRPr lang="en-US" altLang="zh-CN" sz="1400" dirty="0">
                <a:solidFill>
                  <a:schemeClr val="tx2"/>
                </a:solidFill>
                <a:latin typeface="微软雅黑" pitchFamily="34" charset="-122"/>
                <a:ea typeface="微软雅黑" pitchFamily="34" charset="-122"/>
              </a:endParaRPr>
            </a:p>
            <a:p>
              <a:pPr>
                <a:spcBef>
                  <a:spcPct val="20000"/>
                </a:spcBef>
              </a:pPr>
              <a:r>
                <a:rPr lang="zh-CN" altLang="en-US" sz="1400" dirty="0">
                  <a:solidFill>
                    <a:schemeClr val="tx2"/>
                  </a:solidFill>
                  <a:latin typeface="微软雅黑" pitchFamily="34" charset="-122"/>
                  <a:ea typeface="微软雅黑" pitchFamily="34" charset="-122"/>
                </a:rPr>
                <a:t>中国建设银行广东开发中心</a:t>
              </a:r>
            </a:p>
            <a:p>
              <a:pPr>
                <a:spcBef>
                  <a:spcPct val="20000"/>
                </a:spcBef>
              </a:pPr>
              <a:r>
                <a:rPr lang="zh-CN" altLang="en-US" sz="1400" dirty="0">
                  <a:solidFill>
                    <a:schemeClr val="tx2"/>
                  </a:solidFill>
                  <a:latin typeface="微软雅黑" pitchFamily="34" charset="-122"/>
                  <a:ea typeface="微软雅黑" pitchFamily="34" charset="-122"/>
                </a:rPr>
                <a:t>东莞银行</a:t>
              </a:r>
            </a:p>
            <a:p>
              <a:pPr>
                <a:spcBef>
                  <a:spcPct val="20000"/>
                </a:spcBef>
              </a:pPr>
              <a:r>
                <a:rPr lang="zh-CN" altLang="en-US" sz="1400" dirty="0">
                  <a:solidFill>
                    <a:schemeClr val="tx2"/>
                  </a:solidFill>
                  <a:latin typeface="微软雅黑" pitchFamily="34" charset="-122"/>
                  <a:ea typeface="微软雅黑" pitchFamily="34" charset="-122"/>
                </a:rPr>
                <a:t>泉州银行</a:t>
              </a:r>
            </a:p>
            <a:p>
              <a:pPr>
                <a:spcBef>
                  <a:spcPct val="20000"/>
                </a:spcBef>
              </a:pPr>
              <a:r>
                <a:rPr lang="zh-CN" altLang="en-US" sz="1400" dirty="0">
                  <a:solidFill>
                    <a:schemeClr val="tx2"/>
                  </a:solidFill>
                  <a:latin typeface="微软雅黑" pitchFamily="34" charset="-122"/>
                  <a:ea typeface="微软雅黑" pitchFamily="34" charset="-122"/>
                </a:rPr>
                <a:t>广东省农村信用合作联社</a:t>
              </a:r>
            </a:p>
            <a:p>
              <a:pPr>
                <a:spcBef>
                  <a:spcPct val="20000"/>
                </a:spcBef>
              </a:pPr>
              <a:r>
                <a:rPr lang="zh-CN" altLang="en-US" sz="1400" dirty="0">
                  <a:solidFill>
                    <a:schemeClr val="tx2"/>
                  </a:solidFill>
                  <a:latin typeface="微软雅黑" pitchFamily="34" charset="-122"/>
                  <a:ea typeface="微软雅黑" pitchFamily="34" charset="-122"/>
                </a:rPr>
                <a:t>山东省齐鲁银行</a:t>
              </a:r>
            </a:p>
            <a:p>
              <a:pPr>
                <a:spcBef>
                  <a:spcPct val="20000"/>
                </a:spcBef>
              </a:pPr>
              <a:r>
                <a:rPr lang="zh-CN" altLang="en-US" sz="1400" dirty="0">
                  <a:solidFill>
                    <a:schemeClr val="tx2"/>
                  </a:solidFill>
                  <a:latin typeface="微软雅黑" pitchFamily="34" charset="-122"/>
                  <a:ea typeface="微软雅黑" pitchFamily="34" charset="-122"/>
                </a:rPr>
                <a:t>厦门银行</a:t>
              </a:r>
            </a:p>
            <a:p>
              <a:pPr>
                <a:spcBef>
                  <a:spcPct val="20000"/>
                </a:spcBef>
              </a:pPr>
              <a:r>
                <a:rPr lang="zh-CN" altLang="en-US" sz="1400" dirty="0">
                  <a:solidFill>
                    <a:schemeClr val="tx2"/>
                  </a:solidFill>
                  <a:latin typeface="微软雅黑" pitchFamily="34" charset="-122"/>
                  <a:ea typeface="微软雅黑" pitchFamily="34" charset="-122"/>
                </a:rPr>
                <a:t>中国人民银行松原市中心支行</a:t>
              </a:r>
            </a:p>
            <a:p>
              <a:pPr>
                <a:spcBef>
                  <a:spcPct val="20000"/>
                </a:spcBef>
              </a:pPr>
              <a:r>
                <a:rPr lang="zh-CN" altLang="en-US" sz="1400" dirty="0">
                  <a:solidFill>
                    <a:schemeClr val="tx2"/>
                  </a:solidFill>
                  <a:latin typeface="微软雅黑" pitchFamily="34" charset="-122"/>
                  <a:ea typeface="微软雅黑" pitchFamily="34" charset="-122"/>
                </a:rPr>
                <a:t>湖北银行</a:t>
              </a:r>
            </a:p>
            <a:p>
              <a:pPr>
                <a:spcBef>
                  <a:spcPct val="20000"/>
                </a:spcBef>
              </a:pPr>
              <a:r>
                <a:rPr lang="zh-CN" altLang="en-US" sz="1400" dirty="0">
                  <a:solidFill>
                    <a:schemeClr val="tx2"/>
                  </a:solidFill>
                  <a:latin typeface="微软雅黑" pitchFamily="34" charset="-122"/>
                  <a:ea typeface="微软雅黑" pitchFamily="34" charset="-122"/>
                </a:rPr>
                <a:t>中非发展基金</a:t>
              </a:r>
            </a:p>
            <a:p>
              <a:pPr>
                <a:spcBef>
                  <a:spcPct val="20000"/>
                </a:spcBef>
              </a:pPr>
              <a:r>
                <a:rPr lang="zh-CN" altLang="en-US" sz="1400" dirty="0">
                  <a:solidFill>
                    <a:schemeClr val="tx2"/>
                  </a:solidFill>
                  <a:latin typeface="微软雅黑" pitchFamily="34" charset="-122"/>
                  <a:ea typeface="微软雅黑" pitchFamily="34" charset="-122"/>
                </a:rPr>
                <a:t>黑河住房公积金</a:t>
              </a:r>
            </a:p>
            <a:p>
              <a:r>
                <a:rPr lang="en-US" altLang="zh-CN" sz="1400" dirty="0">
                  <a:solidFill>
                    <a:schemeClr val="tx2"/>
                  </a:solidFill>
                  <a:latin typeface="微软雅黑" pitchFamily="34" charset="-122"/>
                  <a:ea typeface="微软雅黑" pitchFamily="34" charset="-122"/>
                </a:rPr>
                <a:t>……</a:t>
              </a:r>
            </a:p>
          </p:txBody>
        </p:sp>
        <p:sp>
          <p:nvSpPr>
            <p:cNvPr id="14" name="AutoShape 11"/>
            <p:cNvSpPr>
              <a:spLocks noChangeArrowheads="1"/>
            </p:cNvSpPr>
            <p:nvPr/>
          </p:nvSpPr>
          <p:spPr bwMode="auto">
            <a:xfrm>
              <a:off x="2359025" y="1412875"/>
              <a:ext cx="1800225" cy="417513"/>
            </a:xfrm>
            <a:prstGeom prst="roundRect">
              <a:avLst>
                <a:gd name="adj" fmla="val 50000"/>
              </a:avLst>
            </a:prstGeom>
            <a:gradFill rotWithShape="1">
              <a:gsLst>
                <a:gs pos="0">
                  <a:srgbClr val="FF3399">
                    <a:gamma/>
                    <a:shade val="67451"/>
                    <a:invGamma/>
                  </a:srgbClr>
                </a:gs>
                <a:gs pos="100000">
                  <a:srgbClr val="FF3399"/>
                </a:gs>
              </a:gsLst>
              <a:lin ang="2700000" scaled="1"/>
            </a:gradFill>
            <a:ln w="57150" algn="ctr">
              <a:solidFill>
                <a:schemeClr val="bg1"/>
              </a:solidFill>
              <a:round/>
              <a:headEnd/>
              <a:tailEnd/>
            </a:ln>
            <a:effectLst>
              <a:outerShdw dist="35921" dir="2700000" algn="ctr" rotWithShape="0">
                <a:schemeClr val="bg2"/>
              </a:outerShdw>
            </a:effectLst>
          </p:spPr>
          <p:txBody>
            <a:bodyPr wrap="none" anchor="ctr"/>
            <a:lstStyle/>
            <a:p>
              <a:pPr eaLnBrk="0" fontAlgn="auto" hangingPunct="0">
                <a:spcBef>
                  <a:spcPts val="0"/>
                </a:spcBef>
                <a:spcAft>
                  <a:spcPts val="0"/>
                </a:spcAft>
                <a:defRPr/>
              </a:pPr>
              <a:r>
                <a:rPr lang="zh-CN" altLang="en-US" sz="1600" dirty="0">
                  <a:solidFill>
                    <a:schemeClr val="bg1"/>
                  </a:solidFill>
                  <a:latin typeface="微软雅黑" pitchFamily="34" charset="-122"/>
                  <a:ea typeface="微软雅黑" pitchFamily="34" charset="-122"/>
                </a:rPr>
                <a:t>金融行业</a:t>
              </a:r>
            </a:p>
          </p:txBody>
        </p:sp>
      </p:grpSp>
      <p:sp>
        <p:nvSpPr>
          <p:cNvPr id="15" name="AutoShape 12"/>
          <p:cNvSpPr>
            <a:spLocks noChangeArrowheads="1"/>
          </p:cNvSpPr>
          <p:nvPr/>
        </p:nvSpPr>
        <p:spPr bwMode="auto">
          <a:xfrm>
            <a:off x="8062913" y="2092325"/>
            <a:ext cx="2303462" cy="4343400"/>
          </a:xfrm>
          <a:prstGeom prst="chevron">
            <a:avLst>
              <a:gd name="adj" fmla="val 0"/>
            </a:avLst>
          </a:prstGeom>
          <a:solidFill>
            <a:srgbClr val="FFFFFF"/>
          </a:solidFill>
          <a:ln w="19050" algn="ctr">
            <a:solidFill>
              <a:srgbClr val="FF6600"/>
            </a:solidFill>
            <a:miter lim="800000"/>
            <a:headEnd/>
            <a:tailEnd/>
          </a:ln>
          <a:effectLst>
            <a:outerShdw dist="71842" dir="2700000" algn="ctr" rotWithShape="0">
              <a:srgbClr val="B2B2B2">
                <a:alpha val="50000"/>
              </a:srgbClr>
            </a:outerShdw>
          </a:effectLst>
        </p:spPr>
        <p:txBody>
          <a:bodyPr lIns="72000" tIns="0" rIns="72000" bIns="0" anchor="ctr"/>
          <a:lstStyle/>
          <a:p>
            <a:pPr fontAlgn="auto">
              <a:spcBef>
                <a:spcPts val="0"/>
              </a:spcBef>
              <a:spcAft>
                <a:spcPts val="0"/>
              </a:spcAft>
              <a:defRPr/>
            </a:pPr>
            <a:endParaRPr lang="zh-CN" altLang="en-US">
              <a:latin typeface="微软雅黑" pitchFamily="34" charset="-122"/>
              <a:ea typeface="微软雅黑" pitchFamily="34" charset="-122"/>
            </a:endParaRPr>
          </a:p>
        </p:txBody>
      </p:sp>
      <p:sp>
        <p:nvSpPr>
          <p:cNvPr id="16" name="AutoShape 13"/>
          <p:cNvSpPr>
            <a:spLocks noChangeArrowheads="1"/>
          </p:cNvSpPr>
          <p:nvPr/>
        </p:nvSpPr>
        <p:spPr bwMode="auto">
          <a:xfrm>
            <a:off x="8307388" y="1701800"/>
            <a:ext cx="1800225" cy="419100"/>
          </a:xfrm>
          <a:prstGeom prst="roundRect">
            <a:avLst>
              <a:gd name="adj" fmla="val 50000"/>
            </a:avLst>
          </a:prstGeom>
          <a:gradFill rotWithShape="1">
            <a:gsLst>
              <a:gs pos="0">
                <a:srgbClr val="FF6600">
                  <a:gamma/>
                  <a:shade val="80784"/>
                  <a:invGamma/>
                </a:srgbClr>
              </a:gs>
              <a:gs pos="100000">
                <a:srgbClr val="FF6600"/>
              </a:gs>
            </a:gsLst>
            <a:lin ang="2700000" scaled="1"/>
          </a:gradFill>
          <a:ln w="57150" algn="ctr">
            <a:solidFill>
              <a:schemeClr val="bg1"/>
            </a:solidFill>
            <a:round/>
            <a:headEnd/>
            <a:tailEnd/>
          </a:ln>
          <a:effectLst>
            <a:outerShdw dist="35921" dir="2700000" algn="ctr" rotWithShape="0">
              <a:schemeClr val="bg2"/>
            </a:outerShdw>
          </a:effectLst>
        </p:spPr>
        <p:txBody>
          <a:bodyPr wrap="none" anchor="ctr"/>
          <a:lstStyle/>
          <a:p>
            <a:pPr eaLnBrk="0" fontAlgn="auto" hangingPunct="0">
              <a:spcBef>
                <a:spcPts val="0"/>
              </a:spcBef>
              <a:spcAft>
                <a:spcPts val="0"/>
              </a:spcAft>
              <a:defRPr/>
            </a:pPr>
            <a:r>
              <a:rPr lang="zh-CN" altLang="en-US" sz="1600">
                <a:solidFill>
                  <a:schemeClr val="bg1"/>
                </a:solidFill>
                <a:latin typeface="微软雅黑" pitchFamily="34" charset="-122"/>
                <a:ea typeface="微软雅黑" pitchFamily="34" charset="-122"/>
              </a:rPr>
              <a:t>其它</a:t>
            </a:r>
          </a:p>
        </p:txBody>
      </p:sp>
      <p:sp>
        <p:nvSpPr>
          <p:cNvPr id="17" name="Text Box 14"/>
          <p:cNvSpPr txBox="1">
            <a:spLocks noChangeArrowheads="1"/>
          </p:cNvSpPr>
          <p:nvPr/>
        </p:nvSpPr>
        <p:spPr bwMode="auto">
          <a:xfrm>
            <a:off x="8037513" y="2133600"/>
            <a:ext cx="2233612" cy="4314825"/>
          </a:xfrm>
          <a:prstGeom prst="rect">
            <a:avLst/>
          </a:prstGeom>
          <a:noFill/>
          <a:ln w="9525" algn="ctr">
            <a:noFill/>
            <a:miter lim="800000"/>
            <a:headEnd/>
            <a:tailEnd/>
          </a:ln>
        </p:spPr>
        <p:txBody>
          <a:bodyPr>
            <a:spAutoFit/>
          </a:bodyPr>
          <a:lstStyle/>
          <a:p>
            <a:pPr>
              <a:spcBef>
                <a:spcPct val="20000"/>
              </a:spcBef>
            </a:pPr>
            <a:r>
              <a:rPr lang="zh-CN" altLang="en-US" sz="1400">
                <a:solidFill>
                  <a:schemeClr val="tx2"/>
                </a:solidFill>
                <a:latin typeface="微软雅黑" pitchFamily="34" charset="-122"/>
                <a:ea typeface="微软雅黑" pitchFamily="34" charset="-122"/>
              </a:rPr>
              <a:t>中国网通（集团）有限公司辽宁省分公司</a:t>
            </a:r>
          </a:p>
          <a:p>
            <a:pPr>
              <a:spcBef>
                <a:spcPct val="20000"/>
              </a:spcBef>
            </a:pPr>
            <a:r>
              <a:rPr lang="zh-CN" altLang="en-US" sz="1400">
                <a:solidFill>
                  <a:schemeClr val="tx2"/>
                </a:solidFill>
                <a:latin typeface="微软雅黑" pitchFamily="34" charset="-122"/>
                <a:ea typeface="微软雅黑" pitchFamily="34" charset="-122"/>
              </a:rPr>
              <a:t>中国移动通信集团湖南有限公司常德分公司</a:t>
            </a:r>
          </a:p>
          <a:p>
            <a:pPr>
              <a:spcBef>
                <a:spcPct val="20000"/>
              </a:spcBef>
            </a:pPr>
            <a:r>
              <a:rPr lang="zh-CN" altLang="en-US" sz="1400">
                <a:solidFill>
                  <a:schemeClr val="tx2"/>
                </a:solidFill>
                <a:latin typeface="微软雅黑" pitchFamily="34" charset="-122"/>
                <a:ea typeface="微软雅黑" pitchFamily="34" charset="-122"/>
              </a:rPr>
              <a:t>中国移动通信集团陕西有限公司渭南分公司</a:t>
            </a:r>
          </a:p>
          <a:p>
            <a:pPr>
              <a:spcBef>
                <a:spcPct val="20000"/>
              </a:spcBef>
            </a:pPr>
            <a:r>
              <a:rPr lang="zh-CN" altLang="en-US" sz="1400">
                <a:solidFill>
                  <a:schemeClr val="tx2"/>
                </a:solidFill>
                <a:latin typeface="微软雅黑" pitchFamily="34" charset="-122"/>
                <a:ea typeface="微软雅黑" pitchFamily="34" charset="-122"/>
              </a:rPr>
              <a:t>中非发展基金</a:t>
            </a:r>
          </a:p>
          <a:p>
            <a:pPr>
              <a:spcBef>
                <a:spcPct val="20000"/>
              </a:spcBef>
            </a:pPr>
            <a:r>
              <a:rPr lang="zh-CN" altLang="en-US" sz="1400">
                <a:solidFill>
                  <a:schemeClr val="tx2"/>
                </a:solidFill>
                <a:latin typeface="微软雅黑" pitchFamily="34" charset="-122"/>
                <a:ea typeface="微软雅黑" pitchFamily="34" charset="-122"/>
              </a:rPr>
              <a:t>中国人民银行青海省分行 </a:t>
            </a:r>
          </a:p>
          <a:p>
            <a:pPr>
              <a:spcBef>
                <a:spcPct val="20000"/>
              </a:spcBef>
            </a:pPr>
            <a:r>
              <a:rPr lang="zh-CN" altLang="en-US" sz="1400">
                <a:solidFill>
                  <a:schemeClr val="tx2"/>
                </a:solidFill>
                <a:latin typeface="微软雅黑" pitchFamily="34" charset="-122"/>
                <a:ea typeface="微软雅黑" pitchFamily="34" charset="-122"/>
              </a:rPr>
              <a:t>辽宁省锦州市商业银行</a:t>
            </a:r>
          </a:p>
          <a:p>
            <a:pPr>
              <a:spcBef>
                <a:spcPct val="20000"/>
              </a:spcBef>
            </a:pPr>
            <a:r>
              <a:rPr lang="zh-CN" altLang="en-US" sz="1400">
                <a:solidFill>
                  <a:schemeClr val="tx2"/>
                </a:solidFill>
                <a:latin typeface="微软雅黑" pitchFamily="34" charset="-122"/>
                <a:ea typeface="微软雅黑" pitchFamily="34" charset="-122"/>
              </a:rPr>
              <a:t>山东省济南市商业银行</a:t>
            </a:r>
          </a:p>
          <a:p>
            <a:pPr>
              <a:spcBef>
                <a:spcPct val="20000"/>
              </a:spcBef>
            </a:pPr>
            <a:r>
              <a:rPr lang="zh-CN" altLang="en-US" sz="1400">
                <a:solidFill>
                  <a:schemeClr val="tx2"/>
                </a:solidFill>
                <a:latin typeface="微软雅黑" pitchFamily="34" charset="-122"/>
                <a:ea typeface="微软雅黑" pitchFamily="34" charset="-122"/>
              </a:rPr>
              <a:t>中国科学院计算机研究所</a:t>
            </a:r>
          </a:p>
          <a:p>
            <a:pPr>
              <a:spcBef>
                <a:spcPct val="20000"/>
              </a:spcBef>
            </a:pPr>
            <a:r>
              <a:rPr lang="zh-CN" altLang="en-US" sz="1400">
                <a:solidFill>
                  <a:schemeClr val="tx2"/>
                </a:solidFill>
                <a:latin typeface="微软雅黑" pitchFamily="34" charset="-122"/>
                <a:ea typeface="微软雅黑" pitchFamily="34" charset="-122"/>
              </a:rPr>
              <a:t>解放军信息工程大学</a:t>
            </a:r>
          </a:p>
          <a:p>
            <a:pPr>
              <a:spcBef>
                <a:spcPct val="20000"/>
              </a:spcBef>
            </a:pPr>
            <a:r>
              <a:rPr lang="zh-CN" altLang="en-US" sz="1400">
                <a:solidFill>
                  <a:schemeClr val="tx2"/>
                </a:solidFill>
                <a:latin typeface="微软雅黑" pitchFamily="34" charset="-122"/>
                <a:ea typeface="微软雅黑" pitchFamily="34" charset="-122"/>
              </a:rPr>
              <a:t>西安交通大学</a:t>
            </a:r>
          </a:p>
          <a:p>
            <a:pPr>
              <a:spcBef>
                <a:spcPct val="20000"/>
              </a:spcBef>
            </a:pPr>
            <a:r>
              <a:rPr lang="zh-CN" altLang="en-US" sz="1400">
                <a:solidFill>
                  <a:schemeClr val="tx2"/>
                </a:solidFill>
                <a:latin typeface="微软雅黑" pitchFamily="34" charset="-122"/>
                <a:ea typeface="微软雅黑" pitchFamily="34" charset="-122"/>
              </a:rPr>
              <a:t>中山大学</a:t>
            </a:r>
          </a:p>
          <a:p>
            <a:pPr>
              <a:spcBef>
                <a:spcPct val="20000"/>
              </a:spcBef>
            </a:pPr>
            <a:r>
              <a:rPr lang="zh-CN" altLang="en-US" sz="1400">
                <a:solidFill>
                  <a:schemeClr val="tx2"/>
                </a:solidFill>
                <a:latin typeface="微软雅黑" pitchFamily="34" charset="-122"/>
                <a:ea typeface="微软雅黑" pitchFamily="34" charset="-122"/>
              </a:rPr>
              <a:t>哈尔滨工业大学</a:t>
            </a:r>
          </a:p>
          <a:p>
            <a:pPr>
              <a:spcBef>
                <a:spcPct val="20000"/>
              </a:spcBef>
            </a:pPr>
            <a:r>
              <a:rPr lang="zh-CN" altLang="en-US" sz="1400">
                <a:solidFill>
                  <a:schemeClr val="tx2"/>
                </a:solidFill>
                <a:latin typeface="微软雅黑" pitchFamily="34" charset="-122"/>
                <a:ea typeface="微软雅黑" pitchFamily="34" charset="-122"/>
              </a:rPr>
              <a:t>大连轻工业学院</a:t>
            </a:r>
          </a:p>
          <a:p>
            <a:pPr>
              <a:spcBef>
                <a:spcPct val="20000"/>
              </a:spcBef>
            </a:pPr>
            <a:r>
              <a:rPr lang="zh-CN" altLang="en-US" sz="1400">
                <a:solidFill>
                  <a:schemeClr val="tx2"/>
                </a:solidFill>
                <a:latin typeface="微软雅黑" pitchFamily="34" charset="-122"/>
                <a:ea typeface="微软雅黑" pitchFamily="34" charset="-122"/>
              </a:rPr>
              <a:t>  </a:t>
            </a:r>
            <a:r>
              <a:rPr lang="en-US" altLang="zh-CN" sz="1400">
                <a:solidFill>
                  <a:schemeClr val="tx2"/>
                </a:solidFill>
                <a:latin typeface="微软雅黑" pitchFamily="34" charset="-122"/>
                <a:ea typeface="微软雅黑" pitchFamily="34" charset="-122"/>
              </a:rPr>
              <a:t>……</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072246" y="1639405"/>
            <a:ext cx="3533769" cy="3533769"/>
            <a:chOff x="3072246" y="1639405"/>
            <a:chExt cx="3533769" cy="3533769"/>
          </a:xfrm>
        </p:grpSpPr>
        <p:sp>
          <p:nvSpPr>
            <p:cNvPr id="26" name="椭圆 25"/>
            <p:cNvSpPr/>
            <p:nvPr/>
          </p:nvSpPr>
          <p:spPr>
            <a:xfrm>
              <a:off x="3072246" y="1639405"/>
              <a:ext cx="3533769" cy="3533769"/>
            </a:xfrm>
            <a:prstGeom prst="ellipse">
              <a:avLst/>
            </a:prstGeom>
            <a:solidFill>
              <a:srgbClr val="00B0F0">
                <a:alpha val="33000"/>
              </a:srgbClr>
            </a:solidFill>
            <a:ln w="9525" cap="flat" cmpd="sng" algn="ctr">
              <a:noFill/>
              <a:prstDash val="solid"/>
              <a:round/>
              <a:headEnd type="none" w="med" len="med"/>
              <a:tailEnd type="none" w="med" len="med"/>
            </a:ln>
          </p:spPr>
          <p:txBody>
            <a:bodyPr vert="horz" wrap="square" lIns="91456" tIns="45728" rIns="91456" bIns="45728" numCol="1" anchor="t" anchorCtr="0" compatLnSpc="1"/>
            <a:lstStyle/>
            <a:p>
              <a:pPr eaLnBrk="0" fontAlgn="base" hangingPunct="0">
                <a:lnSpc>
                  <a:spcPct val="140000"/>
                </a:lnSpc>
                <a:spcBef>
                  <a:spcPct val="0"/>
                </a:spcBef>
                <a:spcAft>
                  <a:spcPct val="0"/>
                </a:spcAft>
              </a:pPr>
              <a:endParaRPr lang="zh-CN" altLang="en-US" sz="1800">
                <a:cs typeface="+mn-ea"/>
                <a:sym typeface="+mn-lt"/>
              </a:endParaRPr>
            </a:p>
          </p:txBody>
        </p:sp>
        <p:pic>
          <p:nvPicPr>
            <p:cNvPr id="10" name="图片 9" descr="五角星2"/>
            <p:cNvPicPr>
              <a:picLocks noChangeAspect="1"/>
            </p:cNvPicPr>
            <p:nvPr/>
          </p:nvPicPr>
          <p:blipFill>
            <a:blip r:embed="rId2" cstate="print"/>
            <a:stretch>
              <a:fillRect/>
            </a:stretch>
          </p:blipFill>
          <p:spPr>
            <a:xfrm>
              <a:off x="3426639" y="1918219"/>
              <a:ext cx="2850387" cy="2709392"/>
            </a:xfrm>
            <a:prstGeom prst="rect">
              <a:avLst/>
            </a:prstGeom>
          </p:spPr>
        </p:pic>
        <p:sp>
          <p:nvSpPr>
            <p:cNvPr id="7" name="文本框 6"/>
            <p:cNvSpPr txBox="1"/>
            <p:nvPr/>
          </p:nvSpPr>
          <p:spPr>
            <a:xfrm>
              <a:off x="3709263" y="2472074"/>
              <a:ext cx="1923123" cy="855427"/>
            </a:xfrm>
            <a:prstGeom prst="rect">
              <a:avLst/>
            </a:prstGeom>
            <a:noFill/>
          </p:spPr>
          <p:txBody>
            <a:bodyPr wrap="square" rtlCol="0">
              <a:spAutoFit/>
            </a:bodyPr>
            <a:lstStyle/>
            <a:p>
              <a:pPr algn="ctr">
                <a:lnSpc>
                  <a:spcPct val="140000"/>
                </a:lnSpc>
              </a:pPr>
              <a:r>
                <a:rPr lang="en-US" altLang="zh-CN" sz="4000" dirty="0">
                  <a:solidFill>
                    <a:schemeClr val="bg1"/>
                  </a:solidFill>
                  <a:cs typeface="+mn-ea"/>
                  <a:sym typeface="+mn-lt"/>
                </a:rPr>
                <a:t>Part</a:t>
              </a:r>
            </a:p>
          </p:txBody>
        </p:sp>
        <p:sp>
          <p:nvSpPr>
            <p:cNvPr id="9" name="文本框 8"/>
            <p:cNvSpPr txBox="1"/>
            <p:nvPr/>
          </p:nvSpPr>
          <p:spPr>
            <a:xfrm>
              <a:off x="3867086" y="3807134"/>
              <a:ext cx="1632876" cy="437684"/>
            </a:xfrm>
            <a:prstGeom prst="rect">
              <a:avLst/>
            </a:prstGeom>
            <a:noFill/>
          </p:spPr>
          <p:txBody>
            <a:bodyPr wrap="square" rtlCol="0">
              <a:spAutoFit/>
            </a:bodyPr>
            <a:lstStyle/>
            <a:p>
              <a:pPr algn="ctr">
                <a:lnSpc>
                  <a:spcPct val="140000"/>
                </a:lnSpc>
              </a:pPr>
              <a:r>
                <a:rPr lang="zh-CN" altLang="en-US" sz="1800" dirty="0">
                  <a:solidFill>
                    <a:schemeClr val="bg1"/>
                  </a:solidFill>
                  <a:cs typeface="+mn-ea"/>
                  <a:sym typeface="+mn-lt"/>
                </a:rPr>
                <a:t>第</a:t>
              </a:r>
              <a:r>
                <a:rPr lang="zh-CN" altLang="en-US" dirty="0">
                  <a:solidFill>
                    <a:schemeClr val="bg1"/>
                  </a:solidFill>
                  <a:cs typeface="+mn-ea"/>
                  <a:sym typeface="+mn-lt"/>
                </a:rPr>
                <a:t>二</a:t>
              </a:r>
              <a:r>
                <a:rPr lang="zh-CN" altLang="en-US" sz="1800" dirty="0">
                  <a:solidFill>
                    <a:schemeClr val="bg1"/>
                  </a:solidFill>
                  <a:cs typeface="+mn-ea"/>
                  <a:sym typeface="+mn-lt"/>
                </a:rPr>
                <a:t>部分</a:t>
              </a:r>
            </a:p>
          </p:txBody>
        </p:sp>
        <p:sp>
          <p:nvSpPr>
            <p:cNvPr id="3" name="矩形 2"/>
            <p:cNvSpPr/>
            <p:nvPr/>
          </p:nvSpPr>
          <p:spPr>
            <a:xfrm>
              <a:off x="3572154" y="2805884"/>
              <a:ext cx="1978427" cy="1237005"/>
            </a:xfrm>
            <a:prstGeom prst="rect">
              <a:avLst/>
            </a:prstGeom>
          </p:spPr>
          <p:txBody>
            <a:bodyPr wrap="none">
              <a:spAutoFit/>
            </a:bodyPr>
            <a:lstStyle/>
            <a:p>
              <a:pPr lvl="0" algn="ctr">
                <a:lnSpc>
                  <a:spcPct val="140000"/>
                </a:lnSpc>
              </a:pPr>
              <a:r>
                <a:rPr lang="en-US" altLang="zh-CN" sz="6000" dirty="0">
                  <a:solidFill>
                    <a:schemeClr val="bg1"/>
                  </a:solidFill>
                  <a:cs typeface="+mn-ea"/>
                  <a:sym typeface="+mn-lt"/>
                </a:rPr>
                <a:t>TWO</a:t>
              </a:r>
            </a:p>
          </p:txBody>
        </p:sp>
      </p:grpSp>
      <p:grpSp>
        <p:nvGrpSpPr>
          <p:cNvPr id="4" name="组合 3"/>
          <p:cNvGrpSpPr/>
          <p:nvPr/>
        </p:nvGrpSpPr>
        <p:grpSpPr>
          <a:xfrm>
            <a:off x="5632386" y="1639405"/>
            <a:ext cx="3533769" cy="3533769"/>
            <a:chOff x="5632386" y="1639405"/>
            <a:chExt cx="3533769" cy="3533769"/>
          </a:xfrm>
        </p:grpSpPr>
        <p:sp>
          <p:nvSpPr>
            <p:cNvPr id="25" name="椭圆 24"/>
            <p:cNvSpPr/>
            <p:nvPr/>
          </p:nvSpPr>
          <p:spPr>
            <a:xfrm>
              <a:off x="5632386" y="1639405"/>
              <a:ext cx="3533769" cy="3533769"/>
            </a:xfrm>
            <a:prstGeom prst="ellipse">
              <a:avLst/>
            </a:prstGeom>
            <a:solidFill>
              <a:schemeClr val="bg1"/>
            </a:solidFill>
            <a:ln w="19050" cap="sq" cmpd="sng" algn="ctr">
              <a:noFill/>
              <a:prstDash val="solid"/>
              <a:round/>
              <a:headEnd type="none" w="med" len="med"/>
              <a:tailEnd type="none" w="med" len="med"/>
            </a:ln>
          </p:spPr>
          <p:txBody>
            <a:bodyPr vert="horz" wrap="square" lIns="91456" tIns="45728" rIns="91456" bIns="45728" numCol="1" anchor="t" anchorCtr="0" compatLnSpc="1"/>
            <a:lstStyle/>
            <a:p>
              <a:pPr eaLnBrk="0" fontAlgn="base" hangingPunct="0">
                <a:lnSpc>
                  <a:spcPct val="140000"/>
                </a:lnSpc>
                <a:spcBef>
                  <a:spcPct val="0"/>
                </a:spcBef>
                <a:spcAft>
                  <a:spcPct val="0"/>
                </a:spcAft>
              </a:pPr>
              <a:endParaRPr lang="zh-CN" altLang="en-US" sz="1800">
                <a:cs typeface="+mn-ea"/>
                <a:sym typeface="+mn-lt"/>
              </a:endParaRPr>
            </a:p>
          </p:txBody>
        </p:sp>
        <p:sp>
          <p:nvSpPr>
            <p:cNvPr id="12" name="文本框 11"/>
            <p:cNvSpPr txBox="1"/>
            <p:nvPr/>
          </p:nvSpPr>
          <p:spPr>
            <a:xfrm>
              <a:off x="6084802" y="3113901"/>
              <a:ext cx="2811501" cy="706219"/>
            </a:xfrm>
            <a:prstGeom prst="rect">
              <a:avLst/>
            </a:prstGeom>
            <a:noFill/>
          </p:spPr>
          <p:txBody>
            <a:bodyPr wrap="square" rtlCol="0">
              <a:spAutoFit/>
            </a:bodyPr>
            <a:lstStyle/>
            <a:p>
              <a:pPr algn="ctr">
                <a:lnSpc>
                  <a:spcPct val="140000"/>
                </a:lnSpc>
              </a:pPr>
              <a:r>
                <a:rPr lang="zh-CN" altLang="en-US" sz="3200" b="1" dirty="0">
                  <a:cs typeface="+mn-ea"/>
                  <a:sym typeface="+mn-lt"/>
                </a:rPr>
                <a:t>产品简介</a:t>
              </a:r>
            </a:p>
          </p:txBody>
        </p:sp>
      </p:grpSp>
    </p:spTree>
    <p:extLst>
      <p:ext uri="{BB962C8B-B14F-4D97-AF65-F5344CB8AC3E}">
        <p14:creationId xmlns="" xmlns:p14="http://schemas.microsoft.com/office/powerpoint/2010/main" val="382642060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p:cTn id="13" dur="500" fill="hold"/>
                                        <p:tgtEl>
                                          <p:spTgt spid="4"/>
                                        </p:tgtEl>
                                        <p:attrNameLst>
                                          <p:attrName>ppt_w</p:attrName>
                                        </p:attrNameLst>
                                      </p:cBhvr>
                                      <p:tavLst>
                                        <p:tav tm="0">
                                          <p:val>
                                            <p:fltVal val="0"/>
                                          </p:val>
                                        </p:tav>
                                        <p:tav tm="100000">
                                          <p:val>
                                            <p:strVal val="#ppt_w"/>
                                          </p:val>
                                        </p:tav>
                                      </p:tavLst>
                                    </p:anim>
                                    <p:anim calcmode="lin" valueType="num">
                                      <p:cBhvr>
                                        <p:cTn id="14" dur="500" fill="hold"/>
                                        <p:tgtEl>
                                          <p:spTgt spid="4"/>
                                        </p:tgtEl>
                                        <p:attrNameLst>
                                          <p:attrName>ppt_h</p:attrName>
                                        </p:attrNameLst>
                                      </p:cBhvr>
                                      <p:tavLst>
                                        <p:tav tm="0">
                                          <p:val>
                                            <p:fltVal val="0"/>
                                          </p:val>
                                        </p:tav>
                                        <p:tav tm="100000">
                                          <p:val>
                                            <p:strVal val="#ppt_h"/>
                                          </p:val>
                                        </p:tav>
                                      </p:tavLst>
                                    </p:anim>
                                    <p:animEffect transition="in" filter="fade">
                                      <p:cBhvr>
                                        <p:cTn id="1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t>系统及性能</a:t>
            </a:r>
          </a:p>
        </p:txBody>
      </p:sp>
      <p:sp>
        <p:nvSpPr>
          <p:cNvPr id="3" name="内容占位符 2"/>
          <p:cNvSpPr>
            <a:spLocks noGrp="1"/>
          </p:cNvSpPr>
          <p:nvPr>
            <p:ph sz="quarter" idx="10"/>
          </p:nvPr>
        </p:nvSpPr>
        <p:spPr>
          <a:xfrm>
            <a:off x="1104900" y="1600199"/>
            <a:ext cx="10033000" cy="4200525"/>
          </a:xfrm>
        </p:spPr>
        <p:txBody>
          <a:bodyPr/>
          <a:lstStyle/>
          <a:p>
            <a:r>
              <a:rPr lang="zh-CN" altLang="en-US" dirty="0"/>
              <a:t>典型的</a:t>
            </a:r>
            <a:r>
              <a:rPr lang="en-US" altLang="zh-CN" dirty="0"/>
              <a:t>CS</a:t>
            </a:r>
            <a:r>
              <a:rPr lang="zh-CN" altLang="en-US" dirty="0"/>
              <a:t>架构系统</a:t>
            </a:r>
            <a:endParaRPr lang="en-US" altLang="zh-CN" dirty="0"/>
          </a:p>
          <a:p>
            <a:r>
              <a:rPr lang="zh-CN" altLang="en-US" dirty="0"/>
              <a:t>支持三权分立管理模式</a:t>
            </a:r>
            <a:endParaRPr lang="en-US" altLang="zh-CN" dirty="0"/>
          </a:p>
          <a:p>
            <a:r>
              <a:rPr lang="zh-CN" altLang="en-US" dirty="0"/>
              <a:t>支持多级级联和多级管理员，权责清晰</a:t>
            </a:r>
            <a:endParaRPr lang="en-US" altLang="zh-CN" dirty="0"/>
          </a:p>
          <a:p>
            <a:r>
              <a:rPr lang="zh-CN" altLang="en-US" dirty="0"/>
              <a:t>一台服务器可管理</a:t>
            </a:r>
            <a:r>
              <a:rPr lang="en-US" altLang="zh-CN" dirty="0"/>
              <a:t>5000</a:t>
            </a:r>
            <a:r>
              <a:rPr lang="zh-CN" altLang="en-US" dirty="0"/>
              <a:t>终端，极值为</a:t>
            </a:r>
            <a:r>
              <a:rPr lang="en-US" altLang="zh-CN" dirty="0">
                <a:solidFill>
                  <a:srgbClr val="FF0000"/>
                </a:solidFill>
              </a:rPr>
              <a:t>20000</a:t>
            </a:r>
            <a:r>
              <a:rPr lang="zh-CN" altLang="en-US" dirty="0"/>
              <a:t>。</a:t>
            </a:r>
            <a:r>
              <a:rPr lang="en-US" altLang="zh-CN" dirty="0"/>
              <a:t>P167</a:t>
            </a:r>
            <a:r>
              <a:rPr lang="zh-CN" altLang="en-US" dirty="0"/>
              <a:t>详细列明性能测试情况。</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t>技术应答</a:t>
            </a:r>
          </a:p>
        </p:txBody>
      </p:sp>
      <p:pic>
        <p:nvPicPr>
          <p:cNvPr id="1026" name="Picture 2"/>
          <p:cNvPicPr>
            <a:picLocks noChangeAspect="1" noChangeArrowheads="1"/>
          </p:cNvPicPr>
          <p:nvPr/>
        </p:nvPicPr>
        <p:blipFill>
          <a:blip r:embed="rId3" cstate="print"/>
          <a:srcRect/>
          <a:stretch>
            <a:fillRect/>
          </a:stretch>
        </p:blipFill>
        <p:spPr bwMode="auto">
          <a:xfrm>
            <a:off x="2052638" y="2605088"/>
            <a:ext cx="8119425" cy="1528762"/>
          </a:xfrm>
          <a:prstGeom prst="rect">
            <a:avLst/>
          </a:prstGeom>
          <a:noFill/>
          <a:ln w="9525">
            <a:noFill/>
            <a:miter lim="800000"/>
            <a:headEnd/>
            <a:tailEnd/>
          </a:ln>
          <a:effectLst/>
        </p:spPr>
      </p:pic>
      <p:sp>
        <p:nvSpPr>
          <p:cNvPr id="6" name="TextBox 5"/>
          <p:cNvSpPr txBox="1"/>
          <p:nvPr/>
        </p:nvSpPr>
        <p:spPr>
          <a:xfrm>
            <a:off x="2047875" y="2162175"/>
            <a:ext cx="1819275" cy="369332"/>
          </a:xfrm>
          <a:prstGeom prst="rect">
            <a:avLst/>
          </a:prstGeom>
          <a:noFill/>
        </p:spPr>
        <p:txBody>
          <a:bodyPr wrap="square" rtlCol="0">
            <a:spAutoFit/>
          </a:bodyPr>
          <a:lstStyle/>
          <a:p>
            <a:r>
              <a:rPr lang="en-US" altLang="zh-CN" dirty="0">
                <a:solidFill>
                  <a:schemeClr val="bg1">
                    <a:lumMod val="75000"/>
                  </a:schemeClr>
                </a:solidFill>
              </a:rPr>
              <a:t>P104</a:t>
            </a:r>
            <a:endParaRPr lang="zh-CN" altLang="en-US" dirty="0">
              <a:solidFill>
                <a:schemeClr val="bg1">
                  <a:lumMod val="75000"/>
                </a:schemeClr>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t>部署方案</a:t>
            </a:r>
          </a:p>
        </p:txBody>
      </p:sp>
      <p:pic>
        <p:nvPicPr>
          <p:cNvPr id="4" name="图片 3" descr="QQ图片20171213111821"/>
          <p:cNvPicPr/>
          <p:nvPr/>
        </p:nvPicPr>
        <p:blipFill>
          <a:blip r:embed="rId3" cstate="email">
            <a:extLst>
              <a:ext uri="{28A0092B-C50C-407E-A947-70E740481C1C}">
                <a14:useLocalDpi xmlns="" xmlns:a14="http://schemas.microsoft.com/office/drawing/2010/main"/>
              </a:ext>
            </a:extLst>
          </a:blip>
          <a:srcRect/>
          <a:stretch>
            <a:fillRect/>
          </a:stretch>
        </p:blipFill>
        <p:spPr bwMode="auto">
          <a:xfrm>
            <a:off x="490453" y="2051886"/>
            <a:ext cx="6230642" cy="3490661"/>
          </a:xfrm>
          <a:prstGeom prst="rect">
            <a:avLst/>
          </a:prstGeom>
          <a:noFill/>
          <a:ln>
            <a:noFill/>
          </a:ln>
        </p:spPr>
      </p:pic>
      <p:sp>
        <p:nvSpPr>
          <p:cNvPr id="5" name="TextBox 4"/>
          <p:cNvSpPr txBox="1"/>
          <p:nvPr/>
        </p:nvSpPr>
        <p:spPr>
          <a:xfrm>
            <a:off x="6962775" y="2619375"/>
            <a:ext cx="4162425" cy="2031325"/>
          </a:xfrm>
          <a:prstGeom prst="rect">
            <a:avLst/>
          </a:prstGeom>
          <a:noFill/>
        </p:spPr>
        <p:txBody>
          <a:bodyPr wrap="square" rtlCol="0">
            <a:spAutoFit/>
          </a:bodyPr>
          <a:lstStyle/>
          <a:p>
            <a:pPr>
              <a:buFont typeface="Wingdings" pitchFamily="2" charset="2"/>
              <a:buChar char="u"/>
            </a:pPr>
            <a:r>
              <a:rPr lang="zh-CN" altLang="en-US" dirty="0">
                <a:solidFill>
                  <a:schemeClr val="bg1"/>
                </a:solidFill>
              </a:rPr>
              <a:t>总行大厦：一级中心服务器</a:t>
            </a:r>
            <a:endParaRPr lang="en-US" altLang="zh-CN" dirty="0">
              <a:solidFill>
                <a:schemeClr val="bg1"/>
              </a:solidFill>
            </a:endParaRPr>
          </a:p>
          <a:p>
            <a:pPr>
              <a:buFont typeface="Wingdings" pitchFamily="2" charset="2"/>
              <a:buChar char="u"/>
            </a:pPr>
            <a:endParaRPr lang="en-US" altLang="zh-CN" dirty="0">
              <a:solidFill>
                <a:schemeClr val="bg1"/>
              </a:solidFill>
            </a:endParaRPr>
          </a:p>
          <a:p>
            <a:pPr>
              <a:buFont typeface="Wingdings" pitchFamily="2" charset="2"/>
              <a:buChar char="u"/>
            </a:pPr>
            <a:r>
              <a:rPr lang="zh-CN" altLang="en-US" dirty="0">
                <a:solidFill>
                  <a:schemeClr val="bg1"/>
                </a:solidFill>
              </a:rPr>
              <a:t>科兴大楼，杭州中心：各一台二级中心服务器。</a:t>
            </a:r>
            <a:endParaRPr lang="en-US" altLang="zh-CN" dirty="0">
              <a:solidFill>
                <a:schemeClr val="bg1"/>
              </a:solidFill>
            </a:endParaRPr>
          </a:p>
          <a:p>
            <a:pPr>
              <a:buFont typeface="Wingdings" pitchFamily="2" charset="2"/>
              <a:buChar char="u"/>
            </a:pPr>
            <a:endParaRPr lang="en-US" altLang="zh-CN" dirty="0">
              <a:solidFill>
                <a:schemeClr val="bg1"/>
              </a:solidFill>
            </a:endParaRPr>
          </a:p>
          <a:p>
            <a:pPr>
              <a:buFont typeface="Wingdings" pitchFamily="2" charset="2"/>
              <a:buChar char="u"/>
            </a:pPr>
            <a:r>
              <a:rPr lang="zh-CN" altLang="en-US" dirty="0">
                <a:solidFill>
                  <a:schemeClr val="bg1"/>
                </a:solidFill>
              </a:rPr>
              <a:t>一级中心管理权限可下放，二级中心数据定时汇总至一级中心。</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t>实施小组及分工</a:t>
            </a:r>
          </a:p>
        </p:txBody>
      </p:sp>
      <p:sp>
        <p:nvSpPr>
          <p:cNvPr id="4" name="内容占位符 2"/>
          <p:cNvSpPr>
            <a:spLocks noGrp="1"/>
          </p:cNvSpPr>
          <p:nvPr>
            <p:ph idx="4294967295"/>
          </p:nvPr>
        </p:nvSpPr>
        <p:spPr>
          <a:xfrm>
            <a:off x="1333500" y="1481138"/>
            <a:ext cx="4532313" cy="3062287"/>
          </a:xfrm>
          <a:prstGeom prst="rect">
            <a:avLst/>
          </a:prstGeom>
        </p:spPr>
        <p:txBody>
          <a:bodyPr/>
          <a:lstStyle/>
          <a:p>
            <a:pPr eaLnBrk="1" hangingPunct="1"/>
            <a:r>
              <a:rPr lang="en-US" altLang="zh-CN" sz="1400" dirty="0"/>
              <a:t>4</a:t>
            </a:r>
            <a:r>
              <a:rPr lang="zh-CN" altLang="en-US" sz="1400" dirty="0"/>
              <a:t>人</a:t>
            </a:r>
            <a:r>
              <a:rPr lang="zh-CN" altLang="zh-CN" sz="1400" dirty="0"/>
              <a:t>具有信息安全专业人员证书（</a:t>
            </a:r>
            <a:r>
              <a:rPr lang="en-US" altLang="zh-CN" sz="1400" dirty="0"/>
              <a:t>CISP/CISSP </a:t>
            </a:r>
            <a:r>
              <a:rPr lang="zh-CN" altLang="zh-CN" sz="1400" dirty="0"/>
              <a:t>）</a:t>
            </a:r>
            <a:endParaRPr lang="en-US" altLang="zh-CN" sz="1400" dirty="0"/>
          </a:p>
          <a:p>
            <a:pPr eaLnBrk="1" hangingPunct="1"/>
            <a:r>
              <a:rPr lang="en-US" altLang="zh-CN" sz="1400" dirty="0"/>
              <a:t>2</a:t>
            </a:r>
            <a:r>
              <a:rPr lang="zh-CN" altLang="en-US" sz="1400" dirty="0"/>
              <a:t>人具有</a:t>
            </a:r>
            <a:r>
              <a:rPr lang="zh-CN" altLang="zh-CN" sz="1400" dirty="0"/>
              <a:t>国际认证的项目经理证书（</a:t>
            </a:r>
            <a:r>
              <a:rPr lang="en-US" altLang="zh-CN" sz="1400" dirty="0"/>
              <a:t>PMP</a:t>
            </a:r>
            <a:r>
              <a:rPr lang="zh-CN" altLang="zh-CN" sz="1400" dirty="0"/>
              <a:t>）</a:t>
            </a:r>
            <a:endParaRPr lang="en-US" altLang="zh-CN" sz="1400" dirty="0"/>
          </a:p>
          <a:p>
            <a:pPr eaLnBrk="1" hangingPunct="1"/>
            <a:r>
              <a:rPr lang="zh-CN" altLang="en-US" sz="1400" dirty="0"/>
              <a:t>实施团队</a:t>
            </a:r>
            <a:r>
              <a:rPr lang="zh-CN" altLang="zh-CN" sz="1400" dirty="0"/>
              <a:t>在银行业终端安全项目有丰富经验</a:t>
            </a:r>
            <a:endParaRPr lang="en-US" altLang="zh-CN" sz="1400" dirty="0"/>
          </a:p>
          <a:p>
            <a:pPr lvl="1" eaLnBrk="1" hangingPunct="1"/>
            <a:r>
              <a:rPr lang="zh-CN" altLang="zh-CN" sz="1200" dirty="0"/>
              <a:t>中国工商银行股份有限公司</a:t>
            </a:r>
            <a:r>
              <a:rPr lang="en-US" altLang="zh-CN" sz="1200" dirty="0"/>
              <a:t>2014</a:t>
            </a:r>
            <a:r>
              <a:rPr lang="zh-CN" altLang="zh-CN" sz="1200" dirty="0"/>
              <a:t>年软件开发中心客户端管理系统项目</a:t>
            </a:r>
            <a:endParaRPr lang="en-US" altLang="zh-CN" sz="1200" dirty="0"/>
          </a:p>
          <a:p>
            <a:pPr lvl="1" eaLnBrk="1" hangingPunct="1"/>
            <a:r>
              <a:rPr lang="zh-CN" altLang="zh-CN" sz="1200" dirty="0"/>
              <a:t>中国光大银行终端安全项目</a:t>
            </a:r>
            <a:endParaRPr lang="en-US" altLang="zh-CN" sz="1200" dirty="0"/>
          </a:p>
          <a:p>
            <a:pPr lvl="1" eaLnBrk="1" hangingPunct="1"/>
            <a:r>
              <a:rPr lang="zh-CN" altLang="zh-CN" sz="1200" dirty="0"/>
              <a:t>光大银行互联网入侵检测项目</a:t>
            </a:r>
            <a:endParaRPr lang="en-US" altLang="zh-CN" sz="1200" dirty="0"/>
          </a:p>
          <a:p>
            <a:pPr lvl="1" eaLnBrk="1" hangingPunct="1"/>
            <a:r>
              <a:rPr lang="zh-CN" altLang="zh-CN" sz="1200" dirty="0"/>
              <a:t>招商银行安全客户端系统软件开发</a:t>
            </a:r>
            <a:endParaRPr lang="en-US" altLang="zh-CN" sz="1200" dirty="0"/>
          </a:p>
          <a:p>
            <a:pPr lvl="1" eaLnBrk="1" hangingPunct="1"/>
            <a:r>
              <a:rPr lang="zh-CN" altLang="zh-CN" sz="1200" dirty="0"/>
              <a:t>广东发展银行股份有限公司</a:t>
            </a:r>
            <a:r>
              <a:rPr lang="en-US" altLang="zh-CN" sz="1200" dirty="0"/>
              <a:t>2015-2016</a:t>
            </a:r>
            <a:r>
              <a:rPr lang="zh-CN" altLang="zh-CN" sz="1100" dirty="0"/>
              <a:t>年全行桌面终端安全管理系统</a:t>
            </a:r>
            <a:endParaRPr lang="zh-CN" altLang="en-US" sz="1000" dirty="0"/>
          </a:p>
        </p:txBody>
      </p:sp>
      <p:sp>
        <p:nvSpPr>
          <p:cNvPr id="11" name="内容占位符 2"/>
          <p:cNvSpPr txBox="1">
            <a:spLocks/>
          </p:cNvSpPr>
          <p:nvPr/>
        </p:nvSpPr>
        <p:spPr bwMode="auto">
          <a:xfrm>
            <a:off x="6648450" y="1581150"/>
            <a:ext cx="4572000" cy="3500438"/>
          </a:xfrm>
          <a:prstGeom prst="rect">
            <a:avLst/>
          </a:prstGeom>
          <a:noFill/>
          <a:ln w="9525">
            <a:noFill/>
            <a:miter lim="800000"/>
            <a:headEnd/>
            <a:tailEnd/>
          </a:ln>
        </p:spPr>
        <p:txBody>
          <a:bodyPr/>
          <a:lstStyle/>
          <a:p>
            <a:pPr eaLnBrk="1" hangingPunct="1">
              <a:spcBef>
                <a:spcPct val="20000"/>
              </a:spcBef>
              <a:buClr>
                <a:srgbClr val="C00000"/>
              </a:buClr>
              <a:buFont typeface="Arial" panose="020B0604020202020204" pitchFamily="34" charset="0"/>
              <a:buNone/>
              <a:defRPr/>
            </a:pPr>
            <a:r>
              <a:rPr lang="zh-CN" altLang="en-US" sz="1400" b="0" kern="0" dirty="0">
                <a:solidFill>
                  <a:schemeClr val="bg1"/>
                </a:solidFill>
                <a:latin typeface="微软雅黑" panose="020B0503020204020204" pitchFamily="34" charset="-122"/>
                <a:ea typeface="微软雅黑" panose="020B0503020204020204" pitchFamily="34" charset="-122"/>
              </a:rPr>
              <a:t>项目组成员</a:t>
            </a:r>
            <a:endParaRPr lang="en-US" altLang="zh-CN" sz="1400" b="0" kern="0" dirty="0">
              <a:solidFill>
                <a:schemeClr val="bg1"/>
              </a:solidFill>
              <a:latin typeface="微软雅黑" panose="020B0503020204020204" pitchFamily="34" charset="-122"/>
              <a:ea typeface="微软雅黑" panose="020B0503020204020204" pitchFamily="34" charset="-122"/>
            </a:endParaRPr>
          </a:p>
          <a:p>
            <a:pPr marL="342900" indent="-342900" eaLnBrk="1" hangingPunct="1">
              <a:spcBef>
                <a:spcPct val="20000"/>
              </a:spcBef>
              <a:buClr>
                <a:srgbClr val="C00000"/>
              </a:buClr>
              <a:buFont typeface="Wingdings" panose="05000000000000000000" pitchFamily="2" charset="2"/>
              <a:buChar char="p"/>
              <a:defRPr/>
            </a:pPr>
            <a:r>
              <a:rPr lang="zh-CN" altLang="en-US" sz="1400" b="0" kern="0" dirty="0">
                <a:solidFill>
                  <a:schemeClr val="bg1"/>
                </a:solidFill>
                <a:latin typeface="微软雅黑" panose="020B0503020204020204" pitchFamily="34" charset="-122"/>
                <a:ea typeface="微软雅黑" panose="020B0503020204020204" pitchFamily="34" charset="-122"/>
              </a:rPr>
              <a:t>项目经理：</a:t>
            </a:r>
            <a:r>
              <a:rPr lang="en-US" altLang="zh-CN" sz="1400" b="0" kern="0" dirty="0">
                <a:solidFill>
                  <a:schemeClr val="bg1"/>
                </a:solidFill>
                <a:latin typeface="微软雅黑" panose="020B0503020204020204" pitchFamily="34" charset="-122"/>
                <a:ea typeface="微软雅黑" panose="020B0503020204020204" pitchFamily="34" charset="-122"/>
              </a:rPr>
              <a:t>1</a:t>
            </a:r>
            <a:r>
              <a:rPr lang="zh-CN" altLang="en-US" sz="1400" b="0" kern="0" dirty="0">
                <a:solidFill>
                  <a:schemeClr val="bg1"/>
                </a:solidFill>
                <a:latin typeface="微软雅黑" panose="020B0503020204020204" pitchFamily="34" charset="-122"/>
                <a:ea typeface="微软雅黑" panose="020B0503020204020204" pitchFamily="34" charset="-122"/>
              </a:rPr>
              <a:t>人</a:t>
            </a:r>
          </a:p>
          <a:p>
            <a:pPr marL="742950" lvl="1" indent="-285750" eaLnBrk="1" hangingPunct="1">
              <a:spcBef>
                <a:spcPct val="20000"/>
              </a:spcBef>
              <a:buFont typeface="Arial" panose="020B0604020202020204" pitchFamily="34" charset="0"/>
              <a:buChar char="•"/>
              <a:defRPr/>
            </a:pPr>
            <a:r>
              <a:rPr lang="zh-CN" altLang="en-US" sz="1050" b="0" kern="0" dirty="0">
                <a:solidFill>
                  <a:schemeClr val="bg1"/>
                </a:solidFill>
                <a:latin typeface="微软雅黑" panose="020B0503020204020204" pitchFamily="34" charset="-122"/>
                <a:ea typeface="微软雅黑" panose="020B0503020204020204" pitchFamily="34" charset="-122"/>
              </a:rPr>
              <a:t>李</a:t>
            </a:r>
            <a:r>
              <a:rPr lang="zh-CN" altLang="en-US" sz="1050" kern="0" dirty="0">
                <a:solidFill>
                  <a:schemeClr val="bg1"/>
                </a:solidFill>
                <a:latin typeface="微软雅黑" panose="020B0503020204020204" pitchFamily="34" charset="-122"/>
                <a:ea typeface="微软雅黑" panose="020B0503020204020204" pitchFamily="34" charset="-122"/>
              </a:rPr>
              <a:t>金山</a:t>
            </a:r>
            <a:endParaRPr lang="en-US" altLang="zh-CN" sz="1050" b="0" kern="0" dirty="0">
              <a:solidFill>
                <a:schemeClr val="bg1"/>
              </a:solidFill>
              <a:latin typeface="微软雅黑" panose="020B0503020204020204" pitchFamily="34" charset="-122"/>
              <a:ea typeface="微软雅黑" panose="020B0503020204020204" pitchFamily="34" charset="-122"/>
            </a:endParaRPr>
          </a:p>
          <a:p>
            <a:pPr marL="342900" indent="-342900" eaLnBrk="1" hangingPunct="1">
              <a:spcBef>
                <a:spcPct val="20000"/>
              </a:spcBef>
              <a:buClr>
                <a:srgbClr val="C00000"/>
              </a:buClr>
              <a:buFont typeface="Wingdings" panose="05000000000000000000" pitchFamily="2" charset="2"/>
              <a:buChar char="p"/>
              <a:defRPr/>
            </a:pPr>
            <a:r>
              <a:rPr lang="zh-CN" altLang="en-US" sz="1400" b="0" kern="0" dirty="0">
                <a:solidFill>
                  <a:schemeClr val="bg1"/>
                </a:solidFill>
                <a:latin typeface="微软雅黑" panose="020B0503020204020204" pitchFamily="34" charset="-122"/>
                <a:ea typeface="微软雅黑" panose="020B0503020204020204" pitchFamily="34" charset="-122"/>
              </a:rPr>
              <a:t>开发小组：</a:t>
            </a:r>
            <a:r>
              <a:rPr lang="en-US" altLang="zh-CN" sz="1400" kern="0" dirty="0">
                <a:solidFill>
                  <a:schemeClr val="bg1"/>
                </a:solidFill>
                <a:latin typeface="微软雅黑" panose="020B0503020204020204" pitchFamily="34" charset="-122"/>
                <a:ea typeface="微软雅黑" panose="020B0503020204020204" pitchFamily="34" charset="-122"/>
              </a:rPr>
              <a:t>70</a:t>
            </a:r>
            <a:r>
              <a:rPr lang="zh-CN" altLang="en-US" sz="1400" b="0" kern="0" dirty="0">
                <a:solidFill>
                  <a:schemeClr val="bg1"/>
                </a:solidFill>
                <a:latin typeface="微软雅黑" panose="020B0503020204020204" pitchFamily="34" charset="-122"/>
                <a:ea typeface="微软雅黑" panose="020B0503020204020204" pitchFamily="34" charset="-122"/>
              </a:rPr>
              <a:t>人</a:t>
            </a:r>
            <a:endParaRPr lang="en-US" altLang="zh-CN" sz="1400" b="0" kern="0" dirty="0">
              <a:solidFill>
                <a:schemeClr val="bg1"/>
              </a:solidFill>
              <a:latin typeface="微软雅黑" panose="020B0503020204020204" pitchFamily="34" charset="-122"/>
              <a:ea typeface="微软雅黑" panose="020B0503020204020204" pitchFamily="34" charset="-122"/>
            </a:endParaRPr>
          </a:p>
          <a:p>
            <a:pPr marL="742950" lvl="1" indent="-285750" eaLnBrk="1" hangingPunct="1">
              <a:spcBef>
                <a:spcPct val="20000"/>
              </a:spcBef>
              <a:buFont typeface="Arial" panose="020B0604020202020204" pitchFamily="34" charset="0"/>
              <a:buChar char="•"/>
              <a:defRPr/>
            </a:pPr>
            <a:r>
              <a:rPr lang="zh-CN" altLang="en-US" sz="1100" b="0" kern="0" dirty="0">
                <a:solidFill>
                  <a:schemeClr val="bg1"/>
                </a:solidFill>
                <a:latin typeface="微软雅黑" panose="020B0503020204020204" pitchFamily="34" charset="-122"/>
                <a:ea typeface="微软雅黑" panose="020B0503020204020204" pitchFamily="34" charset="-122"/>
              </a:rPr>
              <a:t>组长：</a:t>
            </a:r>
            <a:r>
              <a:rPr lang="zh-CN" altLang="en-US" sz="1100" kern="0" dirty="0">
                <a:solidFill>
                  <a:schemeClr val="bg1"/>
                </a:solidFill>
                <a:latin typeface="微软雅黑" panose="020B0503020204020204" pitchFamily="34" charset="-122"/>
                <a:ea typeface="微软雅黑" panose="020B0503020204020204" pitchFamily="34" charset="-122"/>
              </a:rPr>
              <a:t>吴晓鑫</a:t>
            </a:r>
            <a:endParaRPr lang="en-US" altLang="zh-CN" sz="1100" b="0" kern="0" dirty="0">
              <a:solidFill>
                <a:schemeClr val="bg1"/>
              </a:solidFill>
              <a:latin typeface="微软雅黑" panose="020B0503020204020204" pitchFamily="34" charset="-122"/>
              <a:ea typeface="微软雅黑" panose="020B0503020204020204" pitchFamily="34" charset="-122"/>
            </a:endParaRPr>
          </a:p>
          <a:p>
            <a:pPr marL="742950" lvl="1" indent="-285750" eaLnBrk="1" hangingPunct="1">
              <a:spcBef>
                <a:spcPct val="20000"/>
              </a:spcBef>
              <a:buFont typeface="Arial" panose="020B0604020202020204" pitchFamily="34" charset="0"/>
              <a:buChar char="•"/>
              <a:defRPr/>
            </a:pPr>
            <a:r>
              <a:rPr lang="zh-CN" altLang="en-US" sz="1100" b="0" kern="0" dirty="0">
                <a:solidFill>
                  <a:schemeClr val="bg1"/>
                </a:solidFill>
                <a:latin typeface="微软雅黑" panose="020B0503020204020204" pitchFamily="34" charset="-122"/>
                <a:ea typeface="微软雅黑" panose="020B0503020204020204" pitchFamily="34" charset="-122"/>
              </a:rPr>
              <a:t>组员：启明星辰广州，南京，深圳研发团队</a:t>
            </a:r>
          </a:p>
          <a:p>
            <a:pPr marL="342900" indent="-342900" eaLnBrk="1" hangingPunct="1">
              <a:spcBef>
                <a:spcPct val="20000"/>
              </a:spcBef>
              <a:buClr>
                <a:srgbClr val="C00000"/>
              </a:buClr>
              <a:buFont typeface="Wingdings" panose="05000000000000000000" pitchFamily="2" charset="2"/>
              <a:buChar char="p"/>
              <a:defRPr/>
            </a:pPr>
            <a:r>
              <a:rPr lang="zh-CN" altLang="en-US" sz="1400" b="0" kern="0" dirty="0">
                <a:solidFill>
                  <a:schemeClr val="bg1"/>
                </a:solidFill>
                <a:latin typeface="微软雅黑" panose="020B0503020204020204" pitchFamily="34" charset="-122"/>
                <a:ea typeface="微软雅黑" panose="020B0503020204020204" pitchFamily="34" charset="-122"/>
              </a:rPr>
              <a:t>项目实施组：</a:t>
            </a:r>
            <a:r>
              <a:rPr lang="en-US" altLang="zh-CN" sz="1400" b="0" kern="0" dirty="0">
                <a:solidFill>
                  <a:schemeClr val="bg1"/>
                </a:solidFill>
                <a:latin typeface="微软雅黑" panose="020B0503020204020204" pitchFamily="34" charset="-122"/>
                <a:ea typeface="微软雅黑" panose="020B0503020204020204" pitchFamily="34" charset="-122"/>
              </a:rPr>
              <a:t>11</a:t>
            </a:r>
            <a:r>
              <a:rPr lang="zh-CN" altLang="en-US" sz="1400" b="0" kern="0" dirty="0">
                <a:solidFill>
                  <a:schemeClr val="bg1"/>
                </a:solidFill>
                <a:latin typeface="微软雅黑" panose="020B0503020204020204" pitchFamily="34" charset="-122"/>
                <a:ea typeface="微软雅黑" panose="020B0503020204020204" pitchFamily="34" charset="-122"/>
              </a:rPr>
              <a:t>人，组员复用测试人员</a:t>
            </a:r>
          </a:p>
          <a:p>
            <a:pPr marL="742950" lvl="1" indent="-285750" eaLnBrk="1" hangingPunct="1">
              <a:spcBef>
                <a:spcPct val="20000"/>
              </a:spcBef>
              <a:buFont typeface="Arial" panose="020B0604020202020204" pitchFamily="34" charset="0"/>
              <a:buChar char="•"/>
              <a:defRPr/>
            </a:pPr>
            <a:r>
              <a:rPr lang="zh-CN" altLang="en-US" sz="1100" kern="0" dirty="0">
                <a:solidFill>
                  <a:schemeClr val="bg1"/>
                </a:solidFill>
                <a:latin typeface="微软雅黑" panose="020B0503020204020204" pitchFamily="34" charset="-122"/>
                <a:ea typeface="微软雅黑" panose="020B0503020204020204" pitchFamily="34" charset="-122"/>
              </a:rPr>
              <a:t>总行</a:t>
            </a:r>
            <a:r>
              <a:rPr lang="zh-CN" altLang="en-US" sz="1100" b="0" kern="0" dirty="0">
                <a:solidFill>
                  <a:schemeClr val="bg1"/>
                </a:solidFill>
                <a:latin typeface="微软雅黑" panose="020B0503020204020204" pitchFamily="34" charset="-122"/>
                <a:ea typeface="微软雅黑" panose="020B0503020204020204" pitchFamily="34" charset="-122"/>
              </a:rPr>
              <a:t>组：总行</a:t>
            </a:r>
            <a:r>
              <a:rPr lang="zh-CN" altLang="en-US" sz="1100" kern="0" dirty="0">
                <a:solidFill>
                  <a:schemeClr val="bg1"/>
                </a:solidFill>
                <a:latin typeface="微软雅黑" panose="020B0503020204020204" pitchFamily="34" charset="-122"/>
                <a:ea typeface="微软雅黑" panose="020B0503020204020204" pitchFamily="34" charset="-122"/>
              </a:rPr>
              <a:t>大厦</a:t>
            </a:r>
            <a:endParaRPr lang="zh-CN" altLang="en-US" sz="1100" b="0" kern="0" dirty="0">
              <a:solidFill>
                <a:schemeClr val="bg1"/>
              </a:solidFill>
              <a:latin typeface="微软雅黑" panose="020B0503020204020204" pitchFamily="34" charset="-122"/>
              <a:ea typeface="微软雅黑" panose="020B0503020204020204" pitchFamily="34" charset="-122"/>
            </a:endParaRPr>
          </a:p>
          <a:p>
            <a:pPr marL="1143000" lvl="2" indent="-228600" eaLnBrk="1" hangingPunct="1">
              <a:spcBef>
                <a:spcPct val="20000"/>
              </a:spcBef>
              <a:buFontTx/>
              <a:buChar char="•"/>
              <a:defRPr/>
            </a:pPr>
            <a:r>
              <a:rPr lang="zh-CN" altLang="en-US" sz="1100" b="0" kern="0" dirty="0">
                <a:solidFill>
                  <a:schemeClr val="bg1"/>
                </a:solidFill>
                <a:latin typeface="微软雅黑" panose="020B0503020204020204" pitchFamily="34" charset="-122"/>
                <a:ea typeface="微软雅黑" panose="020B0503020204020204" pitchFamily="34" charset="-122"/>
              </a:rPr>
              <a:t>组长：</a:t>
            </a:r>
            <a:r>
              <a:rPr lang="zh-CN" altLang="en-US" sz="1100" kern="0" dirty="0">
                <a:solidFill>
                  <a:schemeClr val="bg1"/>
                </a:solidFill>
                <a:latin typeface="微软雅黑" panose="020B0503020204020204" pitchFamily="34" charset="-122"/>
                <a:ea typeface="微软雅黑" panose="020B0503020204020204" pitchFamily="34" charset="-122"/>
              </a:rPr>
              <a:t>林荣林</a:t>
            </a:r>
            <a:endParaRPr lang="zh-CN" altLang="en-US" sz="1100" b="0" kern="0" dirty="0">
              <a:solidFill>
                <a:schemeClr val="bg1"/>
              </a:solidFill>
              <a:latin typeface="微软雅黑" panose="020B0503020204020204" pitchFamily="34" charset="-122"/>
              <a:ea typeface="微软雅黑" panose="020B0503020204020204" pitchFamily="34" charset="-122"/>
            </a:endParaRPr>
          </a:p>
          <a:p>
            <a:pPr marL="1143000" lvl="2" indent="-228600" eaLnBrk="1" hangingPunct="1">
              <a:spcBef>
                <a:spcPct val="20000"/>
              </a:spcBef>
              <a:buFontTx/>
              <a:buChar char="•"/>
              <a:defRPr/>
            </a:pPr>
            <a:r>
              <a:rPr lang="zh-CN" altLang="en-US" sz="1100" b="0" kern="0" dirty="0">
                <a:solidFill>
                  <a:schemeClr val="bg1"/>
                </a:solidFill>
                <a:latin typeface="微软雅黑" panose="020B0503020204020204" pitchFamily="34" charset="-122"/>
                <a:ea typeface="微软雅黑" panose="020B0503020204020204" pitchFamily="34" charset="-122"/>
              </a:rPr>
              <a:t>组员：刘源，林晓娜，李园</a:t>
            </a:r>
          </a:p>
          <a:p>
            <a:pPr marL="742950" lvl="1" indent="-285750" eaLnBrk="1" hangingPunct="1">
              <a:spcBef>
                <a:spcPct val="20000"/>
              </a:spcBef>
              <a:buFont typeface="Arial" panose="020B0604020202020204" pitchFamily="34" charset="0"/>
              <a:buChar char="•"/>
              <a:defRPr/>
            </a:pPr>
            <a:r>
              <a:rPr lang="zh-CN" altLang="en-US" sz="1100" kern="0" dirty="0">
                <a:solidFill>
                  <a:schemeClr val="bg1"/>
                </a:solidFill>
                <a:latin typeface="微软雅黑" panose="020B0503020204020204" pitchFamily="34" charset="-122"/>
                <a:ea typeface="微软雅黑" panose="020B0503020204020204" pitchFamily="34" charset="-122"/>
              </a:rPr>
              <a:t>科兴</a:t>
            </a:r>
            <a:r>
              <a:rPr lang="zh-CN" altLang="en-US" sz="1100" b="0" kern="0" dirty="0">
                <a:solidFill>
                  <a:schemeClr val="bg1"/>
                </a:solidFill>
                <a:latin typeface="微软雅黑" panose="020B0503020204020204" pitchFamily="34" charset="-122"/>
                <a:ea typeface="微软雅黑" panose="020B0503020204020204" pitchFamily="34" charset="-122"/>
              </a:rPr>
              <a:t>组：</a:t>
            </a:r>
            <a:r>
              <a:rPr lang="zh-CN" altLang="en-US" sz="1100" kern="0" dirty="0">
                <a:solidFill>
                  <a:schemeClr val="bg1"/>
                </a:solidFill>
                <a:latin typeface="微软雅黑" panose="020B0503020204020204" pitchFamily="34" charset="-122"/>
                <a:ea typeface="微软雅黑" panose="020B0503020204020204" pitchFamily="34" charset="-122"/>
              </a:rPr>
              <a:t>科兴大楼</a:t>
            </a:r>
            <a:endParaRPr lang="zh-CN" altLang="en-US" sz="1100" b="0" kern="0" dirty="0">
              <a:solidFill>
                <a:schemeClr val="bg1"/>
              </a:solidFill>
              <a:latin typeface="微软雅黑" panose="020B0503020204020204" pitchFamily="34" charset="-122"/>
              <a:ea typeface="微软雅黑" panose="020B0503020204020204" pitchFamily="34" charset="-122"/>
            </a:endParaRPr>
          </a:p>
          <a:p>
            <a:pPr marL="1143000" lvl="2" indent="-228600" eaLnBrk="1" hangingPunct="1">
              <a:spcBef>
                <a:spcPct val="20000"/>
              </a:spcBef>
              <a:buFontTx/>
              <a:buChar char="•"/>
              <a:defRPr/>
            </a:pPr>
            <a:r>
              <a:rPr lang="zh-CN" altLang="en-US" sz="1100" b="0" kern="0" dirty="0">
                <a:solidFill>
                  <a:schemeClr val="bg1"/>
                </a:solidFill>
                <a:latin typeface="微软雅黑" panose="020B0503020204020204" pitchFamily="34" charset="-122"/>
                <a:ea typeface="微软雅黑" panose="020B0503020204020204" pitchFamily="34" charset="-122"/>
              </a:rPr>
              <a:t>组长：黄皓东</a:t>
            </a:r>
          </a:p>
          <a:p>
            <a:pPr marL="1143000" lvl="2" indent="-228600" eaLnBrk="1" hangingPunct="1">
              <a:spcBef>
                <a:spcPct val="20000"/>
              </a:spcBef>
              <a:buFontTx/>
              <a:buChar char="•"/>
              <a:defRPr/>
            </a:pPr>
            <a:r>
              <a:rPr lang="zh-CN" altLang="en-US" sz="1100" b="0" kern="0" dirty="0">
                <a:solidFill>
                  <a:schemeClr val="bg1"/>
                </a:solidFill>
                <a:latin typeface="微软雅黑" panose="020B0503020204020204" pitchFamily="34" charset="-122"/>
                <a:ea typeface="微软雅黑" panose="020B0503020204020204" pitchFamily="34" charset="-122"/>
              </a:rPr>
              <a:t>组员：</a:t>
            </a:r>
            <a:r>
              <a:rPr lang="zh-CN" altLang="en-US" sz="1100" kern="0" dirty="0">
                <a:solidFill>
                  <a:schemeClr val="bg1"/>
                </a:solidFill>
                <a:latin typeface="微软雅黑" panose="020B0503020204020204" pitchFamily="34" charset="-122"/>
                <a:ea typeface="微软雅黑" panose="020B0503020204020204" pitchFamily="34" charset="-122"/>
              </a:rPr>
              <a:t>刘晓斌，李如科</a:t>
            </a:r>
            <a:endParaRPr lang="zh-CN" altLang="en-US" sz="1100" b="0" kern="0" dirty="0">
              <a:solidFill>
                <a:schemeClr val="bg1"/>
              </a:solidFill>
              <a:latin typeface="微软雅黑" panose="020B0503020204020204" pitchFamily="34" charset="-122"/>
              <a:ea typeface="微软雅黑" panose="020B0503020204020204" pitchFamily="34" charset="-122"/>
            </a:endParaRPr>
          </a:p>
          <a:p>
            <a:pPr marL="742950" lvl="1" indent="-285750" eaLnBrk="1" hangingPunct="1">
              <a:spcBef>
                <a:spcPct val="20000"/>
              </a:spcBef>
              <a:buFont typeface="Arial" panose="020B0604020202020204" pitchFamily="34" charset="0"/>
              <a:buChar char="•"/>
              <a:defRPr/>
            </a:pPr>
            <a:r>
              <a:rPr lang="zh-CN" altLang="en-US" sz="1100" kern="0" dirty="0">
                <a:solidFill>
                  <a:schemeClr val="bg1"/>
                </a:solidFill>
                <a:latin typeface="微软雅黑" panose="020B0503020204020204" pitchFamily="34" charset="-122"/>
                <a:ea typeface="微软雅黑" panose="020B0503020204020204" pitchFamily="34" charset="-122"/>
              </a:rPr>
              <a:t>杭州</a:t>
            </a:r>
            <a:r>
              <a:rPr lang="zh-CN" altLang="en-US" sz="1100" b="0" kern="0" dirty="0">
                <a:solidFill>
                  <a:schemeClr val="bg1"/>
                </a:solidFill>
                <a:latin typeface="微软雅黑" panose="020B0503020204020204" pitchFamily="34" charset="-122"/>
                <a:ea typeface="微软雅黑" panose="020B0503020204020204" pitchFamily="34" charset="-122"/>
              </a:rPr>
              <a:t>组：杭州分支机构</a:t>
            </a:r>
          </a:p>
          <a:p>
            <a:pPr marL="1143000" lvl="2" indent="-228600">
              <a:spcBef>
                <a:spcPct val="20000"/>
              </a:spcBef>
              <a:buFontTx/>
              <a:buChar char="•"/>
              <a:defRPr/>
            </a:pPr>
            <a:r>
              <a:rPr lang="zh-CN" altLang="en-US" sz="1100" b="0" kern="0" dirty="0">
                <a:solidFill>
                  <a:schemeClr val="bg1"/>
                </a:solidFill>
                <a:latin typeface="微软雅黑" panose="020B0503020204020204" pitchFamily="34" charset="-122"/>
                <a:ea typeface="微软雅黑" panose="020B0503020204020204" pitchFamily="34" charset="-122"/>
              </a:rPr>
              <a:t>组长</a:t>
            </a:r>
            <a:r>
              <a:rPr lang="zh-CN" altLang="en-US" sz="1100" kern="0" dirty="0">
                <a:solidFill>
                  <a:schemeClr val="bg1"/>
                </a:solidFill>
                <a:latin typeface="微软雅黑" panose="020B0503020204020204" pitchFamily="34" charset="-122"/>
                <a:ea typeface="微软雅黑" panose="020B0503020204020204" pitchFamily="34" charset="-122"/>
              </a:rPr>
              <a:t>：侯志祥</a:t>
            </a:r>
            <a:endParaRPr lang="zh-CN" altLang="en-US" sz="1100" b="0" kern="0" dirty="0">
              <a:solidFill>
                <a:schemeClr val="bg1"/>
              </a:solidFill>
              <a:latin typeface="微软雅黑" panose="020B0503020204020204" pitchFamily="34" charset="-122"/>
              <a:ea typeface="微软雅黑" panose="020B0503020204020204" pitchFamily="34" charset="-122"/>
            </a:endParaRPr>
          </a:p>
          <a:p>
            <a:pPr marL="1143000" lvl="2" indent="-228600" eaLnBrk="1" hangingPunct="1">
              <a:spcBef>
                <a:spcPct val="20000"/>
              </a:spcBef>
              <a:buFontTx/>
              <a:buChar char="•"/>
              <a:defRPr/>
            </a:pPr>
            <a:r>
              <a:rPr lang="zh-CN" altLang="en-US" sz="1100" b="0" kern="0" dirty="0">
                <a:solidFill>
                  <a:schemeClr val="bg1"/>
                </a:solidFill>
                <a:latin typeface="微软雅黑" panose="020B0503020204020204" pitchFamily="34" charset="-122"/>
                <a:ea typeface="微软雅黑" panose="020B0503020204020204" pitchFamily="34" charset="-122"/>
              </a:rPr>
              <a:t>组员：梁峻嘉，华小宇，赵云</a:t>
            </a:r>
            <a:endParaRPr lang="zh-CN" altLang="en-US" sz="1000" b="0" kern="0" dirty="0">
              <a:solidFill>
                <a:schemeClr val="bg1"/>
              </a:solidFill>
              <a:latin typeface="微软雅黑" panose="020B0503020204020204" pitchFamily="34" charset="-122"/>
              <a:ea typeface="微软雅黑" panose="020B0503020204020204" pitchFamily="34" charset="-122"/>
            </a:endParaRPr>
          </a:p>
        </p:txBody>
      </p:sp>
      <p:pic>
        <p:nvPicPr>
          <p:cNvPr id="2050" name="Picture 2"/>
          <p:cNvPicPr>
            <a:picLocks noChangeAspect="1" noChangeArrowheads="1"/>
          </p:cNvPicPr>
          <p:nvPr/>
        </p:nvPicPr>
        <p:blipFill>
          <a:blip r:embed="rId3" cstate="print"/>
          <a:srcRect/>
          <a:stretch>
            <a:fillRect/>
          </a:stretch>
        </p:blipFill>
        <p:spPr bwMode="auto">
          <a:xfrm>
            <a:off x="1190625" y="4100513"/>
            <a:ext cx="5486400" cy="1704975"/>
          </a:xfrm>
          <a:prstGeom prst="rect">
            <a:avLst/>
          </a:prstGeom>
          <a:noFill/>
          <a:ln w="9525">
            <a:noFill/>
            <a:miter lim="800000"/>
            <a:headEnd/>
            <a:tailEnd/>
          </a:ln>
          <a:effectLst/>
        </p:spPr>
      </p:pic>
      <p:sp>
        <p:nvSpPr>
          <p:cNvPr id="13" name="TextBox 12"/>
          <p:cNvSpPr txBox="1"/>
          <p:nvPr/>
        </p:nvSpPr>
        <p:spPr>
          <a:xfrm>
            <a:off x="1419225" y="5934075"/>
            <a:ext cx="1762125" cy="369332"/>
          </a:xfrm>
          <a:prstGeom prst="rect">
            <a:avLst/>
          </a:prstGeom>
          <a:noFill/>
        </p:spPr>
        <p:txBody>
          <a:bodyPr wrap="square" rtlCol="0">
            <a:spAutoFit/>
          </a:bodyPr>
          <a:lstStyle/>
          <a:p>
            <a:r>
              <a:rPr lang="en-US" altLang="zh-CN" dirty="0">
                <a:solidFill>
                  <a:schemeClr val="bg1"/>
                </a:solidFill>
              </a:rPr>
              <a:t>P217</a:t>
            </a:r>
            <a:endParaRPr lang="zh-CN" altLang="en-US" dirty="0">
              <a:solidFill>
                <a:schemeClr val="bg1"/>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072246" y="1639405"/>
            <a:ext cx="3533769" cy="3533769"/>
            <a:chOff x="3072246" y="1639405"/>
            <a:chExt cx="3533769" cy="3533769"/>
          </a:xfrm>
        </p:grpSpPr>
        <p:sp>
          <p:nvSpPr>
            <p:cNvPr id="26" name="椭圆 25"/>
            <p:cNvSpPr/>
            <p:nvPr/>
          </p:nvSpPr>
          <p:spPr>
            <a:xfrm>
              <a:off x="3072246" y="1639405"/>
              <a:ext cx="3533769" cy="3533769"/>
            </a:xfrm>
            <a:prstGeom prst="ellipse">
              <a:avLst/>
            </a:prstGeom>
            <a:solidFill>
              <a:srgbClr val="00B0F0">
                <a:alpha val="33000"/>
              </a:srgbClr>
            </a:solidFill>
            <a:ln w="9525" cap="flat" cmpd="sng" algn="ctr">
              <a:noFill/>
              <a:prstDash val="solid"/>
              <a:round/>
              <a:headEnd type="none" w="med" len="med"/>
              <a:tailEnd type="none" w="med" len="med"/>
            </a:ln>
          </p:spPr>
          <p:txBody>
            <a:bodyPr vert="horz" wrap="square" lIns="91456" tIns="45728" rIns="91456" bIns="45728" numCol="1" anchor="t" anchorCtr="0" compatLnSpc="1"/>
            <a:lstStyle/>
            <a:p>
              <a:pPr eaLnBrk="0" fontAlgn="base" hangingPunct="0">
                <a:lnSpc>
                  <a:spcPct val="140000"/>
                </a:lnSpc>
                <a:spcBef>
                  <a:spcPct val="0"/>
                </a:spcBef>
                <a:spcAft>
                  <a:spcPct val="0"/>
                </a:spcAft>
              </a:pPr>
              <a:endParaRPr lang="zh-CN" altLang="en-US" sz="1800">
                <a:cs typeface="+mn-ea"/>
                <a:sym typeface="+mn-lt"/>
              </a:endParaRPr>
            </a:p>
          </p:txBody>
        </p:sp>
        <p:pic>
          <p:nvPicPr>
            <p:cNvPr id="10" name="图片 9" descr="五角星2"/>
            <p:cNvPicPr>
              <a:picLocks noChangeAspect="1"/>
            </p:cNvPicPr>
            <p:nvPr/>
          </p:nvPicPr>
          <p:blipFill>
            <a:blip r:embed="rId2" cstate="print"/>
            <a:stretch>
              <a:fillRect/>
            </a:stretch>
          </p:blipFill>
          <p:spPr>
            <a:xfrm>
              <a:off x="3426639" y="1918219"/>
              <a:ext cx="2850387" cy="2709392"/>
            </a:xfrm>
            <a:prstGeom prst="rect">
              <a:avLst/>
            </a:prstGeom>
          </p:spPr>
        </p:pic>
        <p:sp>
          <p:nvSpPr>
            <p:cNvPr id="7" name="文本框 6"/>
            <p:cNvSpPr txBox="1"/>
            <p:nvPr/>
          </p:nvSpPr>
          <p:spPr>
            <a:xfrm>
              <a:off x="3709263" y="2472074"/>
              <a:ext cx="1923123" cy="954107"/>
            </a:xfrm>
            <a:prstGeom prst="rect">
              <a:avLst/>
            </a:prstGeom>
            <a:noFill/>
          </p:spPr>
          <p:txBody>
            <a:bodyPr wrap="square" rtlCol="0">
              <a:spAutoFit/>
            </a:bodyPr>
            <a:lstStyle/>
            <a:p>
              <a:pPr algn="ctr">
                <a:lnSpc>
                  <a:spcPct val="140000"/>
                </a:lnSpc>
              </a:pPr>
              <a:r>
                <a:rPr lang="en-US" altLang="zh-CN" sz="4000" dirty="0">
                  <a:solidFill>
                    <a:schemeClr val="bg1"/>
                  </a:solidFill>
                  <a:cs typeface="+mn-ea"/>
                  <a:sym typeface="+mn-lt"/>
                </a:rPr>
                <a:t>Part</a:t>
              </a:r>
            </a:p>
          </p:txBody>
        </p:sp>
        <p:sp>
          <p:nvSpPr>
            <p:cNvPr id="9" name="文本框 8"/>
            <p:cNvSpPr txBox="1"/>
            <p:nvPr/>
          </p:nvSpPr>
          <p:spPr>
            <a:xfrm>
              <a:off x="3854386" y="3807134"/>
              <a:ext cx="1632876" cy="437684"/>
            </a:xfrm>
            <a:prstGeom prst="rect">
              <a:avLst/>
            </a:prstGeom>
            <a:noFill/>
          </p:spPr>
          <p:txBody>
            <a:bodyPr wrap="square" rtlCol="0">
              <a:spAutoFit/>
            </a:bodyPr>
            <a:lstStyle/>
            <a:p>
              <a:pPr algn="ctr">
                <a:lnSpc>
                  <a:spcPct val="140000"/>
                </a:lnSpc>
              </a:pPr>
              <a:r>
                <a:rPr lang="zh-CN" altLang="en-US" sz="1800" dirty="0">
                  <a:solidFill>
                    <a:schemeClr val="bg1"/>
                  </a:solidFill>
                  <a:cs typeface="+mn-ea"/>
                  <a:sym typeface="+mn-lt"/>
                </a:rPr>
                <a:t>第三部分</a:t>
              </a:r>
            </a:p>
          </p:txBody>
        </p:sp>
        <p:sp>
          <p:nvSpPr>
            <p:cNvPr id="3" name="矩形 2"/>
            <p:cNvSpPr/>
            <p:nvPr/>
          </p:nvSpPr>
          <p:spPr>
            <a:xfrm>
              <a:off x="3413413" y="2920324"/>
              <a:ext cx="2270172" cy="1008033"/>
            </a:xfrm>
            <a:prstGeom prst="rect">
              <a:avLst/>
            </a:prstGeom>
          </p:spPr>
          <p:txBody>
            <a:bodyPr wrap="none">
              <a:spAutoFit/>
            </a:bodyPr>
            <a:lstStyle/>
            <a:p>
              <a:pPr lvl="0" algn="ctr">
                <a:lnSpc>
                  <a:spcPct val="140000"/>
                </a:lnSpc>
              </a:pPr>
              <a:r>
                <a:rPr lang="en-US" altLang="zh-CN" sz="4800" dirty="0">
                  <a:solidFill>
                    <a:schemeClr val="bg1"/>
                  </a:solidFill>
                  <a:cs typeface="+mn-ea"/>
                  <a:sym typeface="+mn-lt"/>
                </a:rPr>
                <a:t>THREE</a:t>
              </a:r>
            </a:p>
          </p:txBody>
        </p:sp>
      </p:grpSp>
      <p:grpSp>
        <p:nvGrpSpPr>
          <p:cNvPr id="4" name="组合 3"/>
          <p:cNvGrpSpPr/>
          <p:nvPr/>
        </p:nvGrpSpPr>
        <p:grpSpPr>
          <a:xfrm>
            <a:off x="5632386" y="1639405"/>
            <a:ext cx="3533769" cy="3533769"/>
            <a:chOff x="5632386" y="1639405"/>
            <a:chExt cx="3533769" cy="3533769"/>
          </a:xfrm>
        </p:grpSpPr>
        <p:sp>
          <p:nvSpPr>
            <p:cNvPr id="25" name="椭圆 24"/>
            <p:cNvSpPr/>
            <p:nvPr/>
          </p:nvSpPr>
          <p:spPr>
            <a:xfrm>
              <a:off x="5632386" y="1639405"/>
              <a:ext cx="3533769" cy="3533769"/>
            </a:xfrm>
            <a:prstGeom prst="ellipse">
              <a:avLst/>
            </a:prstGeom>
            <a:solidFill>
              <a:schemeClr val="bg1"/>
            </a:solidFill>
            <a:ln w="19050" cap="sq" cmpd="sng" algn="ctr">
              <a:noFill/>
              <a:prstDash val="solid"/>
              <a:round/>
              <a:headEnd type="none" w="med" len="med"/>
              <a:tailEnd type="none" w="med" len="med"/>
            </a:ln>
          </p:spPr>
          <p:txBody>
            <a:bodyPr vert="horz" wrap="square" lIns="91456" tIns="45728" rIns="91456" bIns="45728" numCol="1" anchor="t" anchorCtr="0" compatLnSpc="1"/>
            <a:lstStyle/>
            <a:p>
              <a:pPr eaLnBrk="0" fontAlgn="base" hangingPunct="0">
                <a:lnSpc>
                  <a:spcPct val="140000"/>
                </a:lnSpc>
                <a:spcBef>
                  <a:spcPct val="0"/>
                </a:spcBef>
                <a:spcAft>
                  <a:spcPct val="0"/>
                </a:spcAft>
              </a:pPr>
              <a:endParaRPr lang="zh-CN" altLang="en-US" sz="1800">
                <a:cs typeface="+mn-ea"/>
                <a:sym typeface="+mn-lt"/>
              </a:endParaRPr>
            </a:p>
          </p:txBody>
        </p:sp>
        <p:sp>
          <p:nvSpPr>
            <p:cNvPr id="12" name="文本框 11"/>
            <p:cNvSpPr txBox="1"/>
            <p:nvPr/>
          </p:nvSpPr>
          <p:spPr>
            <a:xfrm>
              <a:off x="6084802" y="3113901"/>
              <a:ext cx="2811501" cy="706219"/>
            </a:xfrm>
            <a:prstGeom prst="rect">
              <a:avLst/>
            </a:prstGeom>
            <a:noFill/>
          </p:spPr>
          <p:txBody>
            <a:bodyPr wrap="square" rtlCol="0">
              <a:spAutoFit/>
            </a:bodyPr>
            <a:lstStyle/>
            <a:p>
              <a:pPr algn="ctr">
                <a:lnSpc>
                  <a:spcPct val="140000"/>
                </a:lnSpc>
              </a:pPr>
              <a:r>
                <a:rPr lang="zh-CN" altLang="en-US" sz="3200" b="1" dirty="0">
                  <a:cs typeface="+mn-ea"/>
                  <a:sym typeface="+mn-lt"/>
                </a:rPr>
                <a:t>团队水平</a:t>
              </a:r>
            </a:p>
          </p:txBody>
        </p:sp>
      </p:grpSp>
    </p:spTree>
    <p:extLst>
      <p:ext uri="{BB962C8B-B14F-4D97-AF65-F5344CB8AC3E}">
        <p14:creationId xmlns="" xmlns:p14="http://schemas.microsoft.com/office/powerpoint/2010/main" val="215833358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p:cTn id="13" dur="500" fill="hold"/>
                                        <p:tgtEl>
                                          <p:spTgt spid="4"/>
                                        </p:tgtEl>
                                        <p:attrNameLst>
                                          <p:attrName>ppt_w</p:attrName>
                                        </p:attrNameLst>
                                      </p:cBhvr>
                                      <p:tavLst>
                                        <p:tav tm="0">
                                          <p:val>
                                            <p:fltVal val="0"/>
                                          </p:val>
                                        </p:tav>
                                        <p:tav tm="100000">
                                          <p:val>
                                            <p:strVal val="#ppt_w"/>
                                          </p:val>
                                        </p:tav>
                                      </p:tavLst>
                                    </p:anim>
                                    <p:anim calcmode="lin" valueType="num">
                                      <p:cBhvr>
                                        <p:cTn id="14" dur="500" fill="hold"/>
                                        <p:tgtEl>
                                          <p:spTgt spid="4"/>
                                        </p:tgtEl>
                                        <p:attrNameLst>
                                          <p:attrName>ppt_h</p:attrName>
                                        </p:attrNameLst>
                                      </p:cBhvr>
                                      <p:tavLst>
                                        <p:tav tm="0">
                                          <p:val>
                                            <p:fltVal val="0"/>
                                          </p:val>
                                        </p:tav>
                                        <p:tav tm="100000">
                                          <p:val>
                                            <p:strVal val="#ppt_h"/>
                                          </p:val>
                                        </p:tav>
                                      </p:tavLst>
                                    </p:anim>
                                    <p:animEffect transition="in" filter="fade">
                                      <p:cBhvr>
                                        <p:cTn id="1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t>各项目组介绍</a:t>
            </a:r>
          </a:p>
        </p:txBody>
      </p:sp>
      <p:pic>
        <p:nvPicPr>
          <p:cNvPr id="3073" name="Picture 1"/>
          <p:cNvPicPr>
            <a:picLocks noChangeAspect="1" noChangeArrowheads="1"/>
          </p:cNvPicPr>
          <p:nvPr/>
        </p:nvPicPr>
        <p:blipFill>
          <a:blip r:embed="rId3" cstate="print"/>
          <a:srcRect/>
          <a:stretch>
            <a:fillRect/>
          </a:stretch>
        </p:blipFill>
        <p:spPr bwMode="auto">
          <a:xfrm>
            <a:off x="1757363" y="1357313"/>
            <a:ext cx="6376987" cy="4864343"/>
          </a:xfrm>
          <a:prstGeom prst="rect">
            <a:avLst/>
          </a:prstGeom>
          <a:noFill/>
          <a:ln w="9525">
            <a:noFill/>
            <a:miter lim="800000"/>
            <a:headEnd/>
            <a:tailEnd/>
          </a:ln>
          <a:effec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EC8858BD-07FF-4F59-8F1A-1BCA1419EF1C}"/>
              </a:ext>
            </a:extLst>
          </p:cNvPr>
          <p:cNvSpPr>
            <a:spLocks noGrp="1"/>
          </p:cNvSpPr>
          <p:nvPr>
            <p:ph type="title"/>
          </p:nvPr>
        </p:nvSpPr>
        <p:spPr/>
        <p:txBody>
          <a:bodyPr>
            <a:normAutofit fontScale="90000"/>
          </a:bodyPr>
          <a:lstStyle/>
          <a:p>
            <a:r>
              <a:rPr lang="zh-CN" altLang="en-US" dirty="0"/>
              <a:t>研发团队介绍</a:t>
            </a:r>
          </a:p>
        </p:txBody>
      </p:sp>
      <p:sp>
        <p:nvSpPr>
          <p:cNvPr id="3" name="内容占位符 2">
            <a:extLst>
              <a:ext uri="{FF2B5EF4-FFF2-40B4-BE49-F238E27FC236}">
                <a16:creationId xmlns="" xmlns:a16="http://schemas.microsoft.com/office/drawing/2014/main" id="{D315E6B0-7B2B-4909-9CF2-64B2FEC4E667}"/>
              </a:ext>
            </a:extLst>
          </p:cNvPr>
          <p:cNvSpPr>
            <a:spLocks noGrp="1"/>
          </p:cNvSpPr>
          <p:nvPr>
            <p:ph sz="quarter" idx="10"/>
          </p:nvPr>
        </p:nvSpPr>
        <p:spPr>
          <a:xfrm>
            <a:off x="1600200" y="1295400"/>
            <a:ext cx="10033000" cy="4991100"/>
          </a:xfrm>
        </p:spPr>
        <p:txBody>
          <a:bodyPr>
            <a:normAutofit/>
          </a:bodyPr>
          <a:lstStyle/>
          <a:p>
            <a:r>
              <a:rPr lang="zh-CN" altLang="en-US" dirty="0"/>
              <a:t>广州研发中心：</a:t>
            </a:r>
            <a:endParaRPr lang="en-US" altLang="zh-CN" dirty="0"/>
          </a:p>
          <a:p>
            <a:pPr lvl="1"/>
            <a:r>
              <a:rPr lang="zh-CN" altLang="en-US" sz="1600" dirty="0"/>
              <a:t>负责人：吴晓鑫，</a:t>
            </a:r>
            <a:r>
              <a:rPr lang="en-US" altLang="zh-CN" sz="1600" dirty="0"/>
              <a:t>9</a:t>
            </a:r>
            <a:r>
              <a:rPr lang="zh-CN" altLang="en-US" sz="1600" dirty="0"/>
              <a:t>年工作经验，数据库专家，精通</a:t>
            </a:r>
            <a:r>
              <a:rPr lang="en-US" altLang="zh-CN" sz="1600" dirty="0"/>
              <a:t>Windows</a:t>
            </a:r>
            <a:r>
              <a:rPr lang="zh-CN" altLang="en-US" sz="1600" dirty="0"/>
              <a:t>内核和应用层开发，精通</a:t>
            </a:r>
            <a:r>
              <a:rPr lang="en-US" altLang="zh-CN" sz="1600" dirty="0" err="1"/>
              <a:t>Win,Linux,Mac</a:t>
            </a:r>
            <a:r>
              <a:rPr lang="zh-CN" altLang="en-US" sz="1600" dirty="0"/>
              <a:t>跨平台开发。多年来一直负责启明星辰天珣产品研发工作。</a:t>
            </a:r>
            <a:endParaRPr lang="en-US" altLang="zh-CN" sz="1600" dirty="0"/>
          </a:p>
          <a:p>
            <a:pPr lvl="1"/>
            <a:r>
              <a:rPr lang="zh-CN" altLang="en-US" sz="1600" dirty="0"/>
              <a:t>人员数量：</a:t>
            </a:r>
            <a:r>
              <a:rPr lang="en-US" altLang="zh-CN" sz="1600" dirty="0"/>
              <a:t>30</a:t>
            </a:r>
            <a:r>
              <a:rPr lang="zh-CN" altLang="en-US" sz="1600" dirty="0"/>
              <a:t>人</a:t>
            </a:r>
            <a:endParaRPr lang="en-US" altLang="zh-CN" sz="1600" dirty="0"/>
          </a:p>
          <a:p>
            <a:pPr lvl="1"/>
            <a:r>
              <a:rPr lang="zh-CN" altLang="en-US" sz="1600" dirty="0"/>
              <a:t>负责模块：客户端，准入</a:t>
            </a:r>
            <a:endParaRPr lang="en-US" altLang="zh-CN" sz="1600" dirty="0"/>
          </a:p>
          <a:p>
            <a:r>
              <a:rPr lang="zh-CN" altLang="en-US" dirty="0"/>
              <a:t>南京研发中心：</a:t>
            </a:r>
            <a:endParaRPr lang="en-US" altLang="zh-CN" dirty="0"/>
          </a:p>
          <a:p>
            <a:pPr lvl="1"/>
            <a:r>
              <a:rPr lang="zh-CN" altLang="en-US" sz="1600" dirty="0"/>
              <a:t>负责人：费啸波，</a:t>
            </a:r>
            <a:r>
              <a:rPr lang="en-US" altLang="zh-CN" sz="1600" dirty="0"/>
              <a:t>7</a:t>
            </a:r>
            <a:r>
              <a:rPr lang="zh-CN" altLang="en-US" sz="1600" dirty="0"/>
              <a:t>年工作经验，精通</a:t>
            </a:r>
            <a:r>
              <a:rPr lang="en-US" altLang="zh-CN" sz="1600" dirty="0"/>
              <a:t>ELK</a:t>
            </a:r>
            <a:r>
              <a:rPr lang="zh-CN" altLang="en-US" sz="1600" dirty="0"/>
              <a:t>，</a:t>
            </a:r>
            <a:r>
              <a:rPr lang="en-US" altLang="zh-CN" sz="1600" dirty="0"/>
              <a:t>Node.js</a:t>
            </a:r>
            <a:r>
              <a:rPr lang="zh-CN" altLang="en-US" sz="1600" dirty="0"/>
              <a:t>，</a:t>
            </a:r>
            <a:r>
              <a:rPr lang="en-US" altLang="zh-CN" sz="1600" dirty="0" err="1"/>
              <a:t>Docker</a:t>
            </a:r>
            <a:r>
              <a:rPr lang="zh-CN" altLang="en-US" sz="1600" dirty="0"/>
              <a:t>技术。负责启明星辰</a:t>
            </a:r>
            <a:r>
              <a:rPr lang="en-US" altLang="zh-CN" sz="1600" dirty="0" err="1"/>
              <a:t>SaaS</a:t>
            </a:r>
            <a:r>
              <a:rPr lang="zh-CN" altLang="en-US" sz="1600" dirty="0"/>
              <a:t>产品（天珣，景云，铁卷等）开发维护。</a:t>
            </a:r>
            <a:endParaRPr lang="en-US" altLang="zh-CN" sz="1600" dirty="0"/>
          </a:p>
          <a:p>
            <a:pPr lvl="1"/>
            <a:r>
              <a:rPr lang="zh-CN" altLang="en-US" sz="1600" dirty="0"/>
              <a:t>人员数量：</a:t>
            </a:r>
            <a:r>
              <a:rPr lang="en-US" altLang="zh-CN" sz="1600" dirty="0"/>
              <a:t>40</a:t>
            </a:r>
            <a:r>
              <a:rPr lang="zh-CN" altLang="en-US" sz="1600" dirty="0"/>
              <a:t>人</a:t>
            </a:r>
            <a:endParaRPr lang="en-US" altLang="zh-CN" sz="1600" dirty="0"/>
          </a:p>
          <a:p>
            <a:pPr lvl="1"/>
            <a:r>
              <a:rPr lang="zh-CN" altLang="en-US" sz="1600" dirty="0"/>
              <a:t>负责模块：服务器，</a:t>
            </a:r>
            <a:r>
              <a:rPr lang="en-US" altLang="zh-CN" sz="1600" dirty="0"/>
              <a:t>WEB</a:t>
            </a:r>
          </a:p>
          <a:p>
            <a:r>
              <a:rPr lang="zh-CN" altLang="en-US" dirty="0"/>
              <a:t>深圳研发中心：</a:t>
            </a:r>
            <a:endParaRPr lang="en-US" altLang="zh-CN" dirty="0"/>
          </a:p>
          <a:p>
            <a:pPr lvl="1"/>
            <a:r>
              <a:rPr lang="zh-CN" altLang="en-US" sz="1600" dirty="0"/>
              <a:t>负责人：张博强，</a:t>
            </a:r>
            <a:r>
              <a:rPr lang="en-US" altLang="zh-CN" sz="1600" dirty="0"/>
              <a:t>6</a:t>
            </a:r>
            <a:r>
              <a:rPr lang="zh-CN" altLang="en-US" sz="1600" dirty="0"/>
              <a:t>年工作经验，精通数据库，</a:t>
            </a:r>
            <a:r>
              <a:rPr lang="en-US" altLang="zh-CN" sz="1600" dirty="0"/>
              <a:t>C++</a:t>
            </a:r>
            <a:r>
              <a:rPr lang="zh-CN" altLang="en-US" sz="1600" dirty="0"/>
              <a:t>，</a:t>
            </a:r>
            <a:r>
              <a:rPr lang="en-US" altLang="zh-CN" sz="1600" dirty="0"/>
              <a:t>Go</a:t>
            </a:r>
            <a:r>
              <a:rPr lang="zh-CN" altLang="en-US" sz="1600" dirty="0"/>
              <a:t>，负责文档加密产品开发，</a:t>
            </a:r>
            <a:r>
              <a:rPr lang="en-US" altLang="zh-CN" sz="1600" dirty="0" err="1"/>
              <a:t>SaaS</a:t>
            </a:r>
            <a:r>
              <a:rPr lang="zh-CN" altLang="en-US" sz="1600" dirty="0"/>
              <a:t>天珣系统集成工作。</a:t>
            </a:r>
            <a:endParaRPr lang="en-US" altLang="zh-CN" sz="1600" dirty="0"/>
          </a:p>
          <a:p>
            <a:pPr lvl="1"/>
            <a:r>
              <a:rPr lang="zh-CN" altLang="en-US" sz="1600" dirty="0"/>
              <a:t>人员数量：</a:t>
            </a:r>
            <a:r>
              <a:rPr lang="en-US" altLang="zh-CN" sz="1600" dirty="0"/>
              <a:t>10</a:t>
            </a:r>
            <a:r>
              <a:rPr lang="zh-CN" altLang="en-US" sz="1600" dirty="0"/>
              <a:t>人</a:t>
            </a:r>
            <a:endParaRPr lang="en-US" altLang="zh-CN" sz="1600" dirty="0"/>
          </a:p>
          <a:p>
            <a:pPr lvl="1"/>
            <a:r>
              <a:rPr lang="zh-CN" altLang="en-US" sz="1600" dirty="0"/>
              <a:t>负责模块：系统集成，高并发大规模部署</a:t>
            </a:r>
            <a:endParaRPr lang="en-US" altLang="zh-CN" sz="1600" dirty="0"/>
          </a:p>
          <a:p>
            <a:pPr lvl="1"/>
            <a:endParaRPr lang="zh-CN" altLang="en-US" dirty="0"/>
          </a:p>
          <a:p>
            <a:pPr lvl="1"/>
            <a:endParaRPr lang="zh-CN" altLang="en-US" dirty="0"/>
          </a:p>
        </p:txBody>
      </p:sp>
    </p:spTree>
    <p:extLst>
      <p:ext uri="{BB962C8B-B14F-4D97-AF65-F5344CB8AC3E}">
        <p14:creationId xmlns="" xmlns:p14="http://schemas.microsoft.com/office/powerpoint/2010/main" val="36430980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3" cstate="print"/>
          <a:srcRect r="7905"/>
          <a:stretch/>
        </p:blipFill>
        <p:spPr>
          <a:xfrm>
            <a:off x="871152" y="3615301"/>
            <a:ext cx="3450327" cy="2107417"/>
          </a:xfrm>
          <a:prstGeom prst="rect">
            <a:avLst/>
          </a:prstGeom>
        </p:spPr>
      </p:pic>
      <p:sp>
        <p:nvSpPr>
          <p:cNvPr id="3" name="矩形 2"/>
          <p:cNvSpPr/>
          <p:nvPr/>
        </p:nvSpPr>
        <p:spPr>
          <a:xfrm>
            <a:off x="8350067" y="2869033"/>
            <a:ext cx="4027285" cy="10924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spcBef>
                <a:spcPct val="0"/>
              </a:spcBef>
              <a:spcAft>
                <a:spcPct val="0"/>
              </a:spcAft>
            </a:pPr>
            <a:r>
              <a:rPr lang="zh-CN" altLang="en-US" sz="3200" dirty="0">
                <a:solidFill>
                  <a:prstClr val="white"/>
                </a:solidFill>
                <a:latin typeface="微软雅黑" pitchFamily="34" charset="-122"/>
                <a:ea typeface="微软雅黑" pitchFamily="34" charset="-122"/>
              </a:rPr>
              <a:t>布局四大研发中心</a:t>
            </a:r>
            <a:endParaRPr lang="en-US" altLang="zh-CN" sz="3200" dirty="0">
              <a:solidFill>
                <a:prstClr val="white"/>
              </a:solidFill>
              <a:latin typeface="微软雅黑" pitchFamily="34" charset="-122"/>
              <a:ea typeface="微软雅黑" pitchFamily="34" charset="-122"/>
            </a:endParaRPr>
          </a:p>
          <a:p>
            <a:pPr fontAlgn="base">
              <a:spcBef>
                <a:spcPct val="0"/>
              </a:spcBef>
              <a:spcAft>
                <a:spcPct val="0"/>
              </a:spcAft>
            </a:pPr>
            <a:endParaRPr lang="en-US" altLang="zh-CN" sz="1400" dirty="0">
              <a:solidFill>
                <a:prstClr val="white"/>
              </a:solidFill>
              <a:latin typeface="微软雅黑" pitchFamily="34" charset="-122"/>
              <a:ea typeface="微软雅黑" pitchFamily="34" charset="-122"/>
            </a:endParaRPr>
          </a:p>
          <a:p>
            <a:pPr fontAlgn="base">
              <a:spcBef>
                <a:spcPct val="0"/>
              </a:spcBef>
              <a:spcAft>
                <a:spcPct val="0"/>
              </a:spcAft>
            </a:pPr>
            <a:r>
              <a:rPr lang="zh-CN" altLang="en-US" sz="1400" dirty="0">
                <a:solidFill>
                  <a:prstClr val="white"/>
                </a:solidFill>
                <a:latin typeface="微软雅黑" pitchFamily="34" charset="-122"/>
                <a:ea typeface="微软雅黑" pitchFamily="34" charset="-122"/>
              </a:rPr>
              <a:t>（华北、华东、西南、华南</a:t>
            </a:r>
            <a:r>
              <a:rPr lang="zh-CN" altLang="en-US" sz="1400" dirty="0" smtClean="0">
                <a:solidFill>
                  <a:prstClr val="white"/>
                </a:solidFill>
                <a:latin typeface="微软雅黑" pitchFamily="34" charset="-122"/>
                <a:ea typeface="微软雅黑" pitchFamily="34" charset="-122"/>
              </a:rPr>
              <a:t>）</a:t>
            </a:r>
            <a:endParaRPr lang="en-US" altLang="zh-CN" sz="1400" dirty="0" smtClean="0">
              <a:solidFill>
                <a:prstClr val="white"/>
              </a:solidFill>
              <a:latin typeface="微软雅黑" pitchFamily="34" charset="-122"/>
              <a:ea typeface="微软雅黑" pitchFamily="34" charset="-122"/>
            </a:endParaRPr>
          </a:p>
          <a:p>
            <a:pPr fontAlgn="base">
              <a:spcBef>
                <a:spcPct val="0"/>
              </a:spcBef>
              <a:spcAft>
                <a:spcPct val="0"/>
              </a:spcAft>
            </a:pPr>
            <a:r>
              <a:rPr lang="zh-CN" altLang="en-US" sz="1400" dirty="0" smtClean="0">
                <a:solidFill>
                  <a:prstClr val="white"/>
                </a:solidFill>
                <a:latin typeface="微软雅黑" pitchFamily="34" charset="-122"/>
                <a:ea typeface="微软雅黑" pitchFamily="34" charset="-122"/>
              </a:rPr>
              <a:t>全国各省，自治区都有分公司办事处，</a:t>
            </a:r>
            <a:endParaRPr lang="en-US" altLang="zh-CN" sz="1400" dirty="0" smtClean="0">
              <a:solidFill>
                <a:prstClr val="white"/>
              </a:solidFill>
              <a:latin typeface="微软雅黑" pitchFamily="34" charset="-122"/>
              <a:ea typeface="微软雅黑" pitchFamily="34" charset="-122"/>
            </a:endParaRPr>
          </a:p>
          <a:p>
            <a:pPr fontAlgn="base">
              <a:spcBef>
                <a:spcPct val="0"/>
              </a:spcBef>
              <a:spcAft>
                <a:spcPct val="0"/>
              </a:spcAft>
            </a:pPr>
            <a:r>
              <a:rPr lang="zh-CN" altLang="en-US" sz="1400" dirty="0" smtClean="0">
                <a:solidFill>
                  <a:prstClr val="white"/>
                </a:solidFill>
                <a:latin typeface="微软雅黑" pitchFamily="34" charset="-122"/>
                <a:ea typeface="微软雅黑" pitchFamily="34" charset="-122"/>
              </a:rPr>
              <a:t>有</a:t>
            </a:r>
            <a:r>
              <a:rPr lang="en-US" altLang="zh-CN" sz="1400" dirty="0" smtClean="0">
                <a:solidFill>
                  <a:prstClr val="white"/>
                </a:solidFill>
                <a:latin typeface="微软雅黑" pitchFamily="34" charset="-122"/>
                <a:ea typeface="微软雅黑" pitchFamily="34" charset="-122"/>
              </a:rPr>
              <a:t>10</a:t>
            </a:r>
            <a:r>
              <a:rPr lang="zh-CN" altLang="en-US" sz="1400" dirty="0" smtClean="0">
                <a:solidFill>
                  <a:prstClr val="white"/>
                </a:solidFill>
                <a:latin typeface="微软雅黑" pitchFamily="34" charset="-122"/>
                <a:ea typeface="微软雅黑" pitchFamily="34" charset="-122"/>
              </a:rPr>
              <a:t>年以上的。</a:t>
            </a:r>
            <a:endParaRPr lang="zh-CN" altLang="en-US" sz="1400" dirty="0">
              <a:solidFill>
                <a:prstClr val="white"/>
              </a:solidFill>
              <a:latin typeface="微软雅黑" pitchFamily="34" charset="-122"/>
              <a:ea typeface="微软雅黑" pitchFamily="34" charset="-122"/>
            </a:endParaRPr>
          </a:p>
        </p:txBody>
      </p:sp>
      <p:pic>
        <p:nvPicPr>
          <p:cNvPr id="18" name="Picture 5"/>
          <p:cNvPicPr>
            <a:picLocks noChangeAspect="1" noChangeArrowheads="1"/>
          </p:cNvPicPr>
          <p:nvPr/>
        </p:nvPicPr>
        <p:blipFill>
          <a:blip r:embed="rId4" cstate="print"/>
          <a:srcRect/>
          <a:stretch>
            <a:fillRect/>
          </a:stretch>
        </p:blipFill>
        <p:spPr bwMode="auto">
          <a:xfrm>
            <a:off x="871152" y="879170"/>
            <a:ext cx="3468523" cy="2253255"/>
          </a:xfrm>
          <a:prstGeom prst="rect">
            <a:avLst/>
          </a:prstGeom>
          <a:noFill/>
          <a:ln>
            <a:noFill/>
          </a:ln>
          <a:effectLst>
            <a:outerShdw blurRad="63500" sx="102000" sy="102000" algn="ctr" rotWithShape="0">
              <a:prstClr val="black">
                <a:alpha val="40000"/>
              </a:prstClr>
            </a:outerShdw>
          </a:effectLst>
        </p:spPr>
        <p:style>
          <a:lnRef idx="3">
            <a:schemeClr val="lt1"/>
          </a:lnRef>
          <a:fillRef idx="1">
            <a:schemeClr val="accent1"/>
          </a:fillRef>
          <a:effectRef idx="1">
            <a:schemeClr val="accent1"/>
          </a:effectRef>
          <a:fontRef idx="minor">
            <a:schemeClr val="lt1"/>
          </a:fontRef>
        </p:style>
      </p:pic>
      <p:pic>
        <p:nvPicPr>
          <p:cNvPr id="19" name="图片 18"/>
          <p:cNvPicPr>
            <a:picLocks noChangeAspect="1"/>
          </p:cNvPicPr>
          <p:nvPr/>
        </p:nvPicPr>
        <p:blipFill>
          <a:blip r:embed="rId5" cstate="print">
            <a:extLst>
              <a:ext uri="{28A0092B-C50C-407E-A947-70E740481C1C}">
                <a14:useLocalDpi xmlns="" xmlns:a14="http://schemas.microsoft.com/office/drawing/2010/main" val="0"/>
              </a:ext>
            </a:extLst>
          </a:blip>
          <a:stretch>
            <a:fillRect/>
          </a:stretch>
        </p:blipFill>
        <p:spPr>
          <a:xfrm>
            <a:off x="4455301" y="3615301"/>
            <a:ext cx="3468523" cy="2140367"/>
          </a:xfrm>
          <a:prstGeom prst="rect">
            <a:avLst/>
          </a:prstGeom>
          <a:noFill/>
          <a:ln>
            <a:noFill/>
          </a:ln>
          <a:effectLst>
            <a:outerShdw blurRad="63500" sx="102000" sy="102000" algn="ctr" rotWithShape="0">
              <a:prstClr val="black">
                <a:alpha val="40000"/>
              </a:prstClr>
            </a:outerShdw>
          </a:effectLst>
        </p:spPr>
        <p:style>
          <a:lnRef idx="3">
            <a:schemeClr val="lt1"/>
          </a:lnRef>
          <a:fillRef idx="1">
            <a:schemeClr val="accent1"/>
          </a:fillRef>
          <a:effectRef idx="1">
            <a:schemeClr val="accent1"/>
          </a:effectRef>
          <a:fontRef idx="minor">
            <a:schemeClr val="lt1"/>
          </a:fontRef>
        </p:style>
      </p:pic>
      <p:pic>
        <p:nvPicPr>
          <p:cNvPr id="28" name="图片 12" descr="BigBull_IMG_3989.JPG"/>
          <p:cNvPicPr>
            <a:picLocks noChangeAspect="1" noChangeArrowheads="1"/>
          </p:cNvPicPr>
          <p:nvPr/>
        </p:nvPicPr>
        <p:blipFill>
          <a:blip r:embed="rId6" cstate="print"/>
          <a:srcRect/>
          <a:stretch>
            <a:fillRect/>
          </a:stretch>
        </p:blipFill>
        <p:spPr bwMode="auto">
          <a:xfrm>
            <a:off x="4455301" y="879171"/>
            <a:ext cx="3468523" cy="2230263"/>
          </a:xfrm>
          <a:prstGeom prst="rect">
            <a:avLst/>
          </a:prstGeom>
          <a:noFill/>
          <a:ln>
            <a:noFill/>
          </a:ln>
          <a:effectLst>
            <a:outerShdw blurRad="63500" sx="102000" sy="102000" algn="ctr" rotWithShape="0">
              <a:prstClr val="black">
                <a:alpha val="40000"/>
              </a:prstClr>
            </a:outerShdw>
          </a:effectLst>
        </p:spPr>
        <p:style>
          <a:lnRef idx="3">
            <a:schemeClr val="lt1"/>
          </a:lnRef>
          <a:fillRef idx="1">
            <a:schemeClr val="accent1"/>
          </a:fillRef>
          <a:effectRef idx="1">
            <a:schemeClr val="accent1"/>
          </a:effectRef>
          <a:fontRef idx="minor">
            <a:schemeClr val="lt1"/>
          </a:fontRef>
        </p:style>
      </p:pic>
      <p:sp>
        <p:nvSpPr>
          <p:cNvPr id="30" name="TextBox 11"/>
          <p:cNvSpPr txBox="1"/>
          <p:nvPr/>
        </p:nvSpPr>
        <p:spPr>
          <a:xfrm>
            <a:off x="5047358" y="3100889"/>
            <a:ext cx="2640375" cy="400110"/>
          </a:xfrm>
          <a:prstGeom prst="rect">
            <a:avLst/>
          </a:prstGeom>
          <a:noFill/>
        </p:spPr>
        <p:txBody>
          <a:bodyPr wrap="square" rtlCol="0">
            <a:spAutoFit/>
          </a:bodyPr>
          <a:lstStyle/>
          <a:p>
            <a:pPr fontAlgn="base">
              <a:spcBef>
                <a:spcPct val="0"/>
              </a:spcBef>
              <a:spcAft>
                <a:spcPct val="0"/>
              </a:spcAft>
            </a:pPr>
            <a:r>
              <a:rPr lang="zh-CN" altLang="en-US" sz="2000" dirty="0" smtClean="0">
                <a:solidFill>
                  <a:prstClr val="white"/>
                </a:solidFill>
                <a:latin typeface="微软雅黑" panose="020B0503020204020204" pitchFamily="34" charset="-122"/>
                <a:ea typeface="微软雅黑" panose="020B0503020204020204" pitchFamily="34" charset="-122"/>
              </a:rPr>
              <a:t>上海，南京研发中心</a:t>
            </a:r>
            <a:endParaRPr lang="zh-CN" altLang="en-US" sz="2000" dirty="0">
              <a:solidFill>
                <a:prstClr val="white"/>
              </a:solidFill>
              <a:latin typeface="微软雅黑" panose="020B0503020204020204" pitchFamily="34" charset="-122"/>
              <a:ea typeface="微软雅黑" panose="020B0503020204020204" pitchFamily="34" charset="-122"/>
            </a:endParaRPr>
          </a:p>
        </p:txBody>
      </p:sp>
      <p:sp>
        <p:nvSpPr>
          <p:cNvPr id="23" name="TextBox 11"/>
          <p:cNvSpPr txBox="1"/>
          <p:nvPr/>
        </p:nvSpPr>
        <p:spPr>
          <a:xfrm>
            <a:off x="1463847" y="5753491"/>
            <a:ext cx="2283133" cy="400110"/>
          </a:xfrm>
          <a:prstGeom prst="rect">
            <a:avLst/>
          </a:prstGeom>
          <a:noFill/>
        </p:spPr>
        <p:txBody>
          <a:bodyPr wrap="square" rtlCol="0">
            <a:spAutoFit/>
          </a:bodyPr>
          <a:lstStyle/>
          <a:p>
            <a:pPr fontAlgn="base">
              <a:spcBef>
                <a:spcPct val="0"/>
              </a:spcBef>
              <a:spcAft>
                <a:spcPct val="0"/>
              </a:spcAft>
            </a:pPr>
            <a:r>
              <a:rPr lang="zh-CN" altLang="en-US" sz="2000" dirty="0">
                <a:solidFill>
                  <a:prstClr val="white"/>
                </a:solidFill>
                <a:latin typeface="微软雅黑" panose="020B0503020204020204" pitchFamily="34" charset="-122"/>
                <a:ea typeface="微软雅黑" panose="020B0503020204020204" pitchFamily="34" charset="-122"/>
              </a:rPr>
              <a:t>成都研发中心</a:t>
            </a:r>
          </a:p>
        </p:txBody>
      </p:sp>
      <p:sp>
        <p:nvSpPr>
          <p:cNvPr id="25" name="TextBox 11"/>
          <p:cNvSpPr txBox="1"/>
          <p:nvPr/>
        </p:nvSpPr>
        <p:spPr>
          <a:xfrm>
            <a:off x="4763912" y="5818056"/>
            <a:ext cx="2641600" cy="400110"/>
          </a:xfrm>
          <a:prstGeom prst="rect">
            <a:avLst/>
          </a:prstGeom>
          <a:noFill/>
        </p:spPr>
        <p:txBody>
          <a:bodyPr wrap="square" rtlCol="0">
            <a:spAutoFit/>
          </a:bodyPr>
          <a:lstStyle/>
          <a:p>
            <a:pPr fontAlgn="base">
              <a:spcBef>
                <a:spcPct val="0"/>
              </a:spcBef>
              <a:spcAft>
                <a:spcPct val="0"/>
              </a:spcAft>
            </a:pPr>
            <a:r>
              <a:rPr lang="zh-CN" altLang="en-US" sz="2000" dirty="0" smtClean="0">
                <a:solidFill>
                  <a:prstClr val="white"/>
                </a:solidFill>
                <a:latin typeface="微软雅黑" panose="020B0503020204020204" pitchFamily="34" charset="-122"/>
                <a:ea typeface="微软雅黑" panose="020B0503020204020204" pitchFamily="34" charset="-122"/>
              </a:rPr>
              <a:t>广州，深圳研发中心</a:t>
            </a:r>
            <a:endParaRPr lang="zh-CN" altLang="en-US" sz="2000" dirty="0">
              <a:solidFill>
                <a:prstClr val="white"/>
              </a:solidFill>
              <a:latin typeface="微软雅黑" panose="020B0503020204020204" pitchFamily="34" charset="-122"/>
              <a:ea typeface="微软雅黑" panose="020B0503020204020204" pitchFamily="34" charset="-122"/>
            </a:endParaRPr>
          </a:p>
        </p:txBody>
      </p:sp>
      <p:sp>
        <p:nvSpPr>
          <p:cNvPr id="27" name="TextBox 11"/>
          <p:cNvSpPr txBox="1"/>
          <p:nvPr/>
        </p:nvSpPr>
        <p:spPr>
          <a:xfrm>
            <a:off x="1476201" y="3100889"/>
            <a:ext cx="2921289" cy="400110"/>
          </a:xfrm>
          <a:prstGeom prst="rect">
            <a:avLst/>
          </a:prstGeom>
          <a:noFill/>
        </p:spPr>
        <p:txBody>
          <a:bodyPr wrap="square" rtlCol="0">
            <a:spAutoFit/>
          </a:bodyPr>
          <a:lstStyle/>
          <a:p>
            <a:pPr fontAlgn="base">
              <a:spcBef>
                <a:spcPct val="0"/>
              </a:spcBef>
              <a:spcAft>
                <a:spcPct val="0"/>
              </a:spcAft>
            </a:pPr>
            <a:r>
              <a:rPr lang="zh-CN" altLang="en-US" sz="2000" dirty="0">
                <a:solidFill>
                  <a:prstClr val="white"/>
                </a:solidFill>
                <a:latin typeface="微软雅黑" panose="020B0503020204020204" pitchFamily="34" charset="-122"/>
                <a:ea typeface="微软雅黑" panose="020B0503020204020204" pitchFamily="34" charset="-122"/>
              </a:rPr>
              <a:t>北京研发总部</a:t>
            </a:r>
          </a:p>
        </p:txBody>
      </p:sp>
    </p:spTree>
    <p:extLst>
      <p:ext uri="{BB962C8B-B14F-4D97-AF65-F5344CB8AC3E}">
        <p14:creationId xmlns="" xmlns:p14="http://schemas.microsoft.com/office/powerpoint/2010/main" val="505014685"/>
      </p:ext>
    </p:extLst>
  </p:cSld>
  <p:clrMapOvr>
    <a:masterClrMapping/>
  </p:clrMapOvr>
  <mc:AlternateContent xmlns:mc="http://schemas.openxmlformats.org/markup-compatibility/2006">
    <mc:Choice xmlns=""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072246" y="1639405"/>
            <a:ext cx="3533769" cy="3533769"/>
            <a:chOff x="3072246" y="1639405"/>
            <a:chExt cx="3533769" cy="3533769"/>
          </a:xfrm>
        </p:grpSpPr>
        <p:sp>
          <p:nvSpPr>
            <p:cNvPr id="26" name="椭圆 25"/>
            <p:cNvSpPr/>
            <p:nvPr/>
          </p:nvSpPr>
          <p:spPr>
            <a:xfrm>
              <a:off x="3072246" y="1639405"/>
              <a:ext cx="3533769" cy="3533769"/>
            </a:xfrm>
            <a:prstGeom prst="ellipse">
              <a:avLst/>
            </a:prstGeom>
            <a:solidFill>
              <a:srgbClr val="00B0F0">
                <a:alpha val="33000"/>
              </a:srgbClr>
            </a:solidFill>
            <a:ln w="9525" cap="flat" cmpd="sng" algn="ctr">
              <a:noFill/>
              <a:prstDash val="solid"/>
              <a:round/>
              <a:headEnd type="none" w="med" len="med"/>
              <a:tailEnd type="none" w="med" len="med"/>
            </a:ln>
          </p:spPr>
          <p:txBody>
            <a:bodyPr vert="horz" wrap="square" lIns="91456" tIns="45728" rIns="91456" bIns="45728" numCol="1" anchor="t" anchorCtr="0" compatLnSpc="1"/>
            <a:lstStyle/>
            <a:p>
              <a:pPr eaLnBrk="0" fontAlgn="base" hangingPunct="0">
                <a:lnSpc>
                  <a:spcPct val="140000"/>
                </a:lnSpc>
                <a:spcBef>
                  <a:spcPct val="0"/>
                </a:spcBef>
                <a:spcAft>
                  <a:spcPct val="0"/>
                </a:spcAft>
              </a:pPr>
              <a:endParaRPr lang="zh-CN" altLang="en-US" sz="1800">
                <a:cs typeface="+mn-ea"/>
                <a:sym typeface="+mn-lt"/>
              </a:endParaRPr>
            </a:p>
          </p:txBody>
        </p:sp>
        <p:pic>
          <p:nvPicPr>
            <p:cNvPr id="10" name="图片 9" descr="五角星2"/>
            <p:cNvPicPr>
              <a:picLocks noChangeAspect="1"/>
            </p:cNvPicPr>
            <p:nvPr/>
          </p:nvPicPr>
          <p:blipFill>
            <a:blip r:embed="rId2" cstate="print"/>
            <a:stretch>
              <a:fillRect/>
            </a:stretch>
          </p:blipFill>
          <p:spPr>
            <a:xfrm>
              <a:off x="3426639" y="1918219"/>
              <a:ext cx="2850387" cy="2709392"/>
            </a:xfrm>
            <a:prstGeom prst="rect">
              <a:avLst/>
            </a:prstGeom>
          </p:spPr>
        </p:pic>
        <p:sp>
          <p:nvSpPr>
            <p:cNvPr id="7" name="文本框 6"/>
            <p:cNvSpPr txBox="1"/>
            <p:nvPr/>
          </p:nvSpPr>
          <p:spPr>
            <a:xfrm>
              <a:off x="3709263" y="2472074"/>
              <a:ext cx="1923123" cy="954107"/>
            </a:xfrm>
            <a:prstGeom prst="rect">
              <a:avLst/>
            </a:prstGeom>
            <a:noFill/>
          </p:spPr>
          <p:txBody>
            <a:bodyPr wrap="square" rtlCol="0">
              <a:spAutoFit/>
            </a:bodyPr>
            <a:lstStyle/>
            <a:p>
              <a:pPr algn="ctr">
                <a:lnSpc>
                  <a:spcPct val="140000"/>
                </a:lnSpc>
              </a:pPr>
              <a:r>
                <a:rPr lang="en-US" altLang="zh-CN" sz="4000" dirty="0">
                  <a:solidFill>
                    <a:schemeClr val="bg1"/>
                  </a:solidFill>
                  <a:cs typeface="+mn-ea"/>
                  <a:sym typeface="+mn-lt"/>
                </a:rPr>
                <a:t>Part</a:t>
              </a:r>
            </a:p>
          </p:txBody>
        </p:sp>
        <p:sp>
          <p:nvSpPr>
            <p:cNvPr id="9" name="文本框 8"/>
            <p:cNvSpPr txBox="1"/>
            <p:nvPr/>
          </p:nvSpPr>
          <p:spPr>
            <a:xfrm>
              <a:off x="3854386" y="3807134"/>
              <a:ext cx="1632876" cy="437684"/>
            </a:xfrm>
            <a:prstGeom prst="rect">
              <a:avLst/>
            </a:prstGeom>
            <a:noFill/>
          </p:spPr>
          <p:txBody>
            <a:bodyPr wrap="square" rtlCol="0">
              <a:spAutoFit/>
            </a:bodyPr>
            <a:lstStyle/>
            <a:p>
              <a:pPr algn="ctr">
                <a:lnSpc>
                  <a:spcPct val="140000"/>
                </a:lnSpc>
              </a:pPr>
              <a:r>
                <a:rPr lang="zh-CN" altLang="en-US" sz="1800" dirty="0">
                  <a:solidFill>
                    <a:schemeClr val="bg1"/>
                  </a:solidFill>
                  <a:cs typeface="+mn-ea"/>
                  <a:sym typeface="+mn-lt"/>
                </a:rPr>
                <a:t>第四部分</a:t>
              </a:r>
            </a:p>
          </p:txBody>
        </p:sp>
        <p:sp>
          <p:nvSpPr>
            <p:cNvPr id="3" name="矩形 2"/>
            <p:cNvSpPr/>
            <p:nvPr/>
          </p:nvSpPr>
          <p:spPr>
            <a:xfrm>
              <a:off x="3378993" y="2805884"/>
              <a:ext cx="2364750" cy="1237005"/>
            </a:xfrm>
            <a:prstGeom prst="rect">
              <a:avLst/>
            </a:prstGeom>
          </p:spPr>
          <p:txBody>
            <a:bodyPr wrap="none">
              <a:spAutoFit/>
            </a:bodyPr>
            <a:lstStyle/>
            <a:p>
              <a:pPr lvl="0" algn="ctr">
                <a:lnSpc>
                  <a:spcPct val="140000"/>
                </a:lnSpc>
              </a:pPr>
              <a:r>
                <a:rPr lang="en-US" altLang="zh-CN" sz="6000" dirty="0">
                  <a:solidFill>
                    <a:schemeClr val="bg1"/>
                  </a:solidFill>
                  <a:cs typeface="+mn-ea"/>
                  <a:sym typeface="+mn-lt"/>
                </a:rPr>
                <a:t>FOUR</a:t>
              </a:r>
            </a:p>
          </p:txBody>
        </p:sp>
      </p:grpSp>
      <p:grpSp>
        <p:nvGrpSpPr>
          <p:cNvPr id="4" name="组合 3"/>
          <p:cNvGrpSpPr/>
          <p:nvPr/>
        </p:nvGrpSpPr>
        <p:grpSpPr>
          <a:xfrm>
            <a:off x="5632386" y="1639405"/>
            <a:ext cx="3533769" cy="3533769"/>
            <a:chOff x="5632386" y="1639405"/>
            <a:chExt cx="3533769" cy="3533769"/>
          </a:xfrm>
        </p:grpSpPr>
        <p:sp>
          <p:nvSpPr>
            <p:cNvPr id="25" name="椭圆 24"/>
            <p:cNvSpPr/>
            <p:nvPr/>
          </p:nvSpPr>
          <p:spPr>
            <a:xfrm>
              <a:off x="5632386" y="1639405"/>
              <a:ext cx="3533769" cy="3533769"/>
            </a:xfrm>
            <a:prstGeom prst="ellipse">
              <a:avLst/>
            </a:prstGeom>
            <a:solidFill>
              <a:schemeClr val="bg1"/>
            </a:solidFill>
            <a:ln w="19050" cap="sq" cmpd="sng" algn="ctr">
              <a:noFill/>
              <a:prstDash val="solid"/>
              <a:round/>
              <a:headEnd type="none" w="med" len="med"/>
              <a:tailEnd type="none" w="med" len="med"/>
            </a:ln>
          </p:spPr>
          <p:txBody>
            <a:bodyPr vert="horz" wrap="square" lIns="91456" tIns="45728" rIns="91456" bIns="45728" numCol="1" anchor="t" anchorCtr="0" compatLnSpc="1"/>
            <a:lstStyle/>
            <a:p>
              <a:pPr eaLnBrk="0" fontAlgn="base" hangingPunct="0">
                <a:lnSpc>
                  <a:spcPct val="140000"/>
                </a:lnSpc>
                <a:spcBef>
                  <a:spcPct val="0"/>
                </a:spcBef>
                <a:spcAft>
                  <a:spcPct val="0"/>
                </a:spcAft>
              </a:pPr>
              <a:endParaRPr lang="zh-CN" altLang="en-US" sz="1800">
                <a:cs typeface="+mn-ea"/>
                <a:sym typeface="+mn-lt"/>
              </a:endParaRPr>
            </a:p>
          </p:txBody>
        </p:sp>
        <p:sp>
          <p:nvSpPr>
            <p:cNvPr id="12" name="文本框 11"/>
            <p:cNvSpPr txBox="1"/>
            <p:nvPr/>
          </p:nvSpPr>
          <p:spPr>
            <a:xfrm>
              <a:off x="6084802" y="3113901"/>
              <a:ext cx="2811501" cy="706219"/>
            </a:xfrm>
            <a:prstGeom prst="rect">
              <a:avLst/>
            </a:prstGeom>
            <a:noFill/>
          </p:spPr>
          <p:txBody>
            <a:bodyPr wrap="square" rtlCol="0">
              <a:spAutoFit/>
            </a:bodyPr>
            <a:lstStyle/>
            <a:p>
              <a:pPr algn="ctr">
                <a:lnSpc>
                  <a:spcPct val="140000"/>
                </a:lnSpc>
              </a:pPr>
              <a:r>
                <a:rPr lang="zh-CN" altLang="en-US" sz="3200" b="1" dirty="0">
                  <a:cs typeface="+mn-ea"/>
                  <a:sym typeface="+mn-lt"/>
                </a:rPr>
                <a:t>开发方案</a:t>
              </a:r>
            </a:p>
          </p:txBody>
        </p:sp>
      </p:grpSp>
    </p:spTree>
    <p:extLst>
      <p:ext uri="{BB962C8B-B14F-4D97-AF65-F5344CB8AC3E}">
        <p14:creationId xmlns="" xmlns:p14="http://schemas.microsoft.com/office/powerpoint/2010/main" val="195264801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p:cTn id="13" dur="500" fill="hold"/>
                                        <p:tgtEl>
                                          <p:spTgt spid="4"/>
                                        </p:tgtEl>
                                        <p:attrNameLst>
                                          <p:attrName>ppt_w</p:attrName>
                                        </p:attrNameLst>
                                      </p:cBhvr>
                                      <p:tavLst>
                                        <p:tav tm="0">
                                          <p:val>
                                            <p:fltVal val="0"/>
                                          </p:val>
                                        </p:tav>
                                        <p:tav tm="100000">
                                          <p:val>
                                            <p:strVal val="#ppt_w"/>
                                          </p:val>
                                        </p:tav>
                                      </p:tavLst>
                                    </p:anim>
                                    <p:anim calcmode="lin" valueType="num">
                                      <p:cBhvr>
                                        <p:cTn id="14" dur="500" fill="hold"/>
                                        <p:tgtEl>
                                          <p:spTgt spid="4"/>
                                        </p:tgtEl>
                                        <p:attrNameLst>
                                          <p:attrName>ppt_h</p:attrName>
                                        </p:attrNameLst>
                                      </p:cBhvr>
                                      <p:tavLst>
                                        <p:tav tm="0">
                                          <p:val>
                                            <p:fltVal val="0"/>
                                          </p:val>
                                        </p:tav>
                                        <p:tav tm="100000">
                                          <p:val>
                                            <p:strVal val="#ppt_h"/>
                                          </p:val>
                                        </p:tav>
                                      </p:tavLst>
                                    </p:anim>
                                    <p:animEffect transition="in" filter="fade">
                                      <p:cBhvr>
                                        <p:cTn id="1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a:extLst>
              <a:ext uri="{FF2B5EF4-FFF2-40B4-BE49-F238E27FC236}">
                <a16:creationId xmlns="" xmlns:a16="http://schemas.microsoft.com/office/drawing/2014/main" id="{AE503FF8-AE03-4755-8853-F4B8A3155729}"/>
              </a:ext>
            </a:extLst>
          </p:cNvPr>
          <p:cNvSpPr>
            <a:spLocks noGrp="1"/>
          </p:cNvSpPr>
          <p:nvPr>
            <p:ph sz="quarter" idx="10"/>
          </p:nvPr>
        </p:nvSpPr>
        <p:spPr/>
        <p:txBody>
          <a:bodyPr>
            <a:normAutofit fontScale="55000" lnSpcReduction="20000"/>
          </a:bodyPr>
          <a:lstStyle/>
          <a:p>
            <a:r>
              <a:rPr lang="zh-CN" altLang="en-US" dirty="0"/>
              <a:t>第一阶段（第</a:t>
            </a:r>
            <a:r>
              <a:rPr lang="en-US" dirty="0"/>
              <a:t>1</a:t>
            </a:r>
            <a:r>
              <a:rPr lang="zh-CN" altLang="en-US" dirty="0"/>
              <a:t>个月内）：对</a:t>
            </a:r>
            <a:r>
              <a:rPr lang="en-US" altLang="zh-CN" dirty="0"/>
              <a:t>【</a:t>
            </a:r>
            <a:r>
              <a:rPr lang="zh-CN" altLang="en-US" dirty="0"/>
              <a:t>提供修复按钮</a:t>
            </a:r>
            <a:r>
              <a:rPr lang="en-US" altLang="zh-CN" dirty="0"/>
              <a:t>】</a:t>
            </a:r>
            <a:r>
              <a:rPr lang="zh-CN" altLang="en-US" dirty="0"/>
              <a:t>、</a:t>
            </a:r>
            <a:r>
              <a:rPr lang="en-US" altLang="zh-CN" dirty="0"/>
              <a:t>【</a:t>
            </a:r>
            <a:r>
              <a:rPr lang="zh-CN" altLang="en-US" dirty="0"/>
              <a:t>与</a:t>
            </a:r>
            <a:r>
              <a:rPr lang="en-US" dirty="0"/>
              <a:t>WSUS</a:t>
            </a:r>
            <a:r>
              <a:rPr lang="zh-CN" altLang="en-US" dirty="0"/>
              <a:t>联动</a:t>
            </a:r>
            <a:r>
              <a:rPr lang="en-US" altLang="zh-CN" dirty="0"/>
              <a:t>】</a:t>
            </a:r>
            <a:r>
              <a:rPr lang="zh-CN" altLang="en-US" dirty="0"/>
              <a:t>、</a:t>
            </a:r>
            <a:r>
              <a:rPr lang="en-US" altLang="zh-CN" dirty="0"/>
              <a:t>【</a:t>
            </a:r>
            <a:r>
              <a:rPr lang="zh-CN" altLang="en-US" dirty="0"/>
              <a:t>实现只读不写功能（苹果和安卓）</a:t>
            </a:r>
            <a:r>
              <a:rPr lang="en-US" altLang="zh-CN" dirty="0"/>
              <a:t>】</a:t>
            </a:r>
            <a:r>
              <a:rPr lang="zh-CN" altLang="en-US" dirty="0"/>
              <a:t>、</a:t>
            </a:r>
            <a:endParaRPr lang="en-US" altLang="zh-CN" dirty="0"/>
          </a:p>
          <a:p>
            <a:pPr>
              <a:buNone/>
            </a:pPr>
            <a:r>
              <a:rPr lang="en-US" altLang="zh-CN" dirty="0"/>
              <a:t>【</a:t>
            </a:r>
            <a:r>
              <a:rPr lang="en-US" dirty="0"/>
              <a:t>windows</a:t>
            </a:r>
            <a:r>
              <a:rPr lang="zh-CN" altLang="en-US" dirty="0"/>
              <a:t>集成单点登录</a:t>
            </a:r>
            <a:r>
              <a:rPr lang="en-US" altLang="zh-CN" dirty="0"/>
              <a:t>】</a:t>
            </a:r>
            <a:r>
              <a:rPr lang="zh-CN" altLang="en-US" dirty="0"/>
              <a:t>、</a:t>
            </a:r>
            <a:r>
              <a:rPr lang="en-US" altLang="zh-CN" dirty="0"/>
              <a:t>【</a:t>
            </a:r>
            <a:r>
              <a:rPr lang="en-US" dirty="0"/>
              <a:t>AD</a:t>
            </a:r>
            <a:r>
              <a:rPr lang="zh-CN" altLang="en-US" dirty="0"/>
              <a:t>混合使用</a:t>
            </a:r>
            <a:r>
              <a:rPr lang="en-US" altLang="zh-CN" dirty="0"/>
              <a:t>】</a:t>
            </a:r>
            <a:r>
              <a:rPr lang="zh-CN" altLang="en-US" dirty="0"/>
              <a:t>、</a:t>
            </a:r>
            <a:r>
              <a:rPr lang="en-US" altLang="zh-CN" dirty="0"/>
              <a:t>【</a:t>
            </a:r>
            <a:r>
              <a:rPr lang="zh-CN" altLang="en-US" dirty="0"/>
              <a:t>远程录像操作</a:t>
            </a:r>
            <a:r>
              <a:rPr lang="en-US" altLang="zh-CN" dirty="0"/>
              <a:t>】</a:t>
            </a:r>
            <a:r>
              <a:rPr lang="zh-CN" altLang="en-US" dirty="0"/>
              <a:t>需求进行拆解并输出稳定版本。</a:t>
            </a:r>
          </a:p>
          <a:p>
            <a:pPr>
              <a:buNone/>
            </a:pPr>
            <a:endParaRPr lang="zh-CN" altLang="en-US" dirty="0"/>
          </a:p>
          <a:p>
            <a:r>
              <a:rPr lang="zh-CN" altLang="en-US" dirty="0"/>
              <a:t>开发计划：</a:t>
            </a:r>
          </a:p>
          <a:p>
            <a:r>
              <a:rPr lang="en-US" dirty="0"/>
              <a:t>1</a:t>
            </a:r>
            <a:r>
              <a:rPr lang="zh-CN" altLang="en-US" dirty="0"/>
              <a:t>）时间：</a:t>
            </a:r>
            <a:r>
              <a:rPr lang="en-US" dirty="0"/>
              <a:t>20</a:t>
            </a:r>
            <a:r>
              <a:rPr lang="zh-CN" altLang="en-US" dirty="0"/>
              <a:t>天，投入深圳、广州和南京三地研发及测试人员：</a:t>
            </a:r>
            <a:r>
              <a:rPr lang="en-US" dirty="0"/>
              <a:t>50</a:t>
            </a:r>
            <a:r>
              <a:rPr lang="zh-CN" altLang="en-US" dirty="0"/>
              <a:t>人；</a:t>
            </a:r>
          </a:p>
          <a:p>
            <a:r>
              <a:rPr lang="en-US" dirty="0"/>
              <a:t>2</a:t>
            </a:r>
            <a:r>
              <a:rPr lang="zh-CN" altLang="en-US" dirty="0"/>
              <a:t>）稳定版本，修复遗留</a:t>
            </a:r>
            <a:r>
              <a:rPr lang="en-US" dirty="0"/>
              <a:t>Bug</a:t>
            </a:r>
            <a:r>
              <a:rPr lang="zh-CN" altLang="en-US" dirty="0"/>
              <a:t>；</a:t>
            </a:r>
          </a:p>
          <a:p>
            <a:r>
              <a:rPr lang="en-US" dirty="0"/>
              <a:t>3</a:t>
            </a:r>
            <a:r>
              <a:rPr lang="zh-CN" altLang="en-US" dirty="0"/>
              <a:t>）此版本可根据行方需求上线。</a:t>
            </a:r>
          </a:p>
          <a:p>
            <a:pPr>
              <a:buNone/>
            </a:pPr>
            <a:endParaRPr lang="zh-CN" altLang="en-US" dirty="0"/>
          </a:p>
          <a:p>
            <a:r>
              <a:rPr lang="zh-CN" altLang="en-US" dirty="0"/>
              <a:t>第二阶段（第</a:t>
            </a:r>
            <a:r>
              <a:rPr lang="en-US" dirty="0"/>
              <a:t>2</a:t>
            </a:r>
            <a:r>
              <a:rPr lang="zh-CN" altLang="en-US" dirty="0"/>
              <a:t>个月内）：对</a:t>
            </a:r>
            <a:r>
              <a:rPr lang="en-US" altLang="zh-CN" dirty="0"/>
              <a:t>【</a:t>
            </a:r>
            <a:r>
              <a:rPr lang="zh-CN" altLang="en-US" dirty="0"/>
              <a:t>软件授权管理</a:t>
            </a:r>
            <a:r>
              <a:rPr lang="en-US" altLang="zh-CN" dirty="0"/>
              <a:t>】</a:t>
            </a:r>
            <a:r>
              <a:rPr lang="zh-CN" altLang="en-US" dirty="0"/>
              <a:t>、</a:t>
            </a:r>
            <a:r>
              <a:rPr lang="en-US" altLang="zh-CN" dirty="0"/>
              <a:t>【</a:t>
            </a:r>
            <a:r>
              <a:rPr lang="zh-CN" altLang="en-US" dirty="0"/>
              <a:t>支持安装某软件时记录注册表，文件等生成</a:t>
            </a:r>
            <a:r>
              <a:rPr lang="en-US" dirty="0"/>
              <a:t>exe</a:t>
            </a:r>
            <a:r>
              <a:rPr lang="zh-CN" altLang="en-US" dirty="0"/>
              <a:t>文件</a:t>
            </a:r>
            <a:r>
              <a:rPr lang="en-US" altLang="zh-CN" dirty="0"/>
              <a:t>】</a:t>
            </a:r>
            <a:r>
              <a:rPr lang="zh-CN" altLang="en-US" dirty="0"/>
              <a:t>、</a:t>
            </a:r>
            <a:r>
              <a:rPr lang="en-US" altLang="zh-CN" dirty="0"/>
              <a:t>【</a:t>
            </a:r>
            <a:r>
              <a:rPr lang="zh-CN" altLang="en-US" dirty="0"/>
              <a:t>先后</a:t>
            </a:r>
            <a:endParaRPr lang="en-US" altLang="zh-CN" dirty="0"/>
          </a:p>
          <a:p>
            <a:pPr>
              <a:buNone/>
            </a:pPr>
            <a:r>
              <a:rPr lang="zh-CN" altLang="en-US" dirty="0"/>
              <a:t>顺序安装</a:t>
            </a:r>
            <a:r>
              <a:rPr lang="en-US" altLang="zh-CN" dirty="0"/>
              <a:t>】</a:t>
            </a:r>
            <a:r>
              <a:rPr lang="zh-CN" altLang="en-US" dirty="0"/>
              <a:t>、</a:t>
            </a:r>
            <a:r>
              <a:rPr lang="en-US" altLang="zh-CN" dirty="0"/>
              <a:t>【</a:t>
            </a:r>
            <a:r>
              <a:rPr lang="zh-CN" altLang="en-US" dirty="0"/>
              <a:t>更加多的自定义报表</a:t>
            </a:r>
            <a:r>
              <a:rPr lang="en-US" altLang="zh-CN" dirty="0"/>
              <a:t>】</a:t>
            </a:r>
            <a:r>
              <a:rPr lang="zh-CN" altLang="en-US" dirty="0"/>
              <a:t>、</a:t>
            </a:r>
            <a:r>
              <a:rPr lang="en-US" altLang="zh-CN" dirty="0"/>
              <a:t>【</a:t>
            </a:r>
            <a:r>
              <a:rPr lang="en-US" dirty="0"/>
              <a:t>portal</a:t>
            </a:r>
            <a:r>
              <a:rPr lang="zh-CN" altLang="en-US" dirty="0"/>
              <a:t>验证</a:t>
            </a:r>
            <a:r>
              <a:rPr lang="en-US" altLang="zh-CN" dirty="0"/>
              <a:t>】</a:t>
            </a:r>
            <a:r>
              <a:rPr lang="zh-CN" altLang="en-US" dirty="0"/>
              <a:t>、</a:t>
            </a:r>
            <a:r>
              <a:rPr lang="en-US" altLang="zh-CN" dirty="0"/>
              <a:t>【</a:t>
            </a:r>
            <a:r>
              <a:rPr lang="zh-CN" altLang="en-US" dirty="0"/>
              <a:t>多台</a:t>
            </a:r>
            <a:r>
              <a:rPr lang="en-US" dirty="0"/>
              <a:t>DHCP</a:t>
            </a:r>
            <a:r>
              <a:rPr lang="zh-CN" altLang="en-US" dirty="0"/>
              <a:t>服务器高可用</a:t>
            </a:r>
            <a:r>
              <a:rPr lang="en-US" altLang="zh-CN" dirty="0"/>
              <a:t>】</a:t>
            </a:r>
            <a:r>
              <a:rPr lang="zh-CN" altLang="en-US" dirty="0"/>
              <a:t>、</a:t>
            </a:r>
            <a:r>
              <a:rPr lang="en-US" altLang="zh-CN" dirty="0"/>
              <a:t>【</a:t>
            </a:r>
            <a:r>
              <a:rPr lang="zh-CN" altLang="en-US" dirty="0"/>
              <a:t>短信动态码</a:t>
            </a:r>
            <a:r>
              <a:rPr lang="en-US" altLang="zh-CN" dirty="0"/>
              <a:t>】</a:t>
            </a:r>
            <a:r>
              <a:rPr lang="zh-CN" altLang="en-US" dirty="0"/>
              <a:t>、</a:t>
            </a:r>
            <a:r>
              <a:rPr lang="en-US" altLang="zh-CN" dirty="0"/>
              <a:t>【</a:t>
            </a:r>
            <a:r>
              <a:rPr lang="zh-CN" altLang="en-US" dirty="0"/>
              <a:t>短信告</a:t>
            </a:r>
            <a:endParaRPr lang="en-US" altLang="zh-CN" dirty="0"/>
          </a:p>
          <a:p>
            <a:pPr>
              <a:buNone/>
            </a:pPr>
            <a:r>
              <a:rPr lang="zh-CN" altLang="en-US" dirty="0"/>
              <a:t>警</a:t>
            </a:r>
            <a:r>
              <a:rPr lang="en-US" altLang="zh-CN" dirty="0"/>
              <a:t>】</a:t>
            </a:r>
            <a:r>
              <a:rPr lang="zh-CN" altLang="en-US" dirty="0"/>
              <a:t>、</a:t>
            </a:r>
            <a:r>
              <a:rPr lang="en-US" altLang="zh-CN" dirty="0"/>
              <a:t>【</a:t>
            </a:r>
            <a:r>
              <a:rPr lang="zh-CN" altLang="en-US" dirty="0"/>
              <a:t>集成单点登录</a:t>
            </a:r>
            <a:r>
              <a:rPr lang="en-US" altLang="zh-CN" dirty="0"/>
              <a:t>】</a:t>
            </a:r>
            <a:r>
              <a:rPr lang="zh-CN" altLang="en-US" dirty="0"/>
              <a:t>的需求并输出稳定版本，使产品能够达到在客户方试运行部署的标准。</a:t>
            </a:r>
          </a:p>
          <a:p>
            <a:pPr>
              <a:buNone/>
            </a:pPr>
            <a:r>
              <a:rPr lang="en-US" dirty="0"/>
              <a:t> </a:t>
            </a:r>
            <a:endParaRPr lang="zh-CN" altLang="en-US" dirty="0"/>
          </a:p>
          <a:p>
            <a:r>
              <a:rPr lang="zh-CN" altLang="en-US" dirty="0"/>
              <a:t>开发计划：</a:t>
            </a:r>
          </a:p>
          <a:p>
            <a:r>
              <a:rPr lang="en-US" dirty="0"/>
              <a:t>1</a:t>
            </a:r>
            <a:r>
              <a:rPr lang="zh-CN" altLang="en-US" dirty="0"/>
              <a:t>）时间：</a:t>
            </a:r>
            <a:r>
              <a:rPr lang="en-US" dirty="0"/>
              <a:t>26</a:t>
            </a:r>
            <a:r>
              <a:rPr lang="zh-CN" altLang="en-US" dirty="0"/>
              <a:t>天，投入深圳、广州和南京三地研发及测试人员：</a:t>
            </a:r>
            <a:r>
              <a:rPr lang="en-US" dirty="0"/>
              <a:t>60</a:t>
            </a:r>
            <a:r>
              <a:rPr lang="zh-CN" altLang="en-US" dirty="0"/>
              <a:t>人；；</a:t>
            </a:r>
          </a:p>
          <a:p>
            <a:r>
              <a:rPr lang="en-US" dirty="0"/>
              <a:t>2</a:t>
            </a:r>
            <a:r>
              <a:rPr lang="zh-CN" altLang="en-US" dirty="0"/>
              <a:t>）稳定版本，修复遗留</a:t>
            </a:r>
            <a:r>
              <a:rPr lang="en-US" dirty="0"/>
              <a:t>Bug</a:t>
            </a:r>
            <a:r>
              <a:rPr lang="zh-CN" altLang="en-US" dirty="0"/>
              <a:t>；</a:t>
            </a:r>
          </a:p>
          <a:p>
            <a:r>
              <a:rPr lang="en-US" dirty="0"/>
              <a:t>3</a:t>
            </a:r>
            <a:r>
              <a:rPr lang="zh-CN" altLang="en-US" dirty="0"/>
              <a:t>）版本可达到试运行上线标准。</a:t>
            </a:r>
          </a:p>
        </p:txBody>
      </p:sp>
      <p:sp>
        <p:nvSpPr>
          <p:cNvPr id="4" name="标题 3">
            <a:extLst>
              <a:ext uri="{FF2B5EF4-FFF2-40B4-BE49-F238E27FC236}">
                <a16:creationId xmlns="" xmlns:a16="http://schemas.microsoft.com/office/drawing/2014/main" id="{5FB20EA4-B307-45CD-BF17-055D86A62DA2}"/>
              </a:ext>
            </a:extLst>
          </p:cNvPr>
          <p:cNvSpPr>
            <a:spLocks noGrp="1"/>
          </p:cNvSpPr>
          <p:nvPr>
            <p:ph type="title"/>
          </p:nvPr>
        </p:nvSpPr>
        <p:spPr/>
        <p:txBody>
          <a:bodyPr>
            <a:normAutofit fontScale="90000"/>
          </a:bodyPr>
          <a:lstStyle/>
          <a:p>
            <a:r>
              <a:rPr lang="zh-CN" altLang="en-US" dirty="0"/>
              <a:t>开发计划</a:t>
            </a:r>
          </a:p>
        </p:txBody>
      </p:sp>
    </p:spTree>
    <p:extLst>
      <p:ext uri="{BB962C8B-B14F-4D97-AF65-F5344CB8AC3E}">
        <p14:creationId xmlns="" xmlns:p14="http://schemas.microsoft.com/office/powerpoint/2010/main" val="418259557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fontScale="90000"/>
          </a:bodyPr>
          <a:lstStyle/>
          <a:p>
            <a:r>
              <a:rPr lang="zh-CN" altLang="en-US" dirty="0"/>
              <a:t>开发模式</a:t>
            </a:r>
          </a:p>
        </p:txBody>
      </p:sp>
      <p:pic>
        <p:nvPicPr>
          <p:cNvPr id="4" name="图片 3"/>
          <p:cNvPicPr/>
          <p:nvPr/>
        </p:nvPicPr>
        <p:blipFill>
          <a:blip r:embed="rId3" cstate="email">
            <a:extLst>
              <a:ext uri="{28A0092B-C50C-407E-A947-70E740481C1C}">
                <a14:useLocalDpi xmlns="" xmlns:a14="http://schemas.microsoft.com/office/drawing/2010/main"/>
              </a:ext>
            </a:extLst>
          </a:blip>
          <a:srcRect/>
          <a:stretch>
            <a:fillRect/>
          </a:stretch>
        </p:blipFill>
        <p:spPr bwMode="auto">
          <a:xfrm>
            <a:off x="687387" y="2181225"/>
            <a:ext cx="7403428" cy="2781300"/>
          </a:xfrm>
          <a:prstGeom prst="rect">
            <a:avLst/>
          </a:prstGeom>
          <a:noFill/>
          <a:ln w="9525">
            <a:noFill/>
            <a:miter lim="800000"/>
            <a:headEnd/>
            <a:tailEnd/>
          </a:ln>
        </p:spPr>
      </p:pic>
      <p:sp>
        <p:nvSpPr>
          <p:cNvPr id="5" name="TextBox 4"/>
          <p:cNvSpPr txBox="1"/>
          <p:nvPr/>
        </p:nvSpPr>
        <p:spPr>
          <a:xfrm>
            <a:off x="8372475" y="2486025"/>
            <a:ext cx="3467100" cy="369332"/>
          </a:xfrm>
          <a:prstGeom prst="rect">
            <a:avLst/>
          </a:prstGeom>
          <a:noFill/>
        </p:spPr>
        <p:txBody>
          <a:bodyPr wrap="square" rtlCol="0">
            <a:spAutoFit/>
          </a:bodyPr>
          <a:lstStyle/>
          <a:p>
            <a:pPr>
              <a:buFont typeface="Arial" pitchFamily="34" charset="0"/>
              <a:buChar char="•"/>
            </a:pPr>
            <a:r>
              <a:rPr lang="zh-CN" altLang="en-US" dirty="0">
                <a:solidFill>
                  <a:schemeClr val="bg1"/>
                </a:solidFill>
              </a:rPr>
              <a:t>采用敏捷开发模式，</a:t>
            </a:r>
            <a:r>
              <a:rPr lang="en-US" altLang="zh-CN" dirty="0">
                <a:solidFill>
                  <a:schemeClr val="bg1"/>
                </a:solidFill>
              </a:rPr>
              <a:t>2</a:t>
            </a:r>
            <a:r>
              <a:rPr lang="zh-CN" altLang="en-US" dirty="0">
                <a:solidFill>
                  <a:schemeClr val="bg1"/>
                </a:solidFill>
              </a:rPr>
              <a:t>周一迭代</a:t>
            </a:r>
          </a:p>
        </p:txBody>
      </p:sp>
      <p:sp>
        <p:nvSpPr>
          <p:cNvPr id="6" name="TextBox 5"/>
          <p:cNvSpPr txBox="1"/>
          <p:nvPr/>
        </p:nvSpPr>
        <p:spPr>
          <a:xfrm>
            <a:off x="8372475" y="3038475"/>
            <a:ext cx="3467100" cy="369332"/>
          </a:xfrm>
          <a:prstGeom prst="rect">
            <a:avLst/>
          </a:prstGeom>
          <a:noFill/>
        </p:spPr>
        <p:txBody>
          <a:bodyPr wrap="square" rtlCol="0">
            <a:spAutoFit/>
          </a:bodyPr>
          <a:lstStyle/>
          <a:p>
            <a:pPr>
              <a:buFont typeface="Arial" pitchFamily="34" charset="0"/>
              <a:buChar char="•"/>
            </a:pPr>
            <a:r>
              <a:rPr lang="zh-CN" altLang="en-US" dirty="0">
                <a:solidFill>
                  <a:schemeClr val="bg1"/>
                </a:solidFill>
              </a:rPr>
              <a:t>采用</a:t>
            </a:r>
            <a:r>
              <a:rPr lang="en-US" altLang="zh-CN" dirty="0" err="1">
                <a:solidFill>
                  <a:schemeClr val="bg1"/>
                </a:solidFill>
              </a:rPr>
              <a:t>Gitlab</a:t>
            </a:r>
            <a:r>
              <a:rPr lang="zh-CN" altLang="en-US" dirty="0">
                <a:solidFill>
                  <a:schemeClr val="bg1"/>
                </a:solidFill>
              </a:rPr>
              <a:t>做版本，项目管理</a:t>
            </a:r>
          </a:p>
        </p:txBody>
      </p:sp>
      <p:sp>
        <p:nvSpPr>
          <p:cNvPr id="7" name="TextBox 6"/>
          <p:cNvSpPr txBox="1"/>
          <p:nvPr/>
        </p:nvSpPr>
        <p:spPr>
          <a:xfrm>
            <a:off x="8372475" y="3552825"/>
            <a:ext cx="3467100" cy="923330"/>
          </a:xfrm>
          <a:prstGeom prst="rect">
            <a:avLst/>
          </a:prstGeom>
          <a:noFill/>
        </p:spPr>
        <p:txBody>
          <a:bodyPr wrap="square" rtlCol="0">
            <a:spAutoFit/>
          </a:bodyPr>
          <a:lstStyle/>
          <a:p>
            <a:pPr>
              <a:buFont typeface="Arial" pitchFamily="34" charset="0"/>
              <a:buChar char="•"/>
            </a:pPr>
            <a:r>
              <a:rPr lang="zh-CN" altLang="en-US" dirty="0">
                <a:solidFill>
                  <a:schemeClr val="bg1"/>
                </a:solidFill>
              </a:rPr>
              <a:t>采用</a:t>
            </a:r>
            <a:r>
              <a:rPr lang="en-US" altLang="zh-CN" dirty="0" err="1">
                <a:solidFill>
                  <a:schemeClr val="bg1"/>
                </a:solidFill>
              </a:rPr>
              <a:t>Gitlab</a:t>
            </a:r>
            <a:r>
              <a:rPr lang="zh-CN" altLang="en-US" dirty="0">
                <a:solidFill>
                  <a:schemeClr val="bg1"/>
                </a:solidFill>
              </a:rPr>
              <a:t>做全模块自动化测试，</a:t>
            </a:r>
            <a:r>
              <a:rPr lang="en-US" altLang="zh-CN" dirty="0" err="1">
                <a:solidFill>
                  <a:schemeClr val="bg1"/>
                </a:solidFill>
              </a:rPr>
              <a:t>Gitlab</a:t>
            </a:r>
            <a:r>
              <a:rPr lang="zh-CN" altLang="en-US" dirty="0">
                <a:solidFill>
                  <a:schemeClr val="bg1"/>
                </a:solidFill>
              </a:rPr>
              <a:t>也是业界公认的适合多地协同开发的集成平台</a:t>
            </a:r>
          </a:p>
        </p:txBody>
      </p:sp>
      <p:sp>
        <p:nvSpPr>
          <p:cNvPr id="8" name="TextBox 7"/>
          <p:cNvSpPr txBox="1"/>
          <p:nvPr/>
        </p:nvSpPr>
        <p:spPr>
          <a:xfrm>
            <a:off x="666749" y="5257800"/>
            <a:ext cx="7820025" cy="1200329"/>
          </a:xfrm>
          <a:prstGeom prst="rect">
            <a:avLst/>
          </a:prstGeom>
          <a:noFill/>
        </p:spPr>
        <p:txBody>
          <a:bodyPr wrap="square" rtlCol="0">
            <a:spAutoFit/>
          </a:bodyPr>
          <a:lstStyle/>
          <a:p>
            <a:r>
              <a:rPr lang="zh-CN" altLang="en-US" dirty="0">
                <a:solidFill>
                  <a:schemeClr val="bg1"/>
                </a:solidFill>
              </a:rPr>
              <a:t>在已经进行的招行定制开发工作中，敏捷开发模式和成熟的</a:t>
            </a:r>
            <a:r>
              <a:rPr lang="en-US" altLang="zh-CN" dirty="0" err="1">
                <a:solidFill>
                  <a:schemeClr val="bg1"/>
                </a:solidFill>
              </a:rPr>
              <a:t>Gitlab</a:t>
            </a:r>
            <a:r>
              <a:rPr lang="zh-CN" altLang="en-US" dirty="0">
                <a:solidFill>
                  <a:schemeClr val="bg1"/>
                </a:solidFill>
              </a:rPr>
              <a:t>经验是版本快速交付的保证。</a:t>
            </a:r>
            <a:endParaRPr lang="en-US" altLang="zh-CN" dirty="0">
              <a:solidFill>
                <a:schemeClr val="bg1"/>
              </a:solidFill>
            </a:endParaRPr>
          </a:p>
          <a:p>
            <a:r>
              <a:rPr lang="zh-CN" altLang="en-US" dirty="0">
                <a:solidFill>
                  <a:schemeClr val="bg1"/>
                </a:solidFill>
              </a:rPr>
              <a:t>中标后，敏捷开发模式和成熟的</a:t>
            </a:r>
            <a:r>
              <a:rPr lang="en-US" altLang="zh-CN" dirty="0" err="1">
                <a:solidFill>
                  <a:schemeClr val="bg1"/>
                </a:solidFill>
              </a:rPr>
              <a:t>Gitlab</a:t>
            </a:r>
            <a:r>
              <a:rPr lang="zh-CN" altLang="en-US" dirty="0">
                <a:solidFill>
                  <a:schemeClr val="bg1"/>
                </a:solidFill>
              </a:rPr>
              <a:t>经验也是项目成功的保证。</a:t>
            </a:r>
            <a:endParaRPr lang="en-US" altLang="zh-CN" dirty="0">
              <a:solidFill>
                <a:schemeClr val="bg1"/>
              </a:solidFill>
            </a:endParaRPr>
          </a:p>
          <a:p>
            <a:endParaRPr lang="zh-CN" altLang="en-US" dirty="0">
              <a:solidFill>
                <a:schemeClr val="bg1"/>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072246" y="1639405"/>
            <a:ext cx="3533769" cy="3533769"/>
            <a:chOff x="3072246" y="1639405"/>
            <a:chExt cx="3533769" cy="3533769"/>
          </a:xfrm>
        </p:grpSpPr>
        <p:sp>
          <p:nvSpPr>
            <p:cNvPr id="26" name="椭圆 25"/>
            <p:cNvSpPr/>
            <p:nvPr/>
          </p:nvSpPr>
          <p:spPr>
            <a:xfrm>
              <a:off x="3072246" y="1639405"/>
              <a:ext cx="3533769" cy="3533769"/>
            </a:xfrm>
            <a:prstGeom prst="ellipse">
              <a:avLst/>
            </a:prstGeom>
            <a:solidFill>
              <a:srgbClr val="00B0F0">
                <a:alpha val="33000"/>
              </a:srgbClr>
            </a:solidFill>
            <a:ln w="9525" cap="flat" cmpd="sng" algn="ctr">
              <a:noFill/>
              <a:prstDash val="solid"/>
              <a:round/>
              <a:headEnd type="none" w="med" len="med"/>
              <a:tailEnd type="none" w="med" len="med"/>
            </a:ln>
          </p:spPr>
          <p:txBody>
            <a:bodyPr vert="horz" wrap="square" lIns="91456" tIns="45728" rIns="91456" bIns="45728" numCol="1" anchor="t" anchorCtr="0" compatLnSpc="1"/>
            <a:lstStyle/>
            <a:p>
              <a:pPr eaLnBrk="0" fontAlgn="base" hangingPunct="0">
                <a:lnSpc>
                  <a:spcPct val="140000"/>
                </a:lnSpc>
                <a:spcBef>
                  <a:spcPct val="0"/>
                </a:spcBef>
                <a:spcAft>
                  <a:spcPct val="0"/>
                </a:spcAft>
              </a:pPr>
              <a:endParaRPr lang="zh-CN" altLang="en-US" sz="1800">
                <a:cs typeface="+mn-ea"/>
                <a:sym typeface="+mn-lt"/>
              </a:endParaRPr>
            </a:p>
          </p:txBody>
        </p:sp>
        <p:pic>
          <p:nvPicPr>
            <p:cNvPr id="10" name="图片 9" descr="五角星2"/>
            <p:cNvPicPr>
              <a:picLocks noChangeAspect="1"/>
            </p:cNvPicPr>
            <p:nvPr/>
          </p:nvPicPr>
          <p:blipFill>
            <a:blip r:embed="rId2" cstate="print"/>
            <a:stretch>
              <a:fillRect/>
            </a:stretch>
          </p:blipFill>
          <p:spPr>
            <a:xfrm>
              <a:off x="3426639" y="1918219"/>
              <a:ext cx="2850387" cy="2709392"/>
            </a:xfrm>
            <a:prstGeom prst="rect">
              <a:avLst/>
            </a:prstGeom>
          </p:spPr>
        </p:pic>
        <p:sp>
          <p:nvSpPr>
            <p:cNvPr id="7" name="文本框 6"/>
            <p:cNvSpPr txBox="1"/>
            <p:nvPr/>
          </p:nvSpPr>
          <p:spPr>
            <a:xfrm>
              <a:off x="3709263" y="2472074"/>
              <a:ext cx="1923123" cy="954107"/>
            </a:xfrm>
            <a:prstGeom prst="rect">
              <a:avLst/>
            </a:prstGeom>
            <a:noFill/>
          </p:spPr>
          <p:txBody>
            <a:bodyPr wrap="square" rtlCol="0">
              <a:spAutoFit/>
            </a:bodyPr>
            <a:lstStyle/>
            <a:p>
              <a:pPr algn="ctr">
                <a:lnSpc>
                  <a:spcPct val="140000"/>
                </a:lnSpc>
              </a:pPr>
              <a:r>
                <a:rPr lang="en-US" altLang="zh-CN" sz="4000" dirty="0">
                  <a:solidFill>
                    <a:schemeClr val="bg1"/>
                  </a:solidFill>
                  <a:cs typeface="+mn-ea"/>
                  <a:sym typeface="+mn-lt"/>
                </a:rPr>
                <a:t>Part</a:t>
              </a:r>
            </a:p>
          </p:txBody>
        </p:sp>
        <p:sp>
          <p:nvSpPr>
            <p:cNvPr id="9" name="文本框 8"/>
            <p:cNvSpPr txBox="1"/>
            <p:nvPr/>
          </p:nvSpPr>
          <p:spPr>
            <a:xfrm>
              <a:off x="3854386" y="3807134"/>
              <a:ext cx="1632876" cy="437684"/>
            </a:xfrm>
            <a:prstGeom prst="rect">
              <a:avLst/>
            </a:prstGeom>
            <a:noFill/>
          </p:spPr>
          <p:txBody>
            <a:bodyPr wrap="square" rtlCol="0">
              <a:spAutoFit/>
            </a:bodyPr>
            <a:lstStyle/>
            <a:p>
              <a:pPr algn="ctr">
                <a:lnSpc>
                  <a:spcPct val="140000"/>
                </a:lnSpc>
              </a:pPr>
              <a:r>
                <a:rPr lang="zh-CN" altLang="en-US" sz="1800" dirty="0">
                  <a:solidFill>
                    <a:schemeClr val="bg1"/>
                  </a:solidFill>
                  <a:cs typeface="+mn-ea"/>
                  <a:sym typeface="+mn-lt"/>
                </a:rPr>
                <a:t>第五部分</a:t>
              </a:r>
            </a:p>
          </p:txBody>
        </p:sp>
        <p:sp>
          <p:nvSpPr>
            <p:cNvPr id="3" name="矩形 2"/>
            <p:cNvSpPr/>
            <p:nvPr/>
          </p:nvSpPr>
          <p:spPr>
            <a:xfrm>
              <a:off x="3614635" y="2805884"/>
              <a:ext cx="1893467" cy="1237005"/>
            </a:xfrm>
            <a:prstGeom prst="rect">
              <a:avLst/>
            </a:prstGeom>
          </p:spPr>
          <p:txBody>
            <a:bodyPr wrap="none">
              <a:spAutoFit/>
            </a:bodyPr>
            <a:lstStyle/>
            <a:p>
              <a:pPr lvl="0" algn="ctr">
                <a:lnSpc>
                  <a:spcPct val="140000"/>
                </a:lnSpc>
              </a:pPr>
              <a:r>
                <a:rPr lang="en-US" altLang="zh-CN" sz="6000" dirty="0">
                  <a:solidFill>
                    <a:schemeClr val="bg1"/>
                  </a:solidFill>
                  <a:cs typeface="+mn-ea"/>
                  <a:sym typeface="+mn-lt"/>
                </a:rPr>
                <a:t>FIVE</a:t>
              </a:r>
            </a:p>
          </p:txBody>
        </p:sp>
      </p:grpSp>
      <p:grpSp>
        <p:nvGrpSpPr>
          <p:cNvPr id="4" name="组合 3"/>
          <p:cNvGrpSpPr/>
          <p:nvPr/>
        </p:nvGrpSpPr>
        <p:grpSpPr>
          <a:xfrm>
            <a:off x="5632386" y="1639405"/>
            <a:ext cx="3533769" cy="3533769"/>
            <a:chOff x="5632386" y="1639405"/>
            <a:chExt cx="3533769" cy="3533769"/>
          </a:xfrm>
        </p:grpSpPr>
        <p:sp>
          <p:nvSpPr>
            <p:cNvPr id="25" name="椭圆 24"/>
            <p:cNvSpPr/>
            <p:nvPr/>
          </p:nvSpPr>
          <p:spPr>
            <a:xfrm>
              <a:off x="5632386" y="1639405"/>
              <a:ext cx="3533769" cy="3533769"/>
            </a:xfrm>
            <a:prstGeom prst="ellipse">
              <a:avLst/>
            </a:prstGeom>
            <a:solidFill>
              <a:schemeClr val="bg1"/>
            </a:solidFill>
            <a:ln w="19050" cap="sq" cmpd="sng" algn="ctr">
              <a:noFill/>
              <a:prstDash val="solid"/>
              <a:round/>
              <a:headEnd type="none" w="med" len="med"/>
              <a:tailEnd type="none" w="med" len="med"/>
            </a:ln>
          </p:spPr>
          <p:txBody>
            <a:bodyPr vert="horz" wrap="square" lIns="91456" tIns="45728" rIns="91456" bIns="45728" numCol="1" anchor="t" anchorCtr="0" compatLnSpc="1"/>
            <a:lstStyle/>
            <a:p>
              <a:pPr eaLnBrk="0" fontAlgn="base" hangingPunct="0">
                <a:lnSpc>
                  <a:spcPct val="140000"/>
                </a:lnSpc>
                <a:spcBef>
                  <a:spcPct val="0"/>
                </a:spcBef>
                <a:spcAft>
                  <a:spcPct val="0"/>
                </a:spcAft>
              </a:pPr>
              <a:endParaRPr lang="zh-CN" altLang="en-US" sz="1800">
                <a:cs typeface="+mn-ea"/>
                <a:sym typeface="+mn-lt"/>
              </a:endParaRPr>
            </a:p>
          </p:txBody>
        </p:sp>
        <p:sp>
          <p:nvSpPr>
            <p:cNvPr id="12" name="文本框 11"/>
            <p:cNvSpPr txBox="1"/>
            <p:nvPr/>
          </p:nvSpPr>
          <p:spPr>
            <a:xfrm>
              <a:off x="6084802" y="3113901"/>
              <a:ext cx="2811501" cy="706219"/>
            </a:xfrm>
            <a:prstGeom prst="rect">
              <a:avLst/>
            </a:prstGeom>
            <a:noFill/>
          </p:spPr>
          <p:txBody>
            <a:bodyPr wrap="square" rtlCol="0">
              <a:spAutoFit/>
            </a:bodyPr>
            <a:lstStyle/>
            <a:p>
              <a:pPr algn="ctr">
                <a:lnSpc>
                  <a:spcPct val="140000"/>
                </a:lnSpc>
              </a:pPr>
              <a:r>
                <a:rPr lang="zh-CN" altLang="en-US" sz="3200" b="1" dirty="0">
                  <a:cs typeface="+mn-ea"/>
                  <a:sym typeface="+mn-lt"/>
                </a:rPr>
                <a:t>服务方案</a:t>
              </a:r>
            </a:p>
          </p:txBody>
        </p:sp>
      </p:grpSp>
    </p:spTree>
    <p:extLst>
      <p:ext uri="{BB962C8B-B14F-4D97-AF65-F5344CB8AC3E}">
        <p14:creationId xmlns="" xmlns:p14="http://schemas.microsoft.com/office/powerpoint/2010/main" val="428545883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p:cTn id="13" dur="500" fill="hold"/>
                                        <p:tgtEl>
                                          <p:spTgt spid="4"/>
                                        </p:tgtEl>
                                        <p:attrNameLst>
                                          <p:attrName>ppt_w</p:attrName>
                                        </p:attrNameLst>
                                      </p:cBhvr>
                                      <p:tavLst>
                                        <p:tav tm="0">
                                          <p:val>
                                            <p:fltVal val="0"/>
                                          </p:val>
                                        </p:tav>
                                        <p:tav tm="100000">
                                          <p:val>
                                            <p:strVal val="#ppt_w"/>
                                          </p:val>
                                        </p:tav>
                                      </p:tavLst>
                                    </p:anim>
                                    <p:anim calcmode="lin" valueType="num">
                                      <p:cBhvr>
                                        <p:cTn id="14" dur="500" fill="hold"/>
                                        <p:tgtEl>
                                          <p:spTgt spid="4"/>
                                        </p:tgtEl>
                                        <p:attrNameLst>
                                          <p:attrName>ppt_h</p:attrName>
                                        </p:attrNameLst>
                                      </p:cBhvr>
                                      <p:tavLst>
                                        <p:tav tm="0">
                                          <p:val>
                                            <p:fltVal val="0"/>
                                          </p:val>
                                        </p:tav>
                                        <p:tav tm="100000">
                                          <p:val>
                                            <p:strVal val="#ppt_h"/>
                                          </p:val>
                                        </p:tav>
                                      </p:tavLst>
                                    </p:anim>
                                    <p:animEffect transition="in" filter="fade">
                                      <p:cBhvr>
                                        <p:cTn id="1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 xmlns:a16="http://schemas.microsoft.com/office/drawing/2014/main" id="{161DE0D1-67E3-4D23-88BB-8045E8964071}"/>
              </a:ext>
            </a:extLst>
          </p:cNvPr>
          <p:cNvSpPr>
            <a:spLocks noGrp="1"/>
          </p:cNvSpPr>
          <p:nvPr>
            <p:ph type="title"/>
          </p:nvPr>
        </p:nvSpPr>
        <p:spPr/>
        <p:txBody>
          <a:bodyPr>
            <a:normAutofit fontScale="90000"/>
          </a:bodyPr>
          <a:lstStyle/>
          <a:p>
            <a:r>
              <a:rPr lang="zh-CN" altLang="en-US" dirty="0"/>
              <a:t>培训方案</a:t>
            </a:r>
          </a:p>
        </p:txBody>
      </p:sp>
      <p:pic>
        <p:nvPicPr>
          <p:cNvPr id="3073" name="Picture 1"/>
          <p:cNvPicPr>
            <a:picLocks noChangeAspect="1" noChangeArrowheads="1"/>
          </p:cNvPicPr>
          <p:nvPr/>
        </p:nvPicPr>
        <p:blipFill>
          <a:blip r:embed="rId3" cstate="print"/>
          <a:srcRect/>
          <a:stretch>
            <a:fillRect/>
          </a:stretch>
        </p:blipFill>
        <p:spPr bwMode="auto">
          <a:xfrm>
            <a:off x="1735605" y="1555242"/>
            <a:ext cx="8234362" cy="4748282"/>
          </a:xfrm>
          <a:prstGeom prst="rect">
            <a:avLst/>
          </a:prstGeom>
          <a:noFill/>
          <a:ln w="9525">
            <a:noFill/>
            <a:miter lim="800000"/>
            <a:headEnd/>
            <a:tailEnd/>
          </a:ln>
        </p:spPr>
      </p:pic>
    </p:spTree>
    <p:extLst>
      <p:ext uri="{BB962C8B-B14F-4D97-AF65-F5344CB8AC3E}">
        <p14:creationId xmlns="" xmlns:p14="http://schemas.microsoft.com/office/powerpoint/2010/main" val="382464091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fontScale="90000"/>
          </a:bodyPr>
          <a:lstStyle/>
          <a:p>
            <a:r>
              <a:rPr lang="zh-CN" altLang="en-US" dirty="0"/>
              <a:t>应急预案</a:t>
            </a:r>
          </a:p>
        </p:txBody>
      </p:sp>
      <p:pic>
        <p:nvPicPr>
          <p:cNvPr id="4" name="Picture 5" descr="风险及预案"/>
          <p:cNvPicPr>
            <a:picLocks noChangeAspect="1" noChangeArrowheads="1"/>
          </p:cNvPicPr>
          <p:nvPr/>
        </p:nvPicPr>
        <p:blipFill>
          <a:blip r:embed="rId3" cstate="print"/>
          <a:srcRect/>
          <a:stretch>
            <a:fillRect/>
          </a:stretch>
        </p:blipFill>
        <p:spPr bwMode="auto">
          <a:xfrm>
            <a:off x="4279815" y="1727033"/>
            <a:ext cx="6513513" cy="4281488"/>
          </a:xfrm>
          <a:prstGeom prst="rect">
            <a:avLst/>
          </a:prstGeom>
          <a:noFill/>
          <a:effectLst>
            <a:outerShdw dist="107763" dir="2700000" algn="ctr" rotWithShape="0">
              <a:srgbClr val="808080">
                <a:alpha val="50000"/>
              </a:srgbClr>
            </a:outerShdw>
          </a:effectLst>
        </p:spPr>
      </p:pic>
      <p:sp>
        <p:nvSpPr>
          <p:cNvPr id="5" name="TextBox 4"/>
          <p:cNvSpPr txBox="1">
            <a:spLocks noChangeArrowheads="1"/>
          </p:cNvSpPr>
          <p:nvPr/>
        </p:nvSpPr>
        <p:spPr bwMode="auto">
          <a:xfrm>
            <a:off x="1390650" y="2768600"/>
            <a:ext cx="2143125" cy="2308225"/>
          </a:xfrm>
          <a:prstGeom prst="rect">
            <a:avLst/>
          </a:prstGeom>
          <a:noFill/>
          <a:ln w="9525">
            <a:noFill/>
            <a:miter lim="800000"/>
            <a:headEnd/>
            <a:tailEnd/>
          </a:ln>
        </p:spPr>
        <p:txBody>
          <a:bodyPr>
            <a:spAutoFit/>
          </a:bodyPr>
          <a:lstStyle/>
          <a:p>
            <a:r>
              <a:rPr lang="en-US" altLang="zh-CN" dirty="0">
                <a:solidFill>
                  <a:schemeClr val="bg1"/>
                </a:solidFill>
                <a:latin typeface="微软雅黑" pitchFamily="34" charset="-122"/>
                <a:ea typeface="微软雅黑" pitchFamily="34" charset="-122"/>
              </a:rPr>
              <a:t>802.1X</a:t>
            </a:r>
            <a:r>
              <a:rPr lang="zh-CN" altLang="en-US" dirty="0">
                <a:solidFill>
                  <a:schemeClr val="bg1"/>
                </a:solidFill>
                <a:latin typeface="微软雅黑" pitchFamily="34" charset="-122"/>
                <a:ea typeface="微软雅黑" pitchFamily="34" charset="-122"/>
              </a:rPr>
              <a:t>准入组件的稳定和健康是整个系统的根基之一，根据实施的准入方案，确定该组件可能产生的风险点如右图所示。</a:t>
            </a:r>
          </a:p>
          <a:p>
            <a:endParaRPr lang="zh-CN" altLang="en-US" dirty="0">
              <a:solidFill>
                <a:schemeClr val="bg1"/>
              </a:solidFill>
              <a:latin typeface="Calibri" pitchFamily="34" charset="0"/>
            </a:endParaRP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fontScale="90000"/>
          </a:bodyPr>
          <a:lstStyle/>
          <a:p>
            <a:r>
              <a:rPr lang="zh-CN" altLang="en-US" dirty="0"/>
              <a:t>应急预案</a:t>
            </a:r>
          </a:p>
        </p:txBody>
      </p:sp>
      <p:sp>
        <p:nvSpPr>
          <p:cNvPr id="5" name="Rectangle 3"/>
          <p:cNvSpPr txBox="1">
            <a:spLocks/>
          </p:cNvSpPr>
          <p:nvPr/>
        </p:nvSpPr>
        <p:spPr bwMode="auto">
          <a:xfrm>
            <a:off x="571500" y="1214438"/>
            <a:ext cx="8072438" cy="1785937"/>
          </a:xfrm>
          <a:prstGeom prst="rect">
            <a:avLst/>
          </a:prstGeom>
          <a:noFill/>
          <a:ln w="9525">
            <a:noFill/>
            <a:miter lim="800000"/>
            <a:headEnd/>
            <a:tailEnd/>
          </a:ln>
        </p:spPr>
        <p:txBody>
          <a:bodyPr/>
          <a:lstStyle/>
          <a:p>
            <a:pPr marL="609600" indent="-609600">
              <a:spcBef>
                <a:spcPct val="20000"/>
              </a:spcBef>
              <a:buFont typeface="Wingdings" pitchFamily="2" charset="2"/>
              <a:buChar char="l"/>
            </a:pPr>
            <a:r>
              <a:rPr lang="zh-CN" altLang="en-US" sz="2000" b="1" dirty="0">
                <a:solidFill>
                  <a:schemeClr val="bg1"/>
                </a:solidFill>
                <a:latin typeface="微软雅黑" pitchFamily="34" charset="-122"/>
                <a:ea typeface="微软雅黑" pitchFamily="34" charset="-122"/>
              </a:rPr>
              <a:t>风险      预案</a:t>
            </a:r>
          </a:p>
          <a:p>
            <a:pPr marL="609600" indent="-609600">
              <a:spcBef>
                <a:spcPct val="20000"/>
              </a:spcBef>
              <a:buClr>
                <a:schemeClr val="tx1"/>
              </a:buClr>
              <a:buFont typeface="Arial" pitchFamily="34" charset="0"/>
              <a:buNone/>
            </a:pPr>
            <a:r>
              <a:rPr lang="zh-CN" altLang="en-US" sz="2000" dirty="0">
                <a:solidFill>
                  <a:schemeClr val="bg1"/>
                </a:solidFill>
                <a:latin typeface="微软雅黑" pitchFamily="34" charset="-122"/>
                <a:ea typeface="微软雅黑" pitchFamily="34" charset="-122"/>
              </a:rPr>
              <a:t>	天珣的</a:t>
            </a:r>
            <a:r>
              <a:rPr lang="en-US" altLang="zh-CN" sz="2000" dirty="0">
                <a:solidFill>
                  <a:schemeClr val="bg1"/>
                </a:solidFill>
                <a:latin typeface="微软雅黑" pitchFamily="34" charset="-122"/>
                <a:ea typeface="微软雅黑" pitchFamily="34" charset="-122"/>
              </a:rPr>
              <a:t>Radius</a:t>
            </a:r>
            <a:r>
              <a:rPr lang="zh-CN" altLang="en-US" sz="2000" dirty="0">
                <a:solidFill>
                  <a:schemeClr val="bg1"/>
                </a:solidFill>
                <a:latin typeface="微软雅黑" pitchFamily="34" charset="-122"/>
                <a:ea typeface="微软雅黑" pitchFamily="34" charset="-122"/>
              </a:rPr>
              <a:t>服务器可在中心服务器和本地服务器宕机时继续使用以前获得的认证策略。该风险目前已降低到可忽略的程度。</a:t>
            </a:r>
          </a:p>
        </p:txBody>
      </p:sp>
      <p:pic>
        <p:nvPicPr>
          <p:cNvPr id="6" name="对象 2"/>
          <p:cNvPicPr>
            <a:picLocks noChangeArrowheads="1"/>
          </p:cNvPicPr>
          <p:nvPr/>
        </p:nvPicPr>
        <p:blipFill>
          <a:blip r:embed="rId2" cstate="print"/>
          <a:srcRect l="-9895" t="-20490" r="-7292" b="-17125"/>
          <a:stretch>
            <a:fillRect/>
          </a:stretch>
        </p:blipFill>
        <p:spPr bwMode="auto">
          <a:xfrm>
            <a:off x="1747838" y="1143000"/>
            <a:ext cx="504825" cy="504825"/>
          </a:xfrm>
          <a:prstGeom prst="rect">
            <a:avLst/>
          </a:prstGeom>
          <a:noFill/>
          <a:ln w="9525">
            <a:noFill/>
            <a:miter lim="800000"/>
            <a:headEnd/>
            <a:tailEnd/>
          </a:ln>
        </p:spPr>
      </p:pic>
      <p:sp>
        <p:nvSpPr>
          <p:cNvPr id="7" name="Rectangle 3"/>
          <p:cNvSpPr txBox="1">
            <a:spLocks/>
          </p:cNvSpPr>
          <p:nvPr/>
        </p:nvSpPr>
        <p:spPr bwMode="auto">
          <a:xfrm>
            <a:off x="587375" y="2805113"/>
            <a:ext cx="8034338" cy="3624262"/>
          </a:xfrm>
          <a:prstGeom prst="rect">
            <a:avLst/>
          </a:prstGeom>
          <a:noFill/>
          <a:ln w="9525">
            <a:noFill/>
            <a:miter lim="800000"/>
            <a:headEnd/>
            <a:tailEnd/>
          </a:ln>
        </p:spPr>
        <p:txBody>
          <a:bodyPr lIns="80152" tIns="40076" rIns="80152" bIns="40076"/>
          <a:lstStyle/>
          <a:p>
            <a:pPr marL="609600" indent="-609600" defTabSz="800100" eaLnBrk="0" fontAlgn="auto" hangingPunct="0">
              <a:lnSpc>
                <a:spcPct val="140000"/>
              </a:lnSpc>
              <a:spcBef>
                <a:spcPts val="0"/>
              </a:spcBef>
              <a:spcAft>
                <a:spcPts val="0"/>
              </a:spcAft>
              <a:buSzPct val="100000"/>
              <a:buFont typeface="Wingdings" pitchFamily="2" charset="2"/>
              <a:buChar char="l"/>
              <a:defRPr/>
            </a:pPr>
            <a:r>
              <a:rPr lang="zh-CN" altLang="en-US" sz="2000" b="1" kern="0" dirty="0">
                <a:solidFill>
                  <a:schemeClr val="bg1"/>
                </a:solidFill>
                <a:latin typeface="微软雅黑" pitchFamily="34" charset="-122"/>
                <a:ea typeface="微软雅黑" pitchFamily="34" charset="-122"/>
              </a:rPr>
              <a:t>风险      预案</a:t>
            </a:r>
            <a:endParaRPr lang="zh-CN" altLang="en-US" sz="2400" b="1" kern="0" dirty="0">
              <a:solidFill>
                <a:schemeClr val="bg1"/>
              </a:solidFill>
              <a:latin typeface="微软雅黑" pitchFamily="34" charset="-122"/>
              <a:ea typeface="微软雅黑" pitchFamily="34" charset="-122"/>
            </a:endParaRPr>
          </a:p>
          <a:p>
            <a:pPr marL="609600" indent="-609600" defTabSz="800100" eaLnBrk="0" fontAlgn="auto" hangingPunct="0">
              <a:lnSpc>
                <a:spcPct val="140000"/>
              </a:lnSpc>
              <a:spcBef>
                <a:spcPts val="0"/>
              </a:spcBef>
              <a:spcAft>
                <a:spcPts val="0"/>
              </a:spcAft>
              <a:buClr>
                <a:schemeClr val="tx1"/>
              </a:buClr>
              <a:buSzPct val="60000"/>
              <a:buFont typeface="Arial" pitchFamily="34" charset="0"/>
              <a:buNone/>
              <a:defRPr/>
            </a:pPr>
            <a:r>
              <a:rPr lang="zh-CN" altLang="en-US" sz="1900" b="1" kern="0" dirty="0">
                <a:solidFill>
                  <a:schemeClr val="bg1"/>
                </a:solidFill>
                <a:latin typeface="宋体" pitchFamily="2" charset="-122"/>
                <a:ea typeface="+mn-ea"/>
              </a:rPr>
              <a:t>	</a:t>
            </a:r>
            <a:r>
              <a:rPr lang="zh-CN" altLang="en-US" sz="2000" kern="0" dirty="0">
                <a:solidFill>
                  <a:schemeClr val="bg1"/>
                </a:solidFill>
                <a:latin typeface="微软雅黑" pitchFamily="34" charset="-122"/>
                <a:ea typeface="微软雅黑" pitchFamily="34" charset="-122"/>
              </a:rPr>
              <a:t>实行用户认证需要保证目录服务器始终可达，但不常发生的断电和网络故障让我们不能忽略极少发生的目录服务器不可达的可能性。</a:t>
            </a:r>
          </a:p>
          <a:p>
            <a:pPr marL="609600" indent="-609600" defTabSz="800100" eaLnBrk="0" fontAlgn="auto" hangingPunct="0">
              <a:lnSpc>
                <a:spcPct val="140000"/>
              </a:lnSpc>
              <a:spcBef>
                <a:spcPts val="0"/>
              </a:spcBef>
              <a:spcAft>
                <a:spcPts val="0"/>
              </a:spcAft>
              <a:buClr>
                <a:schemeClr val="tx1"/>
              </a:buClr>
              <a:buSzPct val="60000"/>
              <a:buFont typeface="Arial" pitchFamily="34" charset="0"/>
              <a:buNone/>
              <a:defRPr/>
            </a:pPr>
            <a:r>
              <a:rPr lang="zh-CN" altLang="en-US" sz="2000" kern="0" dirty="0">
                <a:solidFill>
                  <a:schemeClr val="bg1"/>
                </a:solidFill>
                <a:latin typeface="微软雅黑" pitchFamily="34" charset="-122"/>
                <a:ea typeface="微软雅黑" pitchFamily="34" charset="-122"/>
              </a:rPr>
              <a:t>	为此，天珣提供了目录服务器的</a:t>
            </a:r>
            <a:r>
              <a:rPr lang="en-US" altLang="zh-CN" sz="2000" kern="0" dirty="0">
                <a:solidFill>
                  <a:schemeClr val="bg1"/>
                </a:solidFill>
                <a:latin typeface="微软雅黑" pitchFamily="34" charset="-122"/>
                <a:ea typeface="微软雅黑" pitchFamily="34" charset="-122"/>
              </a:rPr>
              <a:t>Radius bypass</a:t>
            </a:r>
            <a:r>
              <a:rPr lang="zh-CN" altLang="en-US" sz="2000" kern="0" dirty="0">
                <a:solidFill>
                  <a:schemeClr val="bg1"/>
                </a:solidFill>
                <a:latin typeface="微软雅黑" pitchFamily="34" charset="-122"/>
                <a:ea typeface="微软雅黑" pitchFamily="34" charset="-122"/>
              </a:rPr>
              <a:t>工具，当目录服务器不可达时，该工具可立刻取消所有终端的用户认证，从而消除因目录服务器故障导致的网络准入认证失败的问题。该工具是天珣应急预案的一部分。</a:t>
            </a:r>
          </a:p>
        </p:txBody>
      </p:sp>
      <p:pic>
        <p:nvPicPr>
          <p:cNvPr id="8" name="对象 7"/>
          <p:cNvPicPr>
            <a:picLocks noChangeArrowheads="1"/>
          </p:cNvPicPr>
          <p:nvPr/>
        </p:nvPicPr>
        <p:blipFill>
          <a:blip r:embed="rId3" cstate="print"/>
          <a:srcRect l="-9895" t="-20490" r="-7292" b="-17125"/>
          <a:stretch>
            <a:fillRect/>
          </a:stretch>
        </p:blipFill>
        <p:spPr bwMode="auto">
          <a:xfrm>
            <a:off x="1731963" y="2803525"/>
            <a:ext cx="554037" cy="554038"/>
          </a:xfrm>
          <a:prstGeom prst="rect">
            <a:avLst/>
          </a:prstGeom>
          <a:noFill/>
          <a:ln w="9525">
            <a:noFill/>
            <a:miter lim="800000"/>
            <a:headEnd/>
            <a:tailEnd/>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fontScale="90000"/>
          </a:bodyPr>
          <a:lstStyle/>
          <a:p>
            <a:r>
              <a:rPr lang="zh-CN" altLang="en-US" dirty="0"/>
              <a:t>应急预案 </a:t>
            </a:r>
          </a:p>
        </p:txBody>
      </p:sp>
      <p:sp>
        <p:nvSpPr>
          <p:cNvPr id="4" name="Rectangle 3"/>
          <p:cNvSpPr txBox="1">
            <a:spLocks/>
          </p:cNvSpPr>
          <p:nvPr/>
        </p:nvSpPr>
        <p:spPr bwMode="auto">
          <a:xfrm>
            <a:off x="642938" y="1285875"/>
            <a:ext cx="7929562" cy="1500188"/>
          </a:xfrm>
          <a:prstGeom prst="rect">
            <a:avLst/>
          </a:prstGeom>
          <a:noFill/>
          <a:ln w="9525">
            <a:noFill/>
            <a:miter lim="800000"/>
            <a:headEnd/>
            <a:tailEnd/>
          </a:ln>
        </p:spPr>
        <p:txBody>
          <a:bodyPr lIns="80152" tIns="40076" rIns="80152" bIns="40076"/>
          <a:lstStyle/>
          <a:p>
            <a:pPr marL="609600" indent="-609600" defTabSz="800100" eaLnBrk="0" hangingPunct="0">
              <a:lnSpc>
                <a:spcPct val="140000"/>
              </a:lnSpc>
              <a:buSzPct val="100000"/>
              <a:buFont typeface="Wingdings" pitchFamily="2" charset="2"/>
              <a:buChar char="l"/>
              <a:defRPr/>
            </a:pPr>
            <a:r>
              <a:rPr lang="zh-CN" altLang="en-US" sz="1900" b="1" kern="0" dirty="0">
                <a:solidFill>
                  <a:schemeClr val="bg1"/>
                </a:solidFill>
                <a:latin typeface="微软雅黑" pitchFamily="34" charset="-122"/>
                <a:ea typeface="微软雅黑" pitchFamily="34" charset="-122"/>
              </a:rPr>
              <a:t>风险      预案</a:t>
            </a:r>
          </a:p>
          <a:p>
            <a:pPr marL="609600" indent="-609600" defTabSz="800100" eaLnBrk="0" hangingPunct="0">
              <a:lnSpc>
                <a:spcPct val="140000"/>
              </a:lnSpc>
              <a:buClr>
                <a:srgbClr val="000000"/>
              </a:buClr>
              <a:buSzPct val="60000"/>
              <a:buFont typeface="Arial" pitchFamily="34" charset="0"/>
              <a:buNone/>
              <a:defRPr/>
            </a:pPr>
            <a:r>
              <a:rPr lang="zh-CN" altLang="en-US" sz="2000" kern="0" dirty="0">
                <a:solidFill>
                  <a:schemeClr val="bg1"/>
                </a:solidFill>
                <a:latin typeface="微软雅黑" pitchFamily="34" charset="-122"/>
                <a:ea typeface="微软雅黑" pitchFamily="34" charset="-122"/>
              </a:rPr>
              <a:t>	</a:t>
            </a:r>
            <a:r>
              <a:rPr lang="en-US" altLang="zh-CN" sz="2000" kern="0" dirty="0">
                <a:solidFill>
                  <a:schemeClr val="bg1"/>
                </a:solidFill>
                <a:latin typeface="微软雅黑" pitchFamily="34" charset="-122"/>
                <a:ea typeface="微软雅黑" pitchFamily="34" charset="-122"/>
              </a:rPr>
              <a:t>Radius</a:t>
            </a:r>
            <a:r>
              <a:rPr lang="zh-CN" altLang="en-US" sz="2000" kern="0" dirty="0">
                <a:solidFill>
                  <a:schemeClr val="bg1"/>
                </a:solidFill>
                <a:latin typeface="微软雅黑" pitchFamily="34" charset="-122"/>
                <a:ea typeface="微软雅黑" pitchFamily="34" charset="-122"/>
              </a:rPr>
              <a:t>服务器是</a:t>
            </a:r>
            <a:r>
              <a:rPr lang="en-US" altLang="zh-CN" sz="2000" kern="0" dirty="0">
                <a:solidFill>
                  <a:schemeClr val="bg1"/>
                </a:solidFill>
                <a:latin typeface="微软雅黑" pitchFamily="34" charset="-122"/>
                <a:ea typeface="微软雅黑" pitchFamily="34" charset="-122"/>
              </a:rPr>
              <a:t>802.1X</a:t>
            </a:r>
            <a:r>
              <a:rPr lang="zh-CN" altLang="en-US" sz="2000" kern="0" dirty="0">
                <a:solidFill>
                  <a:schemeClr val="bg1"/>
                </a:solidFill>
                <a:latin typeface="微软雅黑" pitchFamily="34" charset="-122"/>
                <a:ea typeface="微软雅黑" pitchFamily="34" charset="-122"/>
              </a:rPr>
              <a:t>网络准入的重中之重，每台交换机都需要配置双</a:t>
            </a:r>
            <a:r>
              <a:rPr lang="en-US" altLang="zh-CN" sz="2000" kern="0" dirty="0">
                <a:solidFill>
                  <a:schemeClr val="bg1"/>
                </a:solidFill>
                <a:latin typeface="微软雅黑" pitchFamily="34" charset="-122"/>
                <a:ea typeface="微软雅黑" pitchFamily="34" charset="-122"/>
              </a:rPr>
              <a:t>Radius</a:t>
            </a:r>
            <a:r>
              <a:rPr lang="zh-CN" altLang="en-US" sz="2000" kern="0" dirty="0">
                <a:solidFill>
                  <a:schemeClr val="bg1"/>
                </a:solidFill>
                <a:latin typeface="微软雅黑" pitchFamily="34" charset="-122"/>
                <a:ea typeface="微软雅黑" pitchFamily="34" charset="-122"/>
              </a:rPr>
              <a:t>服务器以做备份。</a:t>
            </a:r>
          </a:p>
        </p:txBody>
      </p:sp>
      <p:pic>
        <p:nvPicPr>
          <p:cNvPr id="5" name="对象 9"/>
          <p:cNvPicPr>
            <a:picLocks noChangeArrowheads="1"/>
          </p:cNvPicPr>
          <p:nvPr/>
        </p:nvPicPr>
        <p:blipFill>
          <a:blip r:embed="rId2" cstate="print"/>
          <a:srcRect l="-9895" t="-20490" r="-7292" b="-17125"/>
          <a:stretch>
            <a:fillRect/>
          </a:stretch>
        </p:blipFill>
        <p:spPr bwMode="auto">
          <a:xfrm>
            <a:off x="1738313" y="1271588"/>
            <a:ext cx="576262" cy="576262"/>
          </a:xfrm>
          <a:prstGeom prst="rect">
            <a:avLst/>
          </a:prstGeom>
          <a:noFill/>
          <a:ln w="9525">
            <a:noFill/>
            <a:miter lim="800000"/>
            <a:headEnd/>
            <a:tailEnd/>
          </a:ln>
        </p:spPr>
      </p:pic>
      <p:sp>
        <p:nvSpPr>
          <p:cNvPr id="6" name="Rectangle 3"/>
          <p:cNvSpPr txBox="1">
            <a:spLocks/>
          </p:cNvSpPr>
          <p:nvPr/>
        </p:nvSpPr>
        <p:spPr bwMode="auto">
          <a:xfrm>
            <a:off x="642938" y="2786063"/>
            <a:ext cx="7929562" cy="3429000"/>
          </a:xfrm>
          <a:prstGeom prst="rect">
            <a:avLst/>
          </a:prstGeom>
          <a:noFill/>
          <a:ln w="9525">
            <a:noFill/>
            <a:miter lim="800000"/>
            <a:headEnd/>
            <a:tailEnd/>
          </a:ln>
        </p:spPr>
        <p:txBody>
          <a:bodyPr lIns="80152" tIns="40076" rIns="80152" bIns="40076"/>
          <a:lstStyle/>
          <a:p>
            <a:pPr marL="609600" indent="-609600" defTabSz="800100" eaLnBrk="0" fontAlgn="auto" hangingPunct="0">
              <a:lnSpc>
                <a:spcPct val="140000"/>
              </a:lnSpc>
              <a:spcBef>
                <a:spcPts val="0"/>
              </a:spcBef>
              <a:spcAft>
                <a:spcPts val="0"/>
              </a:spcAft>
              <a:buSzPct val="100000"/>
              <a:buFont typeface="Wingdings" pitchFamily="2" charset="2"/>
              <a:buChar char="l"/>
              <a:defRPr/>
            </a:pPr>
            <a:r>
              <a:rPr lang="zh-CN" altLang="en-US" sz="1900" b="1" kern="0" dirty="0">
                <a:solidFill>
                  <a:schemeClr val="bg1"/>
                </a:solidFill>
                <a:latin typeface="微软雅黑" pitchFamily="34" charset="-122"/>
                <a:ea typeface="微软雅黑" pitchFamily="34" charset="-122"/>
              </a:rPr>
              <a:t>风险      预案</a:t>
            </a:r>
          </a:p>
          <a:p>
            <a:pPr marL="609600" indent="-609600" defTabSz="800100" eaLnBrk="0" fontAlgn="auto" hangingPunct="0">
              <a:lnSpc>
                <a:spcPct val="140000"/>
              </a:lnSpc>
              <a:spcBef>
                <a:spcPts val="0"/>
              </a:spcBef>
              <a:spcAft>
                <a:spcPts val="0"/>
              </a:spcAft>
              <a:buClr>
                <a:schemeClr val="tx1"/>
              </a:buClr>
              <a:buSzPct val="60000"/>
              <a:buFont typeface="Arial" pitchFamily="34" charset="0"/>
              <a:buNone/>
              <a:defRPr/>
            </a:pPr>
            <a:r>
              <a:rPr lang="zh-CN" altLang="en-US" sz="1900" b="1" kern="0" dirty="0">
                <a:solidFill>
                  <a:schemeClr val="bg1"/>
                </a:solidFill>
                <a:latin typeface="微软雅黑" pitchFamily="34" charset="-122"/>
                <a:ea typeface="微软雅黑" pitchFamily="34" charset="-122"/>
              </a:rPr>
              <a:t>	</a:t>
            </a:r>
            <a:r>
              <a:rPr lang="zh-CN" altLang="en-US" sz="1900" kern="0" dirty="0">
                <a:solidFill>
                  <a:schemeClr val="bg1"/>
                </a:solidFill>
                <a:latin typeface="微软雅黑" pitchFamily="34" charset="-122"/>
                <a:ea typeface="微软雅黑" pitchFamily="34" charset="-122"/>
              </a:rPr>
              <a:t>由于网络准入控制认证需要由安装在终端的天珣客户端来执行，如果客户端不能正常运行，将直接导致认证无法进行。根据天珣以往的经验，导致客户端上线后不能运行的原因更多来自于与终端上安装的其他安全软件或工具误杀、误拦或冲突。</a:t>
            </a:r>
          </a:p>
          <a:p>
            <a:pPr marL="609600" indent="-609600" defTabSz="800100" eaLnBrk="0" fontAlgn="auto" hangingPunct="0">
              <a:lnSpc>
                <a:spcPct val="140000"/>
              </a:lnSpc>
              <a:spcBef>
                <a:spcPts val="0"/>
              </a:spcBef>
              <a:spcAft>
                <a:spcPts val="0"/>
              </a:spcAft>
              <a:buClr>
                <a:schemeClr val="tx1"/>
              </a:buClr>
              <a:buSzPct val="60000"/>
              <a:buFont typeface="Arial" pitchFamily="34" charset="0"/>
              <a:buNone/>
              <a:defRPr/>
            </a:pPr>
            <a:r>
              <a:rPr lang="zh-CN" altLang="en-US" sz="1900" kern="0" dirty="0">
                <a:solidFill>
                  <a:schemeClr val="bg1"/>
                </a:solidFill>
                <a:latin typeface="微软雅黑" pitchFamily="34" charset="-122"/>
                <a:ea typeface="微软雅黑" pitchFamily="34" charset="-122"/>
              </a:rPr>
              <a:t>	针对这种情况，天珣会及时跟踪各杀毒软件和安全软件厂商更新情况，做好后方的沟通和兼容检测工作，最大限度消除相互影响带来的风险。</a:t>
            </a:r>
          </a:p>
        </p:txBody>
      </p:sp>
      <p:pic>
        <p:nvPicPr>
          <p:cNvPr id="7" name="对象 6"/>
          <p:cNvPicPr>
            <a:picLocks noChangeArrowheads="1"/>
          </p:cNvPicPr>
          <p:nvPr/>
        </p:nvPicPr>
        <p:blipFill>
          <a:blip r:embed="rId3" cstate="print"/>
          <a:srcRect l="-9895" t="-20490" r="-7292" b="-17125"/>
          <a:stretch>
            <a:fillRect/>
          </a:stretch>
        </p:blipFill>
        <p:spPr bwMode="auto">
          <a:xfrm>
            <a:off x="1755775" y="2767013"/>
            <a:ext cx="576263" cy="576262"/>
          </a:xfrm>
          <a:prstGeom prst="rect">
            <a:avLst/>
          </a:prstGeom>
          <a:noFill/>
          <a:ln w="9525">
            <a:noFill/>
            <a:miter lim="800000"/>
            <a:headEnd/>
            <a:tailEnd/>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a:xfrm>
            <a:off x="1104900" y="1652631"/>
            <a:ext cx="10033000" cy="4130547"/>
          </a:xfrm>
        </p:spPr>
        <p:txBody>
          <a:bodyPr>
            <a:normAutofit/>
          </a:bodyPr>
          <a:lstStyle/>
          <a:p>
            <a:r>
              <a:rPr lang="zh-CN" altLang="en-US" sz="1800" dirty="0" smtClean="0"/>
              <a:t>售后服务：</a:t>
            </a:r>
            <a:endParaRPr lang="en-US" altLang="zh-CN" sz="1800" dirty="0" smtClean="0"/>
          </a:p>
          <a:p>
            <a:pPr lvl="1"/>
            <a:r>
              <a:rPr lang="zh-CN" altLang="en-US" sz="1400" dirty="0" smtClean="0"/>
              <a:t>系统上线完成后，启明星辰承诺在深圳和杭州均安排有由技术专家和研发人员组成的售后小组现场跟进直至系统稳定运行。</a:t>
            </a:r>
            <a:endParaRPr lang="en-US" altLang="zh-CN" sz="1400" dirty="0" smtClean="0"/>
          </a:p>
          <a:p>
            <a:pPr lvl="1"/>
            <a:r>
              <a:rPr lang="zh-CN" altLang="en-US" sz="1400" dirty="0" smtClean="0"/>
              <a:t>系统稳定运行后，启明星辰承诺在深圳和杭州的售后小组持续跟进项目的售后支持工作。</a:t>
            </a:r>
            <a:endParaRPr lang="en-US" altLang="zh-CN" sz="1400" dirty="0" smtClean="0"/>
          </a:p>
          <a:p>
            <a:endParaRPr lang="zh-CN" altLang="en-US" sz="1800" dirty="0"/>
          </a:p>
        </p:txBody>
      </p:sp>
      <p:sp>
        <p:nvSpPr>
          <p:cNvPr id="3" name="标题 2"/>
          <p:cNvSpPr>
            <a:spLocks noGrp="1"/>
          </p:cNvSpPr>
          <p:nvPr>
            <p:ph type="title"/>
          </p:nvPr>
        </p:nvSpPr>
        <p:spPr/>
        <p:txBody>
          <a:bodyPr>
            <a:normAutofit fontScale="90000"/>
          </a:bodyPr>
          <a:lstStyle/>
          <a:p>
            <a:r>
              <a:rPr lang="zh-CN" altLang="en-US" dirty="0"/>
              <a:t>运维及售后服务方案</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a:xfrm>
            <a:off x="1104900" y="2190750"/>
            <a:ext cx="10033000" cy="2867025"/>
          </a:xfrm>
        </p:spPr>
        <p:txBody>
          <a:bodyPr/>
          <a:lstStyle/>
          <a:p>
            <a:r>
              <a:rPr lang="zh-CN" altLang="zh-CN" b="1" dirty="0"/>
              <a:t>知识转移</a:t>
            </a:r>
            <a:r>
              <a:rPr lang="zh-CN" altLang="en-US" dirty="0"/>
              <a:t>：</a:t>
            </a:r>
            <a:r>
              <a:rPr lang="zh-CN" altLang="zh-CN" dirty="0"/>
              <a:t>移交智能终端项目建立过程的知识成果。</a:t>
            </a:r>
            <a:r>
              <a:rPr lang="zh-CN" altLang="en-US" dirty="0"/>
              <a:t>包括由项目定制产生的代码，专利，论文等。</a:t>
            </a:r>
            <a:endParaRPr lang="zh-CN" altLang="zh-CN" dirty="0"/>
          </a:p>
          <a:p>
            <a:r>
              <a:rPr lang="zh-CN" altLang="en-US" b="1" dirty="0"/>
              <a:t>文档转移</a:t>
            </a:r>
            <a:r>
              <a:rPr lang="zh-CN" altLang="zh-CN" b="1" dirty="0"/>
              <a:t>：</a:t>
            </a:r>
            <a:r>
              <a:rPr lang="zh-CN" altLang="zh-CN" dirty="0"/>
              <a:t>项目实施过程及完成后，将项目相关的</a:t>
            </a:r>
            <a:r>
              <a:rPr lang="zh-CN" altLang="en-US" dirty="0"/>
              <a:t>使用说明</a:t>
            </a:r>
            <a:r>
              <a:rPr lang="zh-CN" altLang="zh-CN" dirty="0"/>
              <a:t>、操作手册等交付</a:t>
            </a:r>
            <a:r>
              <a:rPr lang="zh-CN" altLang="en-US" dirty="0"/>
              <a:t>行方</a:t>
            </a:r>
            <a:r>
              <a:rPr lang="zh-CN" altLang="zh-CN" dirty="0"/>
              <a:t>。将实施经验、操作方法、故障排除方法等</a:t>
            </a:r>
            <a:r>
              <a:rPr lang="zh-CN" altLang="en-US" dirty="0"/>
              <a:t>形成知识库移交行方。</a:t>
            </a:r>
            <a:endParaRPr lang="zh-CN" altLang="zh-CN" dirty="0"/>
          </a:p>
        </p:txBody>
      </p:sp>
      <p:sp>
        <p:nvSpPr>
          <p:cNvPr id="3" name="标题 2"/>
          <p:cNvSpPr>
            <a:spLocks noGrp="1"/>
          </p:cNvSpPr>
          <p:nvPr>
            <p:ph type="title"/>
          </p:nvPr>
        </p:nvSpPr>
        <p:spPr/>
        <p:txBody>
          <a:bodyPr>
            <a:normAutofit fontScale="90000"/>
          </a:bodyPr>
          <a:lstStyle/>
          <a:p>
            <a:r>
              <a:rPr lang="zh-CN" altLang="en-US" dirty="0"/>
              <a:t>知识转移</a:t>
            </a:r>
          </a:p>
        </p:txBody>
      </p:sp>
      <p:sp>
        <p:nvSpPr>
          <p:cNvPr id="4" name="TextBox 3"/>
          <p:cNvSpPr txBox="1"/>
          <p:nvPr/>
        </p:nvSpPr>
        <p:spPr>
          <a:xfrm>
            <a:off x="9610725" y="5762625"/>
            <a:ext cx="1323975" cy="369332"/>
          </a:xfrm>
          <a:prstGeom prst="rect">
            <a:avLst/>
          </a:prstGeom>
          <a:noFill/>
        </p:spPr>
        <p:txBody>
          <a:bodyPr wrap="square" rtlCol="0">
            <a:spAutoFit/>
          </a:bodyPr>
          <a:lstStyle/>
          <a:p>
            <a:r>
              <a:rPr lang="en-US" altLang="zh-CN" dirty="0">
                <a:solidFill>
                  <a:schemeClr val="bg1"/>
                </a:solidFill>
              </a:rPr>
              <a:t>P191</a:t>
            </a:r>
            <a:endParaRPr lang="zh-CN" altLang="en-US" dirty="0">
              <a:solidFill>
                <a:schemeClr val="bg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6" name="组合 55"/>
          <p:cNvGrpSpPr/>
          <p:nvPr/>
        </p:nvGrpSpPr>
        <p:grpSpPr>
          <a:xfrm>
            <a:off x="0" y="7367264"/>
            <a:ext cx="2123586" cy="517943"/>
            <a:chOff x="4286" y="971047"/>
            <a:chExt cx="1643062" cy="657225"/>
          </a:xfrm>
          <a:solidFill>
            <a:srgbClr val="93B7FF"/>
          </a:solidFill>
        </p:grpSpPr>
        <p:sp>
          <p:nvSpPr>
            <p:cNvPr id="57" name="矩形 56"/>
            <p:cNvSpPr/>
            <p:nvPr/>
          </p:nvSpPr>
          <p:spPr>
            <a:xfrm>
              <a:off x="4286" y="971047"/>
              <a:ext cx="1643062" cy="65722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sp>
        <p:sp>
          <p:nvSpPr>
            <p:cNvPr id="58" name="矩形 57"/>
            <p:cNvSpPr/>
            <p:nvPr/>
          </p:nvSpPr>
          <p:spPr>
            <a:xfrm>
              <a:off x="4286" y="971047"/>
              <a:ext cx="1643062" cy="65722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幼圆" panose="02010509060101010101" pitchFamily="49" charset="-122"/>
                  <a:ea typeface="幼圆" panose="02010509060101010101" pitchFamily="49" charset="-122"/>
                </a:rPr>
                <a:t>中海纪元：智慧政务</a:t>
              </a:r>
            </a:p>
          </p:txBody>
        </p:sp>
      </p:grpSp>
      <p:sp>
        <p:nvSpPr>
          <p:cNvPr id="93" name="TextBox 13"/>
          <p:cNvSpPr txBox="1"/>
          <p:nvPr/>
        </p:nvSpPr>
        <p:spPr>
          <a:xfrm>
            <a:off x="497908" y="134550"/>
            <a:ext cx="4503821" cy="646331"/>
          </a:xfrm>
          <a:prstGeom prst="rect">
            <a:avLst/>
          </a:prstGeom>
          <a:noFill/>
        </p:spPr>
        <p:txBody>
          <a:bodyPr wrap="square" rtlCol="0">
            <a:spAutoFit/>
          </a:bodyPr>
          <a:lstStyle/>
          <a:p>
            <a:r>
              <a:rPr lang="zh-CN" altLang="en-US" sz="3600" b="1" dirty="0">
                <a:solidFill>
                  <a:schemeClr val="bg1"/>
                </a:solidFill>
                <a:latin typeface="微软雅黑" pitchFamily="34" charset="-122"/>
                <a:ea typeface="微软雅黑" pitchFamily="34" charset="-122"/>
              </a:rPr>
              <a:t>完善的安全产业布局</a:t>
            </a:r>
          </a:p>
        </p:txBody>
      </p:sp>
      <p:grpSp>
        <p:nvGrpSpPr>
          <p:cNvPr id="8" name="组合 7"/>
          <p:cNvGrpSpPr/>
          <p:nvPr/>
        </p:nvGrpSpPr>
        <p:grpSpPr>
          <a:xfrm>
            <a:off x="490248" y="958277"/>
            <a:ext cx="11448078" cy="5742311"/>
            <a:chOff x="602982" y="1271428"/>
            <a:chExt cx="11448078" cy="5742311"/>
          </a:xfrm>
        </p:grpSpPr>
        <p:sp>
          <p:nvSpPr>
            <p:cNvPr id="9" name="任意多边形 8"/>
            <p:cNvSpPr/>
            <p:nvPr/>
          </p:nvSpPr>
          <p:spPr bwMode="auto">
            <a:xfrm rot="16200000">
              <a:off x="6669405" y="6035357"/>
              <a:ext cx="860992" cy="458962"/>
            </a:xfrm>
            <a:custGeom>
              <a:avLst/>
              <a:gdLst>
                <a:gd name="connsiteX0" fmla="*/ 0 w 4039655"/>
                <a:gd name="connsiteY0" fmla="*/ 215027 h 2150274"/>
                <a:gd name="connsiteX1" fmla="*/ 215027 w 4039655"/>
                <a:gd name="connsiteY1" fmla="*/ 0 h 2150274"/>
                <a:gd name="connsiteX2" fmla="*/ 3824628 w 4039655"/>
                <a:gd name="connsiteY2" fmla="*/ 0 h 2150274"/>
                <a:gd name="connsiteX3" fmla="*/ 4039655 w 4039655"/>
                <a:gd name="connsiteY3" fmla="*/ 215027 h 2150274"/>
                <a:gd name="connsiteX4" fmla="*/ 4039655 w 4039655"/>
                <a:gd name="connsiteY4" fmla="*/ 1935247 h 2150274"/>
                <a:gd name="connsiteX5" fmla="*/ 3824628 w 4039655"/>
                <a:gd name="connsiteY5" fmla="*/ 2150274 h 2150274"/>
                <a:gd name="connsiteX6" fmla="*/ 215027 w 4039655"/>
                <a:gd name="connsiteY6" fmla="*/ 2150274 h 2150274"/>
                <a:gd name="connsiteX7" fmla="*/ 0 w 4039655"/>
                <a:gd name="connsiteY7" fmla="*/ 1935247 h 2150274"/>
                <a:gd name="connsiteX8" fmla="*/ 0 w 4039655"/>
                <a:gd name="connsiteY8" fmla="*/ 215027 h 2150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39655" h="2150274">
                  <a:moveTo>
                    <a:pt x="0" y="215027"/>
                  </a:moveTo>
                  <a:cubicBezTo>
                    <a:pt x="0" y="96271"/>
                    <a:pt x="96271" y="0"/>
                    <a:pt x="215027" y="0"/>
                  </a:cubicBezTo>
                  <a:lnTo>
                    <a:pt x="3824628" y="0"/>
                  </a:lnTo>
                  <a:cubicBezTo>
                    <a:pt x="3943384" y="0"/>
                    <a:pt x="4039655" y="96271"/>
                    <a:pt x="4039655" y="215027"/>
                  </a:cubicBezTo>
                  <a:lnTo>
                    <a:pt x="4039655" y="1935247"/>
                  </a:lnTo>
                  <a:cubicBezTo>
                    <a:pt x="4039655" y="2054003"/>
                    <a:pt x="3943384" y="2150274"/>
                    <a:pt x="3824628" y="2150274"/>
                  </a:cubicBezTo>
                  <a:lnTo>
                    <a:pt x="215027" y="2150274"/>
                  </a:lnTo>
                  <a:cubicBezTo>
                    <a:pt x="96271" y="2150274"/>
                    <a:pt x="0" y="2054003"/>
                    <a:pt x="0" y="1935247"/>
                  </a:cubicBezTo>
                  <a:lnTo>
                    <a:pt x="0" y="215027"/>
                  </a:lnTo>
                  <a:close/>
                </a:path>
              </a:pathLst>
            </a:custGeom>
            <a:solidFill>
              <a:schemeClr val="tx2">
                <a:lumMod val="60000"/>
                <a:lumOff val="40000"/>
              </a:schemeClr>
            </a:solidFill>
          </p:spPr>
          <p:style>
            <a:lnRef idx="3">
              <a:schemeClr val="lt1"/>
            </a:lnRef>
            <a:fillRef idx="1">
              <a:schemeClr val="accent1"/>
            </a:fillRef>
            <a:effectRef idx="1">
              <a:schemeClr val="accent1"/>
            </a:effectRef>
            <a:fontRef idx="minor">
              <a:schemeClr val="lt1"/>
            </a:fontRef>
          </p:style>
          <p:txBody>
            <a:bodyPr vert="eaVert" lIns="330169" tIns="330169" rIns="330169" bIns="330169" spcCol="1270" anchor="ctr"/>
            <a:lstStyle/>
            <a:p>
              <a:pPr algn="ctr" defTabSz="3071163">
                <a:lnSpc>
                  <a:spcPct val="90000"/>
                </a:lnSpc>
                <a:spcAft>
                  <a:spcPct val="35000"/>
                </a:spcAft>
                <a:defRPr/>
              </a:pPr>
              <a:endParaRPr lang="zh-CN" altLang="en-US" sz="1701" b="1" dirty="0">
                <a:solidFill>
                  <a:schemeClr val="bg1"/>
                </a:solidFill>
              </a:endParaRPr>
            </a:p>
          </p:txBody>
        </p:sp>
        <p:sp>
          <p:nvSpPr>
            <p:cNvPr id="10" name="任意多边形 9"/>
            <p:cNvSpPr/>
            <p:nvPr/>
          </p:nvSpPr>
          <p:spPr bwMode="auto">
            <a:xfrm rot="16200000">
              <a:off x="4314148" y="4763082"/>
              <a:ext cx="1219963" cy="458962"/>
            </a:xfrm>
            <a:custGeom>
              <a:avLst/>
              <a:gdLst>
                <a:gd name="connsiteX0" fmla="*/ 0 w 4039655"/>
                <a:gd name="connsiteY0" fmla="*/ 215027 h 2150274"/>
                <a:gd name="connsiteX1" fmla="*/ 215027 w 4039655"/>
                <a:gd name="connsiteY1" fmla="*/ 0 h 2150274"/>
                <a:gd name="connsiteX2" fmla="*/ 3824628 w 4039655"/>
                <a:gd name="connsiteY2" fmla="*/ 0 h 2150274"/>
                <a:gd name="connsiteX3" fmla="*/ 4039655 w 4039655"/>
                <a:gd name="connsiteY3" fmla="*/ 215027 h 2150274"/>
                <a:gd name="connsiteX4" fmla="*/ 4039655 w 4039655"/>
                <a:gd name="connsiteY4" fmla="*/ 1935247 h 2150274"/>
                <a:gd name="connsiteX5" fmla="*/ 3824628 w 4039655"/>
                <a:gd name="connsiteY5" fmla="*/ 2150274 h 2150274"/>
                <a:gd name="connsiteX6" fmla="*/ 215027 w 4039655"/>
                <a:gd name="connsiteY6" fmla="*/ 2150274 h 2150274"/>
                <a:gd name="connsiteX7" fmla="*/ 0 w 4039655"/>
                <a:gd name="connsiteY7" fmla="*/ 1935247 h 2150274"/>
                <a:gd name="connsiteX8" fmla="*/ 0 w 4039655"/>
                <a:gd name="connsiteY8" fmla="*/ 215027 h 2150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39655" h="2150274">
                  <a:moveTo>
                    <a:pt x="0" y="215027"/>
                  </a:moveTo>
                  <a:cubicBezTo>
                    <a:pt x="0" y="96271"/>
                    <a:pt x="96271" y="0"/>
                    <a:pt x="215027" y="0"/>
                  </a:cubicBezTo>
                  <a:lnTo>
                    <a:pt x="3824628" y="0"/>
                  </a:lnTo>
                  <a:cubicBezTo>
                    <a:pt x="3943384" y="0"/>
                    <a:pt x="4039655" y="96271"/>
                    <a:pt x="4039655" y="215027"/>
                  </a:cubicBezTo>
                  <a:lnTo>
                    <a:pt x="4039655" y="1935247"/>
                  </a:lnTo>
                  <a:cubicBezTo>
                    <a:pt x="4039655" y="2054003"/>
                    <a:pt x="3943384" y="2150274"/>
                    <a:pt x="3824628" y="2150274"/>
                  </a:cubicBezTo>
                  <a:lnTo>
                    <a:pt x="215027" y="2150274"/>
                  </a:lnTo>
                  <a:cubicBezTo>
                    <a:pt x="96271" y="2150274"/>
                    <a:pt x="0" y="2054003"/>
                    <a:pt x="0" y="1935247"/>
                  </a:cubicBezTo>
                  <a:lnTo>
                    <a:pt x="0" y="215027"/>
                  </a:lnTo>
                  <a:close/>
                </a:path>
              </a:pathLst>
            </a:custGeom>
            <a:solidFill>
              <a:schemeClr val="bg2">
                <a:lumMod val="50000"/>
              </a:schemeClr>
            </a:solidFill>
          </p:spPr>
          <p:style>
            <a:lnRef idx="3">
              <a:schemeClr val="lt1"/>
            </a:lnRef>
            <a:fillRef idx="1">
              <a:schemeClr val="accent1"/>
            </a:fillRef>
            <a:effectRef idx="1">
              <a:schemeClr val="accent1"/>
            </a:effectRef>
            <a:fontRef idx="minor">
              <a:schemeClr val="lt1"/>
            </a:fontRef>
          </p:style>
          <p:txBody>
            <a:bodyPr vert="eaVert" lIns="330169" tIns="330169" rIns="330169" bIns="330169" spcCol="1270" anchor="ctr"/>
            <a:lstStyle/>
            <a:p>
              <a:pPr algn="ctr" defTabSz="3071163">
                <a:lnSpc>
                  <a:spcPct val="90000"/>
                </a:lnSpc>
                <a:spcAft>
                  <a:spcPct val="35000"/>
                </a:spcAft>
                <a:defRPr/>
              </a:pPr>
              <a:r>
                <a:rPr lang="zh-CN" altLang="en-US" sz="1701" b="1" dirty="0">
                  <a:solidFill>
                    <a:schemeClr val="bg1"/>
                  </a:solidFill>
                </a:rPr>
                <a:t>启明星辰</a:t>
              </a:r>
            </a:p>
          </p:txBody>
        </p:sp>
        <p:sp>
          <p:nvSpPr>
            <p:cNvPr id="11" name="任意多边形 10"/>
            <p:cNvSpPr/>
            <p:nvPr/>
          </p:nvSpPr>
          <p:spPr bwMode="auto">
            <a:xfrm rot="16200000">
              <a:off x="4878670" y="4784610"/>
              <a:ext cx="1208964" cy="426902"/>
            </a:xfrm>
            <a:custGeom>
              <a:avLst/>
              <a:gdLst>
                <a:gd name="connsiteX0" fmla="*/ 0 w 4039655"/>
                <a:gd name="connsiteY0" fmla="*/ 215027 h 2150274"/>
                <a:gd name="connsiteX1" fmla="*/ 215027 w 4039655"/>
                <a:gd name="connsiteY1" fmla="*/ 0 h 2150274"/>
                <a:gd name="connsiteX2" fmla="*/ 3824628 w 4039655"/>
                <a:gd name="connsiteY2" fmla="*/ 0 h 2150274"/>
                <a:gd name="connsiteX3" fmla="*/ 4039655 w 4039655"/>
                <a:gd name="connsiteY3" fmla="*/ 215027 h 2150274"/>
                <a:gd name="connsiteX4" fmla="*/ 4039655 w 4039655"/>
                <a:gd name="connsiteY4" fmla="*/ 1935247 h 2150274"/>
                <a:gd name="connsiteX5" fmla="*/ 3824628 w 4039655"/>
                <a:gd name="connsiteY5" fmla="*/ 2150274 h 2150274"/>
                <a:gd name="connsiteX6" fmla="*/ 215027 w 4039655"/>
                <a:gd name="connsiteY6" fmla="*/ 2150274 h 2150274"/>
                <a:gd name="connsiteX7" fmla="*/ 0 w 4039655"/>
                <a:gd name="connsiteY7" fmla="*/ 1935247 h 2150274"/>
                <a:gd name="connsiteX8" fmla="*/ 0 w 4039655"/>
                <a:gd name="connsiteY8" fmla="*/ 215027 h 2150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39655" h="2150274">
                  <a:moveTo>
                    <a:pt x="0" y="215027"/>
                  </a:moveTo>
                  <a:cubicBezTo>
                    <a:pt x="0" y="96271"/>
                    <a:pt x="96271" y="0"/>
                    <a:pt x="215027" y="0"/>
                  </a:cubicBezTo>
                  <a:lnTo>
                    <a:pt x="3824628" y="0"/>
                  </a:lnTo>
                  <a:cubicBezTo>
                    <a:pt x="3943384" y="0"/>
                    <a:pt x="4039655" y="96271"/>
                    <a:pt x="4039655" y="215027"/>
                  </a:cubicBezTo>
                  <a:lnTo>
                    <a:pt x="4039655" y="1935247"/>
                  </a:lnTo>
                  <a:cubicBezTo>
                    <a:pt x="4039655" y="2054003"/>
                    <a:pt x="3943384" y="2150274"/>
                    <a:pt x="3824628" y="2150274"/>
                  </a:cubicBezTo>
                  <a:lnTo>
                    <a:pt x="215027" y="2150274"/>
                  </a:lnTo>
                  <a:cubicBezTo>
                    <a:pt x="96271" y="2150274"/>
                    <a:pt x="0" y="2054003"/>
                    <a:pt x="0" y="1935247"/>
                  </a:cubicBezTo>
                  <a:lnTo>
                    <a:pt x="0" y="215027"/>
                  </a:lnTo>
                  <a:close/>
                </a:path>
              </a:pathLst>
            </a:custGeom>
            <a:solidFill>
              <a:schemeClr val="tx1">
                <a:lumMod val="50000"/>
                <a:lumOff val="50000"/>
              </a:schemeClr>
            </a:solidFill>
          </p:spPr>
          <p:style>
            <a:lnRef idx="3">
              <a:schemeClr val="lt1"/>
            </a:lnRef>
            <a:fillRef idx="1">
              <a:schemeClr val="accent2"/>
            </a:fillRef>
            <a:effectRef idx="1">
              <a:schemeClr val="accent2"/>
            </a:effectRef>
            <a:fontRef idx="minor">
              <a:schemeClr val="lt1"/>
            </a:fontRef>
          </p:style>
          <p:txBody>
            <a:bodyPr vert="eaVert" lIns="330169" tIns="330169" rIns="330169" bIns="330169" spcCol="1270" anchor="ctr"/>
            <a:lstStyle/>
            <a:p>
              <a:pPr algn="ctr" defTabSz="3071163">
                <a:lnSpc>
                  <a:spcPct val="90000"/>
                </a:lnSpc>
                <a:spcAft>
                  <a:spcPct val="35000"/>
                </a:spcAft>
                <a:defRPr/>
              </a:pPr>
              <a:r>
                <a:rPr lang="zh-CN" altLang="en-US" sz="1701" b="1" dirty="0">
                  <a:solidFill>
                    <a:schemeClr val="bg1"/>
                  </a:solidFill>
                </a:rPr>
                <a:t>网御星云</a:t>
              </a:r>
            </a:p>
          </p:txBody>
        </p:sp>
        <p:sp>
          <p:nvSpPr>
            <p:cNvPr id="12" name="任意多边形 11"/>
            <p:cNvSpPr/>
            <p:nvPr/>
          </p:nvSpPr>
          <p:spPr bwMode="auto">
            <a:xfrm rot="16200000">
              <a:off x="5943125" y="4776580"/>
              <a:ext cx="1231772" cy="420152"/>
            </a:xfrm>
            <a:custGeom>
              <a:avLst/>
              <a:gdLst>
                <a:gd name="connsiteX0" fmla="*/ 0 w 4039655"/>
                <a:gd name="connsiteY0" fmla="*/ 215027 h 2150274"/>
                <a:gd name="connsiteX1" fmla="*/ 215027 w 4039655"/>
                <a:gd name="connsiteY1" fmla="*/ 0 h 2150274"/>
                <a:gd name="connsiteX2" fmla="*/ 3824628 w 4039655"/>
                <a:gd name="connsiteY2" fmla="*/ 0 h 2150274"/>
                <a:gd name="connsiteX3" fmla="*/ 4039655 w 4039655"/>
                <a:gd name="connsiteY3" fmla="*/ 215027 h 2150274"/>
                <a:gd name="connsiteX4" fmla="*/ 4039655 w 4039655"/>
                <a:gd name="connsiteY4" fmla="*/ 1935247 h 2150274"/>
                <a:gd name="connsiteX5" fmla="*/ 3824628 w 4039655"/>
                <a:gd name="connsiteY5" fmla="*/ 2150274 h 2150274"/>
                <a:gd name="connsiteX6" fmla="*/ 215027 w 4039655"/>
                <a:gd name="connsiteY6" fmla="*/ 2150274 h 2150274"/>
                <a:gd name="connsiteX7" fmla="*/ 0 w 4039655"/>
                <a:gd name="connsiteY7" fmla="*/ 1935247 h 2150274"/>
                <a:gd name="connsiteX8" fmla="*/ 0 w 4039655"/>
                <a:gd name="connsiteY8" fmla="*/ 215027 h 2150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39655" h="2150274">
                  <a:moveTo>
                    <a:pt x="0" y="215027"/>
                  </a:moveTo>
                  <a:cubicBezTo>
                    <a:pt x="0" y="96271"/>
                    <a:pt x="96271" y="0"/>
                    <a:pt x="215027" y="0"/>
                  </a:cubicBezTo>
                  <a:lnTo>
                    <a:pt x="3824628" y="0"/>
                  </a:lnTo>
                  <a:cubicBezTo>
                    <a:pt x="3943384" y="0"/>
                    <a:pt x="4039655" y="96271"/>
                    <a:pt x="4039655" y="215027"/>
                  </a:cubicBezTo>
                  <a:lnTo>
                    <a:pt x="4039655" y="1935247"/>
                  </a:lnTo>
                  <a:cubicBezTo>
                    <a:pt x="4039655" y="2054003"/>
                    <a:pt x="3943384" y="2150274"/>
                    <a:pt x="3824628" y="2150274"/>
                  </a:cubicBezTo>
                  <a:lnTo>
                    <a:pt x="215027" y="2150274"/>
                  </a:lnTo>
                  <a:cubicBezTo>
                    <a:pt x="96271" y="2150274"/>
                    <a:pt x="0" y="2054003"/>
                    <a:pt x="0" y="1935247"/>
                  </a:cubicBezTo>
                  <a:lnTo>
                    <a:pt x="0" y="215027"/>
                  </a:lnTo>
                  <a:close/>
                </a:path>
              </a:pathLst>
            </a:custGeom>
            <a:solidFill>
              <a:schemeClr val="tx1">
                <a:lumMod val="50000"/>
                <a:lumOff val="50000"/>
              </a:schemeClr>
            </a:solidFill>
          </p:spPr>
          <p:style>
            <a:lnRef idx="3">
              <a:schemeClr val="lt1"/>
            </a:lnRef>
            <a:fillRef idx="1">
              <a:schemeClr val="accent4"/>
            </a:fillRef>
            <a:effectRef idx="1">
              <a:schemeClr val="accent4"/>
            </a:effectRef>
            <a:fontRef idx="minor">
              <a:schemeClr val="lt1"/>
            </a:fontRef>
          </p:style>
          <p:txBody>
            <a:bodyPr vert="eaVert" lIns="330169" tIns="330169" rIns="330169" bIns="330169" spcCol="1270" anchor="ctr"/>
            <a:lstStyle/>
            <a:p>
              <a:pPr algn="ctr" defTabSz="3071163">
                <a:lnSpc>
                  <a:spcPct val="90000"/>
                </a:lnSpc>
                <a:spcAft>
                  <a:spcPct val="35000"/>
                </a:spcAft>
                <a:defRPr/>
              </a:pPr>
              <a:r>
                <a:rPr lang="zh-CN" altLang="en-US" sz="1701" b="1" dirty="0">
                  <a:solidFill>
                    <a:schemeClr val="bg1"/>
                  </a:solidFill>
                </a:rPr>
                <a:t>杭州合众</a:t>
              </a:r>
            </a:p>
          </p:txBody>
        </p:sp>
        <p:sp>
          <p:nvSpPr>
            <p:cNvPr id="13" name="任意多边形 12"/>
            <p:cNvSpPr/>
            <p:nvPr/>
          </p:nvSpPr>
          <p:spPr bwMode="auto">
            <a:xfrm rot="16200000">
              <a:off x="6477679" y="4774892"/>
              <a:ext cx="1235147" cy="420152"/>
            </a:xfrm>
            <a:custGeom>
              <a:avLst/>
              <a:gdLst>
                <a:gd name="connsiteX0" fmla="*/ 0 w 4039655"/>
                <a:gd name="connsiteY0" fmla="*/ 215027 h 2150274"/>
                <a:gd name="connsiteX1" fmla="*/ 215027 w 4039655"/>
                <a:gd name="connsiteY1" fmla="*/ 0 h 2150274"/>
                <a:gd name="connsiteX2" fmla="*/ 3824628 w 4039655"/>
                <a:gd name="connsiteY2" fmla="*/ 0 h 2150274"/>
                <a:gd name="connsiteX3" fmla="*/ 4039655 w 4039655"/>
                <a:gd name="connsiteY3" fmla="*/ 215027 h 2150274"/>
                <a:gd name="connsiteX4" fmla="*/ 4039655 w 4039655"/>
                <a:gd name="connsiteY4" fmla="*/ 1935247 h 2150274"/>
                <a:gd name="connsiteX5" fmla="*/ 3824628 w 4039655"/>
                <a:gd name="connsiteY5" fmla="*/ 2150274 h 2150274"/>
                <a:gd name="connsiteX6" fmla="*/ 215027 w 4039655"/>
                <a:gd name="connsiteY6" fmla="*/ 2150274 h 2150274"/>
                <a:gd name="connsiteX7" fmla="*/ 0 w 4039655"/>
                <a:gd name="connsiteY7" fmla="*/ 1935247 h 2150274"/>
                <a:gd name="connsiteX8" fmla="*/ 0 w 4039655"/>
                <a:gd name="connsiteY8" fmla="*/ 215027 h 2150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39655" h="2150274">
                  <a:moveTo>
                    <a:pt x="0" y="215027"/>
                  </a:moveTo>
                  <a:cubicBezTo>
                    <a:pt x="0" y="96271"/>
                    <a:pt x="96271" y="0"/>
                    <a:pt x="215027" y="0"/>
                  </a:cubicBezTo>
                  <a:lnTo>
                    <a:pt x="3824628" y="0"/>
                  </a:lnTo>
                  <a:cubicBezTo>
                    <a:pt x="3943384" y="0"/>
                    <a:pt x="4039655" y="96271"/>
                    <a:pt x="4039655" y="215027"/>
                  </a:cubicBezTo>
                  <a:lnTo>
                    <a:pt x="4039655" y="1935247"/>
                  </a:lnTo>
                  <a:cubicBezTo>
                    <a:pt x="4039655" y="2054003"/>
                    <a:pt x="3943384" y="2150274"/>
                    <a:pt x="3824628" y="2150274"/>
                  </a:cubicBezTo>
                  <a:lnTo>
                    <a:pt x="215027" y="2150274"/>
                  </a:lnTo>
                  <a:cubicBezTo>
                    <a:pt x="96271" y="2150274"/>
                    <a:pt x="0" y="2054003"/>
                    <a:pt x="0" y="1935247"/>
                  </a:cubicBezTo>
                  <a:lnTo>
                    <a:pt x="0" y="215027"/>
                  </a:lnTo>
                  <a:close/>
                </a:path>
              </a:pathLst>
            </a:custGeom>
            <a:solidFill>
              <a:schemeClr val="tx1">
                <a:lumMod val="50000"/>
                <a:lumOff val="50000"/>
              </a:schemeClr>
            </a:solidFill>
            <a:ln>
              <a:solidFill>
                <a:schemeClr val="bg1"/>
              </a:solidFill>
            </a:ln>
          </p:spPr>
          <p:style>
            <a:lnRef idx="2">
              <a:schemeClr val="accent6">
                <a:shade val="50000"/>
              </a:schemeClr>
            </a:lnRef>
            <a:fillRef idx="1">
              <a:schemeClr val="accent6"/>
            </a:fillRef>
            <a:effectRef idx="0">
              <a:schemeClr val="accent6"/>
            </a:effectRef>
            <a:fontRef idx="minor">
              <a:schemeClr val="lt1"/>
            </a:fontRef>
          </p:style>
          <p:txBody>
            <a:bodyPr vert="eaVert" lIns="330169" tIns="330169" rIns="330169" bIns="330169" spcCol="1270" anchor="ctr"/>
            <a:lstStyle/>
            <a:p>
              <a:pPr algn="ctr" defTabSz="3071163">
                <a:lnSpc>
                  <a:spcPct val="90000"/>
                </a:lnSpc>
                <a:spcAft>
                  <a:spcPct val="35000"/>
                </a:spcAft>
                <a:defRPr/>
              </a:pPr>
              <a:r>
                <a:rPr lang="zh-CN" altLang="en-US" sz="1701" b="1" dirty="0">
                  <a:solidFill>
                    <a:schemeClr val="bg1"/>
                  </a:solidFill>
                </a:rPr>
                <a:t>书生电子</a:t>
              </a:r>
            </a:p>
          </p:txBody>
        </p:sp>
        <p:cxnSp>
          <p:nvCxnSpPr>
            <p:cNvPr id="14" name="直接连接符 13"/>
            <p:cNvCxnSpPr/>
            <p:nvPr/>
          </p:nvCxnSpPr>
          <p:spPr bwMode="auto">
            <a:xfrm flipH="1">
              <a:off x="5008601" y="3604708"/>
              <a:ext cx="2407865" cy="6750"/>
            </a:xfrm>
            <a:prstGeom prst="line">
              <a:avLst/>
            </a:prstGeom>
          </p:spPr>
          <p:style>
            <a:lnRef idx="2">
              <a:schemeClr val="accent5"/>
            </a:lnRef>
            <a:fillRef idx="0">
              <a:schemeClr val="accent5"/>
            </a:fillRef>
            <a:effectRef idx="1">
              <a:schemeClr val="accent5"/>
            </a:effectRef>
            <a:fontRef idx="minor">
              <a:schemeClr val="tx1"/>
            </a:fontRef>
          </p:style>
        </p:cxnSp>
        <p:cxnSp>
          <p:nvCxnSpPr>
            <p:cNvPr id="15" name="直接连接符 14"/>
            <p:cNvCxnSpPr/>
            <p:nvPr/>
          </p:nvCxnSpPr>
          <p:spPr bwMode="auto">
            <a:xfrm flipH="1">
              <a:off x="5028848" y="3604708"/>
              <a:ext cx="0" cy="794747"/>
            </a:xfrm>
            <a:prstGeom prst="line">
              <a:avLst/>
            </a:prstGeom>
            <a:ln>
              <a:headEnd type="none" w="med" len="med"/>
              <a:tailEnd type="arrow" w="med" len="med"/>
            </a:ln>
          </p:spPr>
          <p:style>
            <a:lnRef idx="2">
              <a:schemeClr val="accent5"/>
            </a:lnRef>
            <a:fillRef idx="0">
              <a:schemeClr val="accent5"/>
            </a:fillRef>
            <a:effectRef idx="1">
              <a:schemeClr val="accent5"/>
            </a:effectRef>
            <a:fontRef idx="minor">
              <a:schemeClr val="tx1"/>
            </a:fontRef>
          </p:style>
        </p:cxnSp>
        <p:cxnSp>
          <p:nvCxnSpPr>
            <p:cNvPr id="16" name="直接连接符 15"/>
            <p:cNvCxnSpPr/>
            <p:nvPr/>
          </p:nvCxnSpPr>
          <p:spPr bwMode="auto">
            <a:xfrm flipH="1">
              <a:off x="5619426" y="3604709"/>
              <a:ext cx="8437" cy="799809"/>
            </a:xfrm>
            <a:prstGeom prst="line">
              <a:avLst/>
            </a:prstGeom>
            <a:ln>
              <a:headEnd type="none" w="med" len="med"/>
              <a:tailEnd type="arrow" w="med" len="med"/>
            </a:ln>
          </p:spPr>
          <p:style>
            <a:lnRef idx="2">
              <a:schemeClr val="accent5"/>
            </a:lnRef>
            <a:fillRef idx="0">
              <a:schemeClr val="accent5"/>
            </a:fillRef>
            <a:effectRef idx="1">
              <a:schemeClr val="accent5"/>
            </a:effectRef>
            <a:fontRef idx="minor">
              <a:schemeClr val="tx1"/>
            </a:fontRef>
          </p:style>
        </p:cxnSp>
        <p:sp>
          <p:nvSpPr>
            <p:cNvPr id="17" name="任意多边形 16"/>
            <p:cNvSpPr/>
            <p:nvPr/>
          </p:nvSpPr>
          <p:spPr bwMode="auto">
            <a:xfrm rot="16200000">
              <a:off x="5419118" y="4788816"/>
              <a:ext cx="1207301" cy="420152"/>
            </a:xfrm>
            <a:custGeom>
              <a:avLst/>
              <a:gdLst>
                <a:gd name="connsiteX0" fmla="*/ 0 w 4039655"/>
                <a:gd name="connsiteY0" fmla="*/ 215027 h 2150274"/>
                <a:gd name="connsiteX1" fmla="*/ 215027 w 4039655"/>
                <a:gd name="connsiteY1" fmla="*/ 0 h 2150274"/>
                <a:gd name="connsiteX2" fmla="*/ 3824628 w 4039655"/>
                <a:gd name="connsiteY2" fmla="*/ 0 h 2150274"/>
                <a:gd name="connsiteX3" fmla="*/ 4039655 w 4039655"/>
                <a:gd name="connsiteY3" fmla="*/ 215027 h 2150274"/>
                <a:gd name="connsiteX4" fmla="*/ 4039655 w 4039655"/>
                <a:gd name="connsiteY4" fmla="*/ 1935247 h 2150274"/>
                <a:gd name="connsiteX5" fmla="*/ 3824628 w 4039655"/>
                <a:gd name="connsiteY5" fmla="*/ 2150274 h 2150274"/>
                <a:gd name="connsiteX6" fmla="*/ 215027 w 4039655"/>
                <a:gd name="connsiteY6" fmla="*/ 2150274 h 2150274"/>
                <a:gd name="connsiteX7" fmla="*/ 0 w 4039655"/>
                <a:gd name="connsiteY7" fmla="*/ 1935247 h 2150274"/>
                <a:gd name="connsiteX8" fmla="*/ 0 w 4039655"/>
                <a:gd name="connsiteY8" fmla="*/ 215027 h 2150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39655" h="2150274">
                  <a:moveTo>
                    <a:pt x="0" y="215027"/>
                  </a:moveTo>
                  <a:cubicBezTo>
                    <a:pt x="0" y="96271"/>
                    <a:pt x="96271" y="0"/>
                    <a:pt x="215027" y="0"/>
                  </a:cubicBezTo>
                  <a:lnTo>
                    <a:pt x="3824628" y="0"/>
                  </a:lnTo>
                  <a:cubicBezTo>
                    <a:pt x="3943384" y="0"/>
                    <a:pt x="4039655" y="96271"/>
                    <a:pt x="4039655" y="215027"/>
                  </a:cubicBezTo>
                  <a:lnTo>
                    <a:pt x="4039655" y="1935247"/>
                  </a:lnTo>
                  <a:cubicBezTo>
                    <a:pt x="4039655" y="2054003"/>
                    <a:pt x="3943384" y="2150274"/>
                    <a:pt x="3824628" y="2150274"/>
                  </a:cubicBezTo>
                  <a:lnTo>
                    <a:pt x="215027" y="2150274"/>
                  </a:lnTo>
                  <a:cubicBezTo>
                    <a:pt x="96271" y="2150274"/>
                    <a:pt x="0" y="2054003"/>
                    <a:pt x="0" y="1935247"/>
                  </a:cubicBezTo>
                  <a:lnTo>
                    <a:pt x="0" y="215027"/>
                  </a:lnTo>
                  <a:close/>
                </a:path>
              </a:pathLst>
            </a:custGeom>
            <a:solidFill>
              <a:schemeClr val="tx1">
                <a:lumMod val="50000"/>
                <a:lumOff val="50000"/>
              </a:schemeClr>
            </a:solidFill>
          </p:spPr>
          <p:style>
            <a:lnRef idx="3">
              <a:schemeClr val="lt1"/>
            </a:lnRef>
            <a:fillRef idx="1">
              <a:schemeClr val="accent4"/>
            </a:fillRef>
            <a:effectRef idx="1">
              <a:schemeClr val="accent4"/>
            </a:effectRef>
            <a:fontRef idx="minor">
              <a:schemeClr val="lt1"/>
            </a:fontRef>
          </p:style>
          <p:txBody>
            <a:bodyPr vert="eaVert" lIns="330169" tIns="330169" rIns="330169" bIns="330169" spcCol="1270" anchor="ctr"/>
            <a:lstStyle/>
            <a:p>
              <a:pPr algn="ctr" defTabSz="3071163">
                <a:lnSpc>
                  <a:spcPct val="90000"/>
                </a:lnSpc>
                <a:spcAft>
                  <a:spcPct val="35000"/>
                </a:spcAft>
                <a:defRPr/>
              </a:pPr>
              <a:r>
                <a:rPr lang="zh-CN" altLang="en-US" sz="1701" b="1">
                  <a:solidFill>
                    <a:schemeClr val="bg1"/>
                  </a:solidFill>
                </a:rPr>
                <a:t>安方高科</a:t>
              </a:r>
              <a:endParaRPr lang="zh-CN" altLang="en-US" sz="1701" b="1" dirty="0">
                <a:solidFill>
                  <a:schemeClr val="bg1"/>
                </a:solidFill>
              </a:endParaRPr>
            </a:p>
          </p:txBody>
        </p:sp>
        <p:sp>
          <p:nvSpPr>
            <p:cNvPr id="18" name="矩形 17"/>
            <p:cNvSpPr/>
            <p:nvPr/>
          </p:nvSpPr>
          <p:spPr bwMode="auto">
            <a:xfrm>
              <a:off x="3910127" y="5162143"/>
              <a:ext cx="1683987" cy="387286"/>
            </a:xfrm>
            <a:prstGeom prst="rect">
              <a:avLst/>
            </a:prstGeom>
            <a:ln>
              <a:noFill/>
            </a:ln>
          </p:spPr>
          <p:txBody>
            <a:bodyPr>
              <a:spAutoFit/>
            </a:bodyPr>
            <a:lstStyle/>
            <a:p>
              <a:pPr algn="ctr" defTabSz="2787671">
                <a:lnSpc>
                  <a:spcPts val="2339"/>
                </a:lnSpc>
                <a:spcBef>
                  <a:spcPts val="638"/>
                </a:spcBef>
                <a:spcAft>
                  <a:spcPct val="35000"/>
                </a:spcAft>
                <a:defRPr/>
              </a:pPr>
              <a:endParaRPr lang="zh-CN" altLang="en-US" sz="1488" dirty="0">
                <a:ln w="18415" cmpd="sng">
                  <a:solidFill>
                    <a:srgbClr val="FFFFFF"/>
                  </a:solidFill>
                  <a:prstDash val="solid"/>
                </a:ln>
                <a:solidFill>
                  <a:srgbClr val="FFFF00"/>
                </a:solidFill>
                <a:latin typeface="微软雅黑" pitchFamily="34" charset="-122"/>
                <a:ea typeface="微软雅黑" pitchFamily="34" charset="-122"/>
              </a:endParaRPr>
            </a:p>
          </p:txBody>
        </p:sp>
        <p:cxnSp>
          <p:nvCxnSpPr>
            <p:cNvPr id="19" name="直接连接符 18"/>
            <p:cNvCxnSpPr/>
            <p:nvPr/>
          </p:nvCxnSpPr>
          <p:spPr bwMode="auto">
            <a:xfrm flipH="1">
              <a:off x="7399590" y="3613147"/>
              <a:ext cx="0" cy="794748"/>
            </a:xfrm>
            <a:prstGeom prst="line">
              <a:avLst/>
            </a:prstGeom>
            <a:ln>
              <a:headEnd type="none" w="med" len="med"/>
              <a:tailEnd type="arrow" w="med" len="med"/>
            </a:ln>
          </p:spPr>
          <p:style>
            <a:lnRef idx="2">
              <a:schemeClr val="accent5"/>
            </a:lnRef>
            <a:fillRef idx="0">
              <a:schemeClr val="accent5"/>
            </a:fillRef>
            <a:effectRef idx="1">
              <a:schemeClr val="accent5"/>
            </a:effectRef>
            <a:fontRef idx="minor">
              <a:schemeClr val="tx1"/>
            </a:fontRef>
          </p:style>
        </p:cxnSp>
        <p:grpSp>
          <p:nvGrpSpPr>
            <p:cNvPr id="20" name="组合 5"/>
            <p:cNvGrpSpPr>
              <a:grpSpLocks/>
            </p:cNvGrpSpPr>
            <p:nvPr/>
          </p:nvGrpSpPr>
          <p:grpSpPr bwMode="auto">
            <a:xfrm>
              <a:off x="2118149" y="1362204"/>
              <a:ext cx="3659889" cy="5617227"/>
              <a:chOff x="539444" y="1455562"/>
              <a:chExt cx="3443169" cy="5285258"/>
            </a:xfrm>
          </p:grpSpPr>
          <p:sp>
            <p:nvSpPr>
              <p:cNvPr id="142" name="任意多边形 141"/>
              <p:cNvSpPr/>
              <p:nvPr/>
            </p:nvSpPr>
            <p:spPr bwMode="auto">
              <a:xfrm>
                <a:off x="555319" y="1455562"/>
                <a:ext cx="1223921" cy="431838"/>
              </a:xfrm>
              <a:custGeom>
                <a:avLst/>
                <a:gdLst>
                  <a:gd name="connsiteX0" fmla="*/ 0 w 4039655"/>
                  <a:gd name="connsiteY0" fmla="*/ 215027 h 2150274"/>
                  <a:gd name="connsiteX1" fmla="*/ 215027 w 4039655"/>
                  <a:gd name="connsiteY1" fmla="*/ 0 h 2150274"/>
                  <a:gd name="connsiteX2" fmla="*/ 3824628 w 4039655"/>
                  <a:gd name="connsiteY2" fmla="*/ 0 h 2150274"/>
                  <a:gd name="connsiteX3" fmla="*/ 4039655 w 4039655"/>
                  <a:gd name="connsiteY3" fmla="*/ 215027 h 2150274"/>
                  <a:gd name="connsiteX4" fmla="*/ 4039655 w 4039655"/>
                  <a:gd name="connsiteY4" fmla="*/ 1935247 h 2150274"/>
                  <a:gd name="connsiteX5" fmla="*/ 3824628 w 4039655"/>
                  <a:gd name="connsiteY5" fmla="*/ 2150274 h 2150274"/>
                  <a:gd name="connsiteX6" fmla="*/ 215027 w 4039655"/>
                  <a:gd name="connsiteY6" fmla="*/ 2150274 h 2150274"/>
                  <a:gd name="connsiteX7" fmla="*/ 0 w 4039655"/>
                  <a:gd name="connsiteY7" fmla="*/ 1935247 h 2150274"/>
                  <a:gd name="connsiteX8" fmla="*/ 0 w 4039655"/>
                  <a:gd name="connsiteY8" fmla="*/ 215027 h 2150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39655" h="2150274">
                    <a:moveTo>
                      <a:pt x="0" y="215027"/>
                    </a:moveTo>
                    <a:cubicBezTo>
                      <a:pt x="0" y="96271"/>
                      <a:pt x="96271" y="0"/>
                      <a:pt x="215027" y="0"/>
                    </a:cubicBezTo>
                    <a:lnTo>
                      <a:pt x="3824628" y="0"/>
                    </a:lnTo>
                    <a:cubicBezTo>
                      <a:pt x="3943384" y="0"/>
                      <a:pt x="4039655" y="96271"/>
                      <a:pt x="4039655" y="215027"/>
                    </a:cubicBezTo>
                    <a:lnTo>
                      <a:pt x="4039655" y="1935247"/>
                    </a:lnTo>
                    <a:cubicBezTo>
                      <a:pt x="4039655" y="2054003"/>
                      <a:pt x="3943384" y="2150274"/>
                      <a:pt x="3824628" y="2150274"/>
                    </a:cubicBezTo>
                    <a:lnTo>
                      <a:pt x="215027" y="2150274"/>
                    </a:lnTo>
                    <a:cubicBezTo>
                      <a:pt x="96271" y="2150274"/>
                      <a:pt x="0" y="2054003"/>
                      <a:pt x="0" y="1935247"/>
                    </a:cubicBezTo>
                    <a:lnTo>
                      <a:pt x="0" y="215027"/>
                    </a:lnTo>
                    <a:close/>
                  </a:path>
                </a:pathLst>
              </a:custGeom>
            </p:spPr>
            <p:style>
              <a:lnRef idx="2">
                <a:schemeClr val="accent5"/>
              </a:lnRef>
              <a:fillRef idx="1">
                <a:schemeClr val="lt1"/>
              </a:fillRef>
              <a:effectRef idx="0">
                <a:schemeClr val="accent5"/>
              </a:effectRef>
              <a:fontRef idx="minor">
                <a:schemeClr val="dk1"/>
              </a:fontRef>
            </p:style>
            <p:txBody>
              <a:bodyPr lIns="330169" tIns="330169" rIns="330169" bIns="330169" spcCol="1270" anchor="ctr"/>
              <a:lstStyle/>
              <a:p>
                <a:pPr algn="ctr" defTabSz="3071163">
                  <a:lnSpc>
                    <a:spcPct val="90000"/>
                  </a:lnSpc>
                  <a:spcAft>
                    <a:spcPct val="35000"/>
                  </a:spcAft>
                  <a:defRPr/>
                </a:pPr>
                <a:endParaRPr lang="zh-CN" altLang="en-US" sz="6910">
                  <a:solidFill>
                    <a:schemeClr val="bg1"/>
                  </a:solidFill>
                </a:endParaRPr>
              </a:p>
            </p:txBody>
          </p:sp>
          <p:sp>
            <p:nvSpPr>
              <p:cNvPr id="143" name="任意多边形 142"/>
              <p:cNvSpPr/>
              <p:nvPr/>
            </p:nvSpPr>
            <p:spPr bwMode="auto">
              <a:xfrm>
                <a:off x="539444" y="2636767"/>
                <a:ext cx="1223921" cy="400086"/>
              </a:xfrm>
              <a:custGeom>
                <a:avLst/>
                <a:gdLst>
                  <a:gd name="connsiteX0" fmla="*/ 0 w 4039655"/>
                  <a:gd name="connsiteY0" fmla="*/ 215027 h 2150274"/>
                  <a:gd name="connsiteX1" fmla="*/ 215027 w 4039655"/>
                  <a:gd name="connsiteY1" fmla="*/ 0 h 2150274"/>
                  <a:gd name="connsiteX2" fmla="*/ 3824628 w 4039655"/>
                  <a:gd name="connsiteY2" fmla="*/ 0 h 2150274"/>
                  <a:gd name="connsiteX3" fmla="*/ 4039655 w 4039655"/>
                  <a:gd name="connsiteY3" fmla="*/ 215027 h 2150274"/>
                  <a:gd name="connsiteX4" fmla="*/ 4039655 w 4039655"/>
                  <a:gd name="connsiteY4" fmla="*/ 1935247 h 2150274"/>
                  <a:gd name="connsiteX5" fmla="*/ 3824628 w 4039655"/>
                  <a:gd name="connsiteY5" fmla="*/ 2150274 h 2150274"/>
                  <a:gd name="connsiteX6" fmla="*/ 215027 w 4039655"/>
                  <a:gd name="connsiteY6" fmla="*/ 2150274 h 2150274"/>
                  <a:gd name="connsiteX7" fmla="*/ 0 w 4039655"/>
                  <a:gd name="connsiteY7" fmla="*/ 1935247 h 2150274"/>
                  <a:gd name="connsiteX8" fmla="*/ 0 w 4039655"/>
                  <a:gd name="connsiteY8" fmla="*/ 215027 h 2150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39655" h="2150274">
                    <a:moveTo>
                      <a:pt x="0" y="215027"/>
                    </a:moveTo>
                    <a:cubicBezTo>
                      <a:pt x="0" y="96271"/>
                      <a:pt x="96271" y="0"/>
                      <a:pt x="215027" y="0"/>
                    </a:cubicBezTo>
                    <a:lnTo>
                      <a:pt x="3824628" y="0"/>
                    </a:lnTo>
                    <a:cubicBezTo>
                      <a:pt x="3943384" y="0"/>
                      <a:pt x="4039655" y="96271"/>
                      <a:pt x="4039655" y="215027"/>
                    </a:cubicBezTo>
                    <a:lnTo>
                      <a:pt x="4039655" y="1935247"/>
                    </a:lnTo>
                    <a:cubicBezTo>
                      <a:pt x="4039655" y="2054003"/>
                      <a:pt x="3943384" y="2150274"/>
                      <a:pt x="3824628" y="2150274"/>
                    </a:cubicBezTo>
                    <a:lnTo>
                      <a:pt x="215027" y="2150274"/>
                    </a:lnTo>
                    <a:cubicBezTo>
                      <a:pt x="96271" y="2150274"/>
                      <a:pt x="0" y="2054003"/>
                      <a:pt x="0" y="1935247"/>
                    </a:cubicBezTo>
                    <a:lnTo>
                      <a:pt x="0" y="215027"/>
                    </a:lnTo>
                    <a:close/>
                  </a:path>
                </a:pathLst>
              </a:custGeom>
            </p:spPr>
            <p:style>
              <a:lnRef idx="2">
                <a:schemeClr val="accent5"/>
              </a:lnRef>
              <a:fillRef idx="1">
                <a:schemeClr val="lt1"/>
              </a:fillRef>
              <a:effectRef idx="0">
                <a:schemeClr val="accent5"/>
              </a:effectRef>
              <a:fontRef idx="minor">
                <a:schemeClr val="dk1"/>
              </a:fontRef>
            </p:style>
            <p:txBody>
              <a:bodyPr lIns="330169" tIns="330169" rIns="330169" bIns="330169" spcCol="1270" anchor="ctr"/>
              <a:lstStyle/>
              <a:p>
                <a:pPr algn="ctr" defTabSz="3071163">
                  <a:lnSpc>
                    <a:spcPct val="90000"/>
                  </a:lnSpc>
                  <a:spcAft>
                    <a:spcPct val="35000"/>
                  </a:spcAft>
                  <a:defRPr/>
                </a:pPr>
                <a:endParaRPr lang="zh-CN" altLang="en-US" sz="6910">
                  <a:solidFill>
                    <a:schemeClr val="bg1"/>
                  </a:solidFill>
                </a:endParaRPr>
              </a:p>
            </p:txBody>
          </p:sp>
          <p:sp>
            <p:nvSpPr>
              <p:cNvPr id="144" name="任意多边形 143"/>
              <p:cNvSpPr/>
              <p:nvPr/>
            </p:nvSpPr>
            <p:spPr bwMode="auto">
              <a:xfrm>
                <a:off x="539444" y="3182916"/>
                <a:ext cx="1223921" cy="417550"/>
              </a:xfrm>
              <a:custGeom>
                <a:avLst/>
                <a:gdLst>
                  <a:gd name="connsiteX0" fmla="*/ 0 w 4039655"/>
                  <a:gd name="connsiteY0" fmla="*/ 215027 h 2150274"/>
                  <a:gd name="connsiteX1" fmla="*/ 215027 w 4039655"/>
                  <a:gd name="connsiteY1" fmla="*/ 0 h 2150274"/>
                  <a:gd name="connsiteX2" fmla="*/ 3824628 w 4039655"/>
                  <a:gd name="connsiteY2" fmla="*/ 0 h 2150274"/>
                  <a:gd name="connsiteX3" fmla="*/ 4039655 w 4039655"/>
                  <a:gd name="connsiteY3" fmla="*/ 215027 h 2150274"/>
                  <a:gd name="connsiteX4" fmla="*/ 4039655 w 4039655"/>
                  <a:gd name="connsiteY4" fmla="*/ 1935247 h 2150274"/>
                  <a:gd name="connsiteX5" fmla="*/ 3824628 w 4039655"/>
                  <a:gd name="connsiteY5" fmla="*/ 2150274 h 2150274"/>
                  <a:gd name="connsiteX6" fmla="*/ 215027 w 4039655"/>
                  <a:gd name="connsiteY6" fmla="*/ 2150274 h 2150274"/>
                  <a:gd name="connsiteX7" fmla="*/ 0 w 4039655"/>
                  <a:gd name="connsiteY7" fmla="*/ 1935247 h 2150274"/>
                  <a:gd name="connsiteX8" fmla="*/ 0 w 4039655"/>
                  <a:gd name="connsiteY8" fmla="*/ 215027 h 2150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39655" h="2150274">
                    <a:moveTo>
                      <a:pt x="0" y="215027"/>
                    </a:moveTo>
                    <a:cubicBezTo>
                      <a:pt x="0" y="96271"/>
                      <a:pt x="96271" y="0"/>
                      <a:pt x="215027" y="0"/>
                    </a:cubicBezTo>
                    <a:lnTo>
                      <a:pt x="3824628" y="0"/>
                    </a:lnTo>
                    <a:cubicBezTo>
                      <a:pt x="3943384" y="0"/>
                      <a:pt x="4039655" y="96271"/>
                      <a:pt x="4039655" y="215027"/>
                    </a:cubicBezTo>
                    <a:lnTo>
                      <a:pt x="4039655" y="1935247"/>
                    </a:lnTo>
                    <a:cubicBezTo>
                      <a:pt x="4039655" y="2054003"/>
                      <a:pt x="3943384" y="2150274"/>
                      <a:pt x="3824628" y="2150274"/>
                    </a:cubicBezTo>
                    <a:lnTo>
                      <a:pt x="215027" y="2150274"/>
                    </a:lnTo>
                    <a:cubicBezTo>
                      <a:pt x="96271" y="2150274"/>
                      <a:pt x="0" y="2054003"/>
                      <a:pt x="0" y="1935247"/>
                    </a:cubicBezTo>
                    <a:lnTo>
                      <a:pt x="0" y="215027"/>
                    </a:lnTo>
                    <a:close/>
                  </a:path>
                </a:pathLst>
              </a:custGeom>
            </p:spPr>
            <p:style>
              <a:lnRef idx="2">
                <a:schemeClr val="accent5"/>
              </a:lnRef>
              <a:fillRef idx="1">
                <a:schemeClr val="lt1"/>
              </a:fillRef>
              <a:effectRef idx="0">
                <a:schemeClr val="accent5"/>
              </a:effectRef>
              <a:fontRef idx="minor">
                <a:schemeClr val="dk1"/>
              </a:fontRef>
            </p:style>
            <p:txBody>
              <a:bodyPr lIns="330169" tIns="330169" rIns="330169" bIns="330169" spcCol="1270" anchor="ctr"/>
              <a:lstStyle/>
              <a:p>
                <a:pPr algn="ctr" defTabSz="3071163">
                  <a:lnSpc>
                    <a:spcPct val="90000"/>
                  </a:lnSpc>
                  <a:spcAft>
                    <a:spcPct val="35000"/>
                  </a:spcAft>
                  <a:defRPr/>
                </a:pPr>
                <a:endParaRPr lang="zh-CN" altLang="en-US" sz="6910">
                  <a:solidFill>
                    <a:schemeClr val="bg1"/>
                  </a:solidFill>
                </a:endParaRPr>
              </a:p>
            </p:txBody>
          </p:sp>
          <p:sp>
            <p:nvSpPr>
              <p:cNvPr id="145" name="任意多边形 144"/>
              <p:cNvSpPr/>
              <p:nvPr/>
            </p:nvSpPr>
            <p:spPr bwMode="auto">
              <a:xfrm>
                <a:off x="539444" y="3716363"/>
                <a:ext cx="1223921" cy="419137"/>
              </a:xfrm>
              <a:custGeom>
                <a:avLst/>
                <a:gdLst>
                  <a:gd name="connsiteX0" fmla="*/ 0 w 4039655"/>
                  <a:gd name="connsiteY0" fmla="*/ 215027 h 2150274"/>
                  <a:gd name="connsiteX1" fmla="*/ 215027 w 4039655"/>
                  <a:gd name="connsiteY1" fmla="*/ 0 h 2150274"/>
                  <a:gd name="connsiteX2" fmla="*/ 3824628 w 4039655"/>
                  <a:gd name="connsiteY2" fmla="*/ 0 h 2150274"/>
                  <a:gd name="connsiteX3" fmla="*/ 4039655 w 4039655"/>
                  <a:gd name="connsiteY3" fmla="*/ 215027 h 2150274"/>
                  <a:gd name="connsiteX4" fmla="*/ 4039655 w 4039655"/>
                  <a:gd name="connsiteY4" fmla="*/ 1935247 h 2150274"/>
                  <a:gd name="connsiteX5" fmla="*/ 3824628 w 4039655"/>
                  <a:gd name="connsiteY5" fmla="*/ 2150274 h 2150274"/>
                  <a:gd name="connsiteX6" fmla="*/ 215027 w 4039655"/>
                  <a:gd name="connsiteY6" fmla="*/ 2150274 h 2150274"/>
                  <a:gd name="connsiteX7" fmla="*/ 0 w 4039655"/>
                  <a:gd name="connsiteY7" fmla="*/ 1935247 h 2150274"/>
                  <a:gd name="connsiteX8" fmla="*/ 0 w 4039655"/>
                  <a:gd name="connsiteY8" fmla="*/ 215027 h 2150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39655" h="2150274">
                    <a:moveTo>
                      <a:pt x="0" y="215027"/>
                    </a:moveTo>
                    <a:cubicBezTo>
                      <a:pt x="0" y="96271"/>
                      <a:pt x="96271" y="0"/>
                      <a:pt x="215027" y="0"/>
                    </a:cubicBezTo>
                    <a:lnTo>
                      <a:pt x="3824628" y="0"/>
                    </a:lnTo>
                    <a:cubicBezTo>
                      <a:pt x="3943384" y="0"/>
                      <a:pt x="4039655" y="96271"/>
                      <a:pt x="4039655" y="215027"/>
                    </a:cubicBezTo>
                    <a:lnTo>
                      <a:pt x="4039655" y="1935247"/>
                    </a:lnTo>
                    <a:cubicBezTo>
                      <a:pt x="4039655" y="2054003"/>
                      <a:pt x="3943384" y="2150274"/>
                      <a:pt x="3824628" y="2150274"/>
                    </a:cubicBezTo>
                    <a:lnTo>
                      <a:pt x="215027" y="2150274"/>
                    </a:lnTo>
                    <a:cubicBezTo>
                      <a:pt x="96271" y="2150274"/>
                      <a:pt x="0" y="2054003"/>
                      <a:pt x="0" y="1935247"/>
                    </a:cubicBezTo>
                    <a:lnTo>
                      <a:pt x="0" y="215027"/>
                    </a:lnTo>
                    <a:close/>
                  </a:path>
                </a:pathLst>
              </a:custGeom>
            </p:spPr>
            <p:style>
              <a:lnRef idx="2">
                <a:schemeClr val="accent5"/>
              </a:lnRef>
              <a:fillRef idx="1">
                <a:schemeClr val="lt1"/>
              </a:fillRef>
              <a:effectRef idx="0">
                <a:schemeClr val="accent5"/>
              </a:effectRef>
              <a:fontRef idx="minor">
                <a:schemeClr val="dk1"/>
              </a:fontRef>
            </p:style>
            <p:txBody>
              <a:bodyPr lIns="330169" tIns="330169" rIns="330169" bIns="330169" spcCol="1270" anchor="ctr"/>
              <a:lstStyle/>
              <a:p>
                <a:pPr algn="ctr" defTabSz="3071163">
                  <a:lnSpc>
                    <a:spcPct val="90000"/>
                  </a:lnSpc>
                  <a:spcAft>
                    <a:spcPct val="35000"/>
                  </a:spcAft>
                  <a:defRPr/>
                </a:pPr>
                <a:endParaRPr lang="zh-CN" altLang="en-US" sz="6910">
                  <a:solidFill>
                    <a:schemeClr val="bg1"/>
                  </a:solidFill>
                </a:endParaRPr>
              </a:p>
            </p:txBody>
          </p:sp>
          <p:sp>
            <p:nvSpPr>
              <p:cNvPr id="146" name="任意多边形 145"/>
              <p:cNvSpPr/>
              <p:nvPr/>
            </p:nvSpPr>
            <p:spPr bwMode="auto">
              <a:xfrm>
                <a:off x="539444" y="2011236"/>
                <a:ext cx="1223921" cy="466767"/>
              </a:xfrm>
              <a:custGeom>
                <a:avLst/>
                <a:gdLst>
                  <a:gd name="connsiteX0" fmla="*/ 0 w 4039655"/>
                  <a:gd name="connsiteY0" fmla="*/ 215027 h 2150274"/>
                  <a:gd name="connsiteX1" fmla="*/ 215027 w 4039655"/>
                  <a:gd name="connsiteY1" fmla="*/ 0 h 2150274"/>
                  <a:gd name="connsiteX2" fmla="*/ 3824628 w 4039655"/>
                  <a:gd name="connsiteY2" fmla="*/ 0 h 2150274"/>
                  <a:gd name="connsiteX3" fmla="*/ 4039655 w 4039655"/>
                  <a:gd name="connsiteY3" fmla="*/ 215027 h 2150274"/>
                  <a:gd name="connsiteX4" fmla="*/ 4039655 w 4039655"/>
                  <a:gd name="connsiteY4" fmla="*/ 1935247 h 2150274"/>
                  <a:gd name="connsiteX5" fmla="*/ 3824628 w 4039655"/>
                  <a:gd name="connsiteY5" fmla="*/ 2150274 h 2150274"/>
                  <a:gd name="connsiteX6" fmla="*/ 215027 w 4039655"/>
                  <a:gd name="connsiteY6" fmla="*/ 2150274 h 2150274"/>
                  <a:gd name="connsiteX7" fmla="*/ 0 w 4039655"/>
                  <a:gd name="connsiteY7" fmla="*/ 1935247 h 2150274"/>
                  <a:gd name="connsiteX8" fmla="*/ 0 w 4039655"/>
                  <a:gd name="connsiteY8" fmla="*/ 215027 h 2150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39655" h="2150274">
                    <a:moveTo>
                      <a:pt x="0" y="215027"/>
                    </a:moveTo>
                    <a:cubicBezTo>
                      <a:pt x="0" y="96271"/>
                      <a:pt x="96271" y="0"/>
                      <a:pt x="215027" y="0"/>
                    </a:cubicBezTo>
                    <a:lnTo>
                      <a:pt x="3824628" y="0"/>
                    </a:lnTo>
                    <a:cubicBezTo>
                      <a:pt x="3943384" y="0"/>
                      <a:pt x="4039655" y="96271"/>
                      <a:pt x="4039655" y="215027"/>
                    </a:cubicBezTo>
                    <a:lnTo>
                      <a:pt x="4039655" y="1935247"/>
                    </a:lnTo>
                    <a:cubicBezTo>
                      <a:pt x="4039655" y="2054003"/>
                      <a:pt x="3943384" y="2150274"/>
                      <a:pt x="3824628" y="2150274"/>
                    </a:cubicBezTo>
                    <a:lnTo>
                      <a:pt x="215027" y="2150274"/>
                    </a:lnTo>
                    <a:cubicBezTo>
                      <a:pt x="96271" y="2150274"/>
                      <a:pt x="0" y="2054003"/>
                      <a:pt x="0" y="1935247"/>
                    </a:cubicBezTo>
                    <a:lnTo>
                      <a:pt x="0" y="215027"/>
                    </a:lnTo>
                    <a:close/>
                  </a:path>
                </a:pathLst>
              </a:custGeom>
            </p:spPr>
            <p:style>
              <a:lnRef idx="2">
                <a:schemeClr val="accent5"/>
              </a:lnRef>
              <a:fillRef idx="1">
                <a:schemeClr val="lt1"/>
              </a:fillRef>
              <a:effectRef idx="0">
                <a:schemeClr val="accent5"/>
              </a:effectRef>
              <a:fontRef idx="minor">
                <a:schemeClr val="dk1"/>
              </a:fontRef>
            </p:style>
            <p:txBody>
              <a:bodyPr lIns="330169" tIns="330169" rIns="330169" bIns="330169" spcCol="1270" anchor="ctr"/>
              <a:lstStyle/>
              <a:p>
                <a:pPr algn="ctr" defTabSz="3071163">
                  <a:lnSpc>
                    <a:spcPct val="90000"/>
                  </a:lnSpc>
                  <a:spcAft>
                    <a:spcPct val="35000"/>
                  </a:spcAft>
                  <a:defRPr/>
                </a:pPr>
                <a:endParaRPr lang="zh-CN" altLang="en-US" sz="6910">
                  <a:solidFill>
                    <a:schemeClr val="bg1"/>
                  </a:solidFill>
                </a:endParaRPr>
              </a:p>
            </p:txBody>
          </p:sp>
          <p:cxnSp>
            <p:nvCxnSpPr>
              <p:cNvPr id="147" name="直接连接符 146"/>
              <p:cNvCxnSpPr/>
              <p:nvPr/>
            </p:nvCxnSpPr>
            <p:spPr>
              <a:xfrm>
                <a:off x="2684083" y="1704822"/>
                <a:ext cx="17461" cy="4893111"/>
              </a:xfrm>
              <a:prstGeom prst="line">
                <a:avLst/>
              </a:prstGeom>
            </p:spPr>
            <p:style>
              <a:lnRef idx="2">
                <a:schemeClr val="accent5"/>
              </a:lnRef>
              <a:fillRef idx="0">
                <a:schemeClr val="accent5"/>
              </a:fillRef>
              <a:effectRef idx="1">
                <a:schemeClr val="accent5"/>
              </a:effectRef>
              <a:fontRef idx="minor">
                <a:schemeClr val="tx1"/>
              </a:fontRef>
            </p:style>
          </p:cxnSp>
          <p:cxnSp>
            <p:nvCxnSpPr>
              <p:cNvPr id="148" name="直接箭头连接符 147"/>
              <p:cNvCxnSpPr/>
              <p:nvPr/>
            </p:nvCxnSpPr>
            <p:spPr>
              <a:xfrm flipH="1">
                <a:off x="1763365" y="2190640"/>
                <a:ext cx="936593" cy="0"/>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cxnSp>
            <p:nvCxnSpPr>
              <p:cNvPr id="149" name="直接箭头连接符 148"/>
              <p:cNvCxnSpPr/>
              <p:nvPr/>
            </p:nvCxnSpPr>
            <p:spPr>
              <a:xfrm flipH="1">
                <a:off x="1763365" y="3932282"/>
                <a:ext cx="936593" cy="6351"/>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cxnSp>
            <p:nvCxnSpPr>
              <p:cNvPr id="150" name="直接箭头连接符 149"/>
              <p:cNvCxnSpPr/>
              <p:nvPr/>
            </p:nvCxnSpPr>
            <p:spPr>
              <a:xfrm flipH="1">
                <a:off x="1763365" y="6553479"/>
                <a:ext cx="935005" cy="0"/>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cxnSp>
            <p:nvCxnSpPr>
              <p:cNvPr id="151" name="直接箭头连接符 150"/>
              <p:cNvCxnSpPr/>
              <p:nvPr/>
            </p:nvCxnSpPr>
            <p:spPr>
              <a:xfrm flipH="1" flipV="1">
                <a:off x="1736378" y="3429001"/>
                <a:ext cx="936593" cy="1587"/>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cxnSp>
            <p:nvCxnSpPr>
              <p:cNvPr id="152" name="直接箭头连接符 151"/>
              <p:cNvCxnSpPr/>
              <p:nvPr/>
            </p:nvCxnSpPr>
            <p:spPr>
              <a:xfrm flipH="1">
                <a:off x="1763365" y="2852686"/>
                <a:ext cx="935005" cy="0"/>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cxnSp>
            <p:nvCxnSpPr>
              <p:cNvPr id="153" name="直接箭头连接符 152"/>
              <p:cNvCxnSpPr/>
              <p:nvPr/>
            </p:nvCxnSpPr>
            <p:spPr>
              <a:xfrm flipH="1">
                <a:off x="1780826" y="1700059"/>
                <a:ext cx="935006" cy="0"/>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sp>
            <p:nvSpPr>
              <p:cNvPr id="154" name="TextBox 127"/>
              <p:cNvSpPr txBox="1"/>
              <p:nvPr/>
            </p:nvSpPr>
            <p:spPr>
              <a:xfrm>
                <a:off x="750191" y="2121139"/>
                <a:ext cx="802043" cy="271609"/>
              </a:xfrm>
              <a:prstGeom prst="rect">
                <a:avLst/>
              </a:prstGeom>
              <a:noFill/>
            </p:spPr>
            <p:txBody>
              <a:bodyPr wrap="square">
                <a:spAutoFit/>
              </a:bodyPr>
              <a:lstStyle/>
              <a:p>
                <a:pPr>
                  <a:defRPr/>
                </a:pPr>
                <a:r>
                  <a:rPr lang="zh-CN" altLang="en-US" sz="1276" b="1" dirty="0">
                    <a:latin typeface="+mn-ea"/>
                  </a:rPr>
                  <a:t>大成天下</a:t>
                </a:r>
                <a:endParaRPr lang="zh-CN" altLang="en-US" sz="1276" dirty="0">
                  <a:latin typeface="+mn-ea"/>
                </a:endParaRPr>
              </a:p>
            </p:txBody>
          </p:sp>
          <p:sp>
            <p:nvSpPr>
              <p:cNvPr id="155" name="任意多边形 154"/>
              <p:cNvSpPr/>
              <p:nvPr/>
            </p:nvSpPr>
            <p:spPr bwMode="auto">
              <a:xfrm>
                <a:off x="539444" y="6315332"/>
                <a:ext cx="1223921" cy="425488"/>
              </a:xfrm>
              <a:custGeom>
                <a:avLst/>
                <a:gdLst>
                  <a:gd name="connsiteX0" fmla="*/ 0 w 4039655"/>
                  <a:gd name="connsiteY0" fmla="*/ 215027 h 2150274"/>
                  <a:gd name="connsiteX1" fmla="*/ 215027 w 4039655"/>
                  <a:gd name="connsiteY1" fmla="*/ 0 h 2150274"/>
                  <a:gd name="connsiteX2" fmla="*/ 3824628 w 4039655"/>
                  <a:gd name="connsiteY2" fmla="*/ 0 h 2150274"/>
                  <a:gd name="connsiteX3" fmla="*/ 4039655 w 4039655"/>
                  <a:gd name="connsiteY3" fmla="*/ 215027 h 2150274"/>
                  <a:gd name="connsiteX4" fmla="*/ 4039655 w 4039655"/>
                  <a:gd name="connsiteY4" fmla="*/ 1935247 h 2150274"/>
                  <a:gd name="connsiteX5" fmla="*/ 3824628 w 4039655"/>
                  <a:gd name="connsiteY5" fmla="*/ 2150274 h 2150274"/>
                  <a:gd name="connsiteX6" fmla="*/ 215027 w 4039655"/>
                  <a:gd name="connsiteY6" fmla="*/ 2150274 h 2150274"/>
                  <a:gd name="connsiteX7" fmla="*/ 0 w 4039655"/>
                  <a:gd name="connsiteY7" fmla="*/ 1935247 h 2150274"/>
                  <a:gd name="connsiteX8" fmla="*/ 0 w 4039655"/>
                  <a:gd name="connsiteY8" fmla="*/ 215027 h 2150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39655" h="2150274">
                    <a:moveTo>
                      <a:pt x="0" y="215027"/>
                    </a:moveTo>
                    <a:cubicBezTo>
                      <a:pt x="0" y="96271"/>
                      <a:pt x="96271" y="0"/>
                      <a:pt x="215027" y="0"/>
                    </a:cubicBezTo>
                    <a:lnTo>
                      <a:pt x="3824628" y="0"/>
                    </a:lnTo>
                    <a:cubicBezTo>
                      <a:pt x="3943384" y="0"/>
                      <a:pt x="4039655" y="96271"/>
                      <a:pt x="4039655" y="215027"/>
                    </a:cubicBezTo>
                    <a:lnTo>
                      <a:pt x="4039655" y="1935247"/>
                    </a:lnTo>
                    <a:cubicBezTo>
                      <a:pt x="4039655" y="2054003"/>
                      <a:pt x="3943384" y="2150274"/>
                      <a:pt x="3824628" y="2150274"/>
                    </a:cubicBezTo>
                    <a:lnTo>
                      <a:pt x="215027" y="2150274"/>
                    </a:lnTo>
                    <a:cubicBezTo>
                      <a:pt x="96271" y="2150274"/>
                      <a:pt x="0" y="2054003"/>
                      <a:pt x="0" y="1935247"/>
                    </a:cubicBezTo>
                    <a:lnTo>
                      <a:pt x="0" y="215027"/>
                    </a:lnTo>
                    <a:close/>
                  </a:path>
                </a:pathLst>
              </a:custGeom>
            </p:spPr>
            <p:style>
              <a:lnRef idx="2">
                <a:schemeClr val="accent5"/>
              </a:lnRef>
              <a:fillRef idx="1">
                <a:schemeClr val="lt1"/>
              </a:fillRef>
              <a:effectRef idx="0">
                <a:schemeClr val="accent5"/>
              </a:effectRef>
              <a:fontRef idx="minor">
                <a:schemeClr val="dk1"/>
              </a:fontRef>
            </p:style>
            <p:txBody>
              <a:bodyPr lIns="330169" tIns="330169" rIns="330169" bIns="330169" spcCol="1270" anchor="ctr"/>
              <a:lstStyle/>
              <a:p>
                <a:pPr algn="ctr" defTabSz="3071163">
                  <a:lnSpc>
                    <a:spcPct val="90000"/>
                  </a:lnSpc>
                  <a:spcAft>
                    <a:spcPct val="35000"/>
                  </a:spcAft>
                  <a:defRPr/>
                </a:pPr>
                <a:endParaRPr lang="zh-CN" altLang="en-US" sz="6910">
                  <a:solidFill>
                    <a:schemeClr val="bg1"/>
                  </a:solidFill>
                </a:endParaRPr>
              </a:p>
            </p:txBody>
          </p:sp>
          <p:sp>
            <p:nvSpPr>
              <p:cNvPr id="156" name="TextBox 133"/>
              <p:cNvSpPr txBox="1"/>
              <p:nvPr/>
            </p:nvSpPr>
            <p:spPr>
              <a:xfrm>
                <a:off x="692897" y="6368434"/>
                <a:ext cx="820918" cy="271609"/>
              </a:xfrm>
              <a:prstGeom prst="rect">
                <a:avLst/>
              </a:prstGeom>
              <a:noFill/>
            </p:spPr>
            <p:txBody>
              <a:bodyPr wrap="square">
                <a:spAutoFit/>
              </a:bodyPr>
              <a:lstStyle/>
              <a:p>
                <a:pPr>
                  <a:defRPr/>
                </a:pPr>
                <a:r>
                  <a:rPr lang="zh-CN" altLang="en-US" sz="1276" b="1" dirty="0">
                    <a:latin typeface="+mn-ea"/>
                  </a:rPr>
                  <a:t>方物软件</a:t>
                </a:r>
                <a:endParaRPr lang="zh-CN" altLang="en-US" sz="1276" dirty="0">
                  <a:latin typeface="+mn-ea"/>
                </a:endParaRPr>
              </a:p>
            </p:txBody>
          </p:sp>
          <p:sp>
            <p:nvSpPr>
              <p:cNvPr id="157" name="TextBox 134"/>
              <p:cNvSpPr txBox="1"/>
              <p:nvPr/>
            </p:nvSpPr>
            <p:spPr>
              <a:xfrm>
                <a:off x="745019" y="3247218"/>
                <a:ext cx="807215" cy="271609"/>
              </a:xfrm>
              <a:prstGeom prst="rect">
                <a:avLst/>
              </a:prstGeom>
              <a:noFill/>
            </p:spPr>
            <p:txBody>
              <a:bodyPr wrap="square">
                <a:spAutoFit/>
              </a:bodyPr>
              <a:lstStyle/>
              <a:p>
                <a:pPr>
                  <a:defRPr/>
                </a:pPr>
                <a:r>
                  <a:rPr lang="zh-CN" altLang="en-US" sz="1276" b="1" dirty="0">
                    <a:latin typeface="+mn-ea"/>
                  </a:rPr>
                  <a:t>攀克网络</a:t>
                </a:r>
                <a:endParaRPr lang="zh-CN" altLang="en-US" sz="1276" dirty="0">
                  <a:latin typeface="+mn-ea"/>
                </a:endParaRPr>
              </a:p>
            </p:txBody>
          </p:sp>
          <p:sp>
            <p:nvSpPr>
              <p:cNvPr id="158" name="TextBox 136"/>
              <p:cNvSpPr txBox="1"/>
              <p:nvPr/>
            </p:nvSpPr>
            <p:spPr>
              <a:xfrm>
                <a:off x="734975" y="2711782"/>
                <a:ext cx="826865" cy="271609"/>
              </a:xfrm>
              <a:prstGeom prst="rect">
                <a:avLst/>
              </a:prstGeom>
              <a:noFill/>
            </p:spPr>
            <p:txBody>
              <a:bodyPr wrap="square">
                <a:spAutoFit/>
              </a:bodyPr>
              <a:lstStyle/>
              <a:p>
                <a:pPr>
                  <a:defRPr/>
                </a:pPr>
                <a:r>
                  <a:rPr lang="zh-CN" altLang="en-US" sz="1276" b="1" dirty="0">
                    <a:latin typeface="+mn-ea"/>
                  </a:rPr>
                  <a:t>优逸科技</a:t>
                </a:r>
                <a:endParaRPr lang="zh-CN" altLang="en-US" sz="1276" dirty="0">
                  <a:latin typeface="+mn-ea"/>
                </a:endParaRPr>
              </a:p>
            </p:txBody>
          </p:sp>
          <p:sp>
            <p:nvSpPr>
              <p:cNvPr id="159" name="TextBox 140"/>
              <p:cNvSpPr txBox="1"/>
              <p:nvPr/>
            </p:nvSpPr>
            <p:spPr>
              <a:xfrm>
                <a:off x="729756" y="1519471"/>
                <a:ext cx="855602" cy="271609"/>
              </a:xfrm>
              <a:prstGeom prst="rect">
                <a:avLst/>
              </a:prstGeom>
              <a:noFill/>
            </p:spPr>
            <p:txBody>
              <a:bodyPr wrap="square">
                <a:spAutoFit/>
              </a:bodyPr>
              <a:lstStyle/>
              <a:p>
                <a:pPr>
                  <a:defRPr/>
                </a:pPr>
                <a:r>
                  <a:rPr lang="zh-CN" altLang="en-US" sz="1276" b="1" dirty="0">
                    <a:latin typeface="+mn-ea"/>
                  </a:rPr>
                  <a:t>太一星晨</a:t>
                </a:r>
                <a:endParaRPr lang="zh-CN" altLang="en-US" sz="1276" dirty="0">
                  <a:latin typeface="+mn-ea"/>
                </a:endParaRPr>
              </a:p>
            </p:txBody>
          </p:sp>
          <p:cxnSp>
            <p:nvCxnSpPr>
              <p:cNvPr id="160" name="直接箭头连接符 159"/>
              <p:cNvCxnSpPr/>
              <p:nvPr/>
            </p:nvCxnSpPr>
            <p:spPr>
              <a:xfrm flipH="1">
                <a:off x="1764952" y="4464143"/>
                <a:ext cx="935006" cy="0"/>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sp>
            <p:nvSpPr>
              <p:cNvPr id="161" name="任意多边形 160"/>
              <p:cNvSpPr/>
              <p:nvPr/>
            </p:nvSpPr>
            <p:spPr bwMode="auto">
              <a:xfrm>
                <a:off x="539444" y="4260925"/>
                <a:ext cx="1223921" cy="392147"/>
              </a:xfrm>
              <a:custGeom>
                <a:avLst/>
                <a:gdLst>
                  <a:gd name="connsiteX0" fmla="*/ 0 w 4039655"/>
                  <a:gd name="connsiteY0" fmla="*/ 215027 h 2150274"/>
                  <a:gd name="connsiteX1" fmla="*/ 215027 w 4039655"/>
                  <a:gd name="connsiteY1" fmla="*/ 0 h 2150274"/>
                  <a:gd name="connsiteX2" fmla="*/ 3824628 w 4039655"/>
                  <a:gd name="connsiteY2" fmla="*/ 0 h 2150274"/>
                  <a:gd name="connsiteX3" fmla="*/ 4039655 w 4039655"/>
                  <a:gd name="connsiteY3" fmla="*/ 215027 h 2150274"/>
                  <a:gd name="connsiteX4" fmla="*/ 4039655 w 4039655"/>
                  <a:gd name="connsiteY4" fmla="*/ 1935247 h 2150274"/>
                  <a:gd name="connsiteX5" fmla="*/ 3824628 w 4039655"/>
                  <a:gd name="connsiteY5" fmla="*/ 2150274 h 2150274"/>
                  <a:gd name="connsiteX6" fmla="*/ 215027 w 4039655"/>
                  <a:gd name="connsiteY6" fmla="*/ 2150274 h 2150274"/>
                  <a:gd name="connsiteX7" fmla="*/ 0 w 4039655"/>
                  <a:gd name="connsiteY7" fmla="*/ 1935247 h 2150274"/>
                  <a:gd name="connsiteX8" fmla="*/ 0 w 4039655"/>
                  <a:gd name="connsiteY8" fmla="*/ 215027 h 2150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39655" h="2150274">
                    <a:moveTo>
                      <a:pt x="0" y="215027"/>
                    </a:moveTo>
                    <a:cubicBezTo>
                      <a:pt x="0" y="96271"/>
                      <a:pt x="96271" y="0"/>
                      <a:pt x="215027" y="0"/>
                    </a:cubicBezTo>
                    <a:lnTo>
                      <a:pt x="3824628" y="0"/>
                    </a:lnTo>
                    <a:cubicBezTo>
                      <a:pt x="3943384" y="0"/>
                      <a:pt x="4039655" y="96271"/>
                      <a:pt x="4039655" y="215027"/>
                    </a:cubicBezTo>
                    <a:lnTo>
                      <a:pt x="4039655" y="1935247"/>
                    </a:lnTo>
                    <a:cubicBezTo>
                      <a:pt x="4039655" y="2054003"/>
                      <a:pt x="3943384" y="2150274"/>
                      <a:pt x="3824628" y="2150274"/>
                    </a:cubicBezTo>
                    <a:lnTo>
                      <a:pt x="215027" y="2150274"/>
                    </a:lnTo>
                    <a:cubicBezTo>
                      <a:pt x="96271" y="2150274"/>
                      <a:pt x="0" y="2054003"/>
                      <a:pt x="0" y="1935247"/>
                    </a:cubicBezTo>
                    <a:lnTo>
                      <a:pt x="0" y="215027"/>
                    </a:lnTo>
                    <a:close/>
                  </a:path>
                </a:pathLst>
              </a:custGeom>
            </p:spPr>
            <p:style>
              <a:lnRef idx="2">
                <a:schemeClr val="accent5"/>
              </a:lnRef>
              <a:fillRef idx="1">
                <a:schemeClr val="lt1"/>
              </a:fillRef>
              <a:effectRef idx="0">
                <a:schemeClr val="accent5"/>
              </a:effectRef>
              <a:fontRef idx="minor">
                <a:schemeClr val="dk1"/>
              </a:fontRef>
            </p:style>
            <p:txBody>
              <a:bodyPr lIns="330169" tIns="330169" rIns="330169" bIns="330169" spcCol="1270" anchor="ctr"/>
              <a:lstStyle/>
              <a:p>
                <a:pPr algn="ctr" defTabSz="3071163">
                  <a:lnSpc>
                    <a:spcPct val="90000"/>
                  </a:lnSpc>
                  <a:spcAft>
                    <a:spcPct val="35000"/>
                  </a:spcAft>
                  <a:defRPr/>
                </a:pPr>
                <a:endParaRPr lang="zh-CN" altLang="en-US" sz="6910">
                  <a:solidFill>
                    <a:schemeClr val="bg1"/>
                  </a:solidFill>
                </a:endParaRPr>
              </a:p>
            </p:txBody>
          </p:sp>
          <p:sp>
            <p:nvSpPr>
              <p:cNvPr id="162" name="TextBox 126"/>
              <p:cNvSpPr txBox="1"/>
              <p:nvPr/>
            </p:nvSpPr>
            <p:spPr>
              <a:xfrm>
                <a:off x="698984" y="4325623"/>
                <a:ext cx="866743" cy="271609"/>
              </a:xfrm>
              <a:prstGeom prst="rect">
                <a:avLst/>
              </a:prstGeom>
              <a:noFill/>
            </p:spPr>
            <p:txBody>
              <a:bodyPr wrap="square">
                <a:spAutoFit/>
              </a:bodyPr>
              <a:lstStyle/>
              <a:p>
                <a:pPr>
                  <a:defRPr/>
                </a:pPr>
                <a:r>
                  <a:rPr lang="zh-CN" altLang="en-US" sz="1276" b="1" dirty="0">
                    <a:latin typeface="+mn-ea"/>
                  </a:rPr>
                  <a:t>杭州磐联</a:t>
                </a:r>
                <a:endParaRPr lang="zh-CN" altLang="en-US" sz="1276" dirty="0">
                  <a:latin typeface="+mn-ea"/>
                </a:endParaRPr>
              </a:p>
            </p:txBody>
          </p:sp>
          <p:sp>
            <p:nvSpPr>
              <p:cNvPr id="163" name="任意多边形 162"/>
              <p:cNvSpPr/>
              <p:nvPr/>
            </p:nvSpPr>
            <p:spPr bwMode="auto">
              <a:xfrm>
                <a:off x="539444" y="5805699"/>
                <a:ext cx="1223921" cy="417550"/>
              </a:xfrm>
              <a:custGeom>
                <a:avLst/>
                <a:gdLst>
                  <a:gd name="connsiteX0" fmla="*/ 0 w 4039655"/>
                  <a:gd name="connsiteY0" fmla="*/ 215027 h 2150274"/>
                  <a:gd name="connsiteX1" fmla="*/ 215027 w 4039655"/>
                  <a:gd name="connsiteY1" fmla="*/ 0 h 2150274"/>
                  <a:gd name="connsiteX2" fmla="*/ 3824628 w 4039655"/>
                  <a:gd name="connsiteY2" fmla="*/ 0 h 2150274"/>
                  <a:gd name="connsiteX3" fmla="*/ 4039655 w 4039655"/>
                  <a:gd name="connsiteY3" fmla="*/ 215027 h 2150274"/>
                  <a:gd name="connsiteX4" fmla="*/ 4039655 w 4039655"/>
                  <a:gd name="connsiteY4" fmla="*/ 1935247 h 2150274"/>
                  <a:gd name="connsiteX5" fmla="*/ 3824628 w 4039655"/>
                  <a:gd name="connsiteY5" fmla="*/ 2150274 h 2150274"/>
                  <a:gd name="connsiteX6" fmla="*/ 215027 w 4039655"/>
                  <a:gd name="connsiteY6" fmla="*/ 2150274 h 2150274"/>
                  <a:gd name="connsiteX7" fmla="*/ 0 w 4039655"/>
                  <a:gd name="connsiteY7" fmla="*/ 1935247 h 2150274"/>
                  <a:gd name="connsiteX8" fmla="*/ 0 w 4039655"/>
                  <a:gd name="connsiteY8" fmla="*/ 215027 h 2150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39655" h="2150274">
                    <a:moveTo>
                      <a:pt x="0" y="215027"/>
                    </a:moveTo>
                    <a:cubicBezTo>
                      <a:pt x="0" y="96271"/>
                      <a:pt x="96271" y="0"/>
                      <a:pt x="215027" y="0"/>
                    </a:cubicBezTo>
                    <a:lnTo>
                      <a:pt x="3824628" y="0"/>
                    </a:lnTo>
                    <a:cubicBezTo>
                      <a:pt x="3943384" y="0"/>
                      <a:pt x="4039655" y="96271"/>
                      <a:pt x="4039655" y="215027"/>
                    </a:cubicBezTo>
                    <a:lnTo>
                      <a:pt x="4039655" y="1935247"/>
                    </a:lnTo>
                    <a:cubicBezTo>
                      <a:pt x="4039655" y="2054003"/>
                      <a:pt x="3943384" y="2150274"/>
                      <a:pt x="3824628" y="2150274"/>
                    </a:cubicBezTo>
                    <a:lnTo>
                      <a:pt x="215027" y="2150274"/>
                    </a:lnTo>
                    <a:cubicBezTo>
                      <a:pt x="96271" y="2150274"/>
                      <a:pt x="0" y="2054003"/>
                      <a:pt x="0" y="1935247"/>
                    </a:cubicBezTo>
                    <a:lnTo>
                      <a:pt x="0" y="215027"/>
                    </a:lnTo>
                    <a:close/>
                  </a:path>
                </a:pathLst>
              </a:custGeom>
            </p:spPr>
            <p:style>
              <a:lnRef idx="2">
                <a:schemeClr val="accent5"/>
              </a:lnRef>
              <a:fillRef idx="1">
                <a:schemeClr val="lt1"/>
              </a:fillRef>
              <a:effectRef idx="0">
                <a:schemeClr val="accent5"/>
              </a:effectRef>
              <a:fontRef idx="minor">
                <a:schemeClr val="dk1"/>
              </a:fontRef>
            </p:style>
            <p:txBody>
              <a:bodyPr lIns="330169" tIns="330169" rIns="330169" bIns="330169" spcCol="1270" anchor="ctr"/>
              <a:lstStyle/>
              <a:p>
                <a:pPr algn="ctr" defTabSz="3071163">
                  <a:lnSpc>
                    <a:spcPct val="90000"/>
                  </a:lnSpc>
                  <a:spcAft>
                    <a:spcPct val="35000"/>
                  </a:spcAft>
                  <a:defRPr/>
                </a:pPr>
                <a:endParaRPr lang="zh-CN" altLang="en-US" sz="6910">
                  <a:solidFill>
                    <a:schemeClr val="bg1"/>
                  </a:solidFill>
                </a:endParaRPr>
              </a:p>
            </p:txBody>
          </p:sp>
          <p:cxnSp>
            <p:nvCxnSpPr>
              <p:cNvPr id="164" name="直接箭头连接符 163"/>
              <p:cNvCxnSpPr/>
              <p:nvPr/>
            </p:nvCxnSpPr>
            <p:spPr>
              <a:xfrm flipH="1" flipV="1">
                <a:off x="1763365" y="6093063"/>
                <a:ext cx="936593" cy="3175"/>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sp>
            <p:nvSpPr>
              <p:cNvPr id="165" name="TextBox 156"/>
              <p:cNvSpPr txBox="1"/>
              <p:nvPr/>
            </p:nvSpPr>
            <p:spPr>
              <a:xfrm>
                <a:off x="701178" y="5861826"/>
                <a:ext cx="799393" cy="271609"/>
              </a:xfrm>
              <a:prstGeom prst="rect">
                <a:avLst/>
              </a:prstGeom>
              <a:noFill/>
            </p:spPr>
            <p:txBody>
              <a:bodyPr wrap="square">
                <a:spAutoFit/>
              </a:bodyPr>
              <a:lstStyle/>
              <a:p>
                <a:pPr>
                  <a:defRPr/>
                </a:pPr>
                <a:r>
                  <a:rPr lang="zh-CN" altLang="en-US" sz="1276" b="1" dirty="0">
                    <a:latin typeface="+mn-ea"/>
                  </a:rPr>
                  <a:t>永信至诚</a:t>
                </a:r>
                <a:endParaRPr lang="zh-CN" altLang="en-US" sz="1276" dirty="0">
                  <a:latin typeface="+mn-ea"/>
                </a:endParaRPr>
              </a:p>
            </p:txBody>
          </p:sp>
          <p:cxnSp>
            <p:nvCxnSpPr>
              <p:cNvPr id="166" name="直接箭头连接符 165"/>
              <p:cNvCxnSpPr/>
              <p:nvPr/>
            </p:nvCxnSpPr>
            <p:spPr>
              <a:xfrm flipH="1">
                <a:off x="1763365" y="4951548"/>
                <a:ext cx="935005" cy="0"/>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sp>
            <p:nvSpPr>
              <p:cNvPr id="167" name="任意多边形 166"/>
              <p:cNvSpPr/>
              <p:nvPr/>
            </p:nvSpPr>
            <p:spPr bwMode="auto">
              <a:xfrm>
                <a:off x="539444" y="4735629"/>
                <a:ext cx="1223921" cy="441364"/>
              </a:xfrm>
              <a:custGeom>
                <a:avLst/>
                <a:gdLst>
                  <a:gd name="connsiteX0" fmla="*/ 0 w 4039655"/>
                  <a:gd name="connsiteY0" fmla="*/ 215027 h 2150274"/>
                  <a:gd name="connsiteX1" fmla="*/ 215027 w 4039655"/>
                  <a:gd name="connsiteY1" fmla="*/ 0 h 2150274"/>
                  <a:gd name="connsiteX2" fmla="*/ 3824628 w 4039655"/>
                  <a:gd name="connsiteY2" fmla="*/ 0 h 2150274"/>
                  <a:gd name="connsiteX3" fmla="*/ 4039655 w 4039655"/>
                  <a:gd name="connsiteY3" fmla="*/ 215027 h 2150274"/>
                  <a:gd name="connsiteX4" fmla="*/ 4039655 w 4039655"/>
                  <a:gd name="connsiteY4" fmla="*/ 1935247 h 2150274"/>
                  <a:gd name="connsiteX5" fmla="*/ 3824628 w 4039655"/>
                  <a:gd name="connsiteY5" fmla="*/ 2150274 h 2150274"/>
                  <a:gd name="connsiteX6" fmla="*/ 215027 w 4039655"/>
                  <a:gd name="connsiteY6" fmla="*/ 2150274 h 2150274"/>
                  <a:gd name="connsiteX7" fmla="*/ 0 w 4039655"/>
                  <a:gd name="connsiteY7" fmla="*/ 1935247 h 2150274"/>
                  <a:gd name="connsiteX8" fmla="*/ 0 w 4039655"/>
                  <a:gd name="connsiteY8" fmla="*/ 215027 h 2150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39655" h="2150274">
                    <a:moveTo>
                      <a:pt x="0" y="215027"/>
                    </a:moveTo>
                    <a:cubicBezTo>
                      <a:pt x="0" y="96271"/>
                      <a:pt x="96271" y="0"/>
                      <a:pt x="215027" y="0"/>
                    </a:cubicBezTo>
                    <a:lnTo>
                      <a:pt x="3824628" y="0"/>
                    </a:lnTo>
                    <a:cubicBezTo>
                      <a:pt x="3943384" y="0"/>
                      <a:pt x="4039655" y="96271"/>
                      <a:pt x="4039655" y="215027"/>
                    </a:cubicBezTo>
                    <a:lnTo>
                      <a:pt x="4039655" y="1935247"/>
                    </a:lnTo>
                    <a:cubicBezTo>
                      <a:pt x="4039655" y="2054003"/>
                      <a:pt x="3943384" y="2150274"/>
                      <a:pt x="3824628" y="2150274"/>
                    </a:cubicBezTo>
                    <a:lnTo>
                      <a:pt x="215027" y="2150274"/>
                    </a:lnTo>
                    <a:cubicBezTo>
                      <a:pt x="96271" y="2150274"/>
                      <a:pt x="0" y="2054003"/>
                      <a:pt x="0" y="1935247"/>
                    </a:cubicBezTo>
                    <a:lnTo>
                      <a:pt x="0" y="215027"/>
                    </a:lnTo>
                    <a:close/>
                  </a:path>
                </a:pathLst>
              </a:custGeom>
            </p:spPr>
            <p:style>
              <a:lnRef idx="2">
                <a:schemeClr val="accent5"/>
              </a:lnRef>
              <a:fillRef idx="1">
                <a:schemeClr val="lt1"/>
              </a:fillRef>
              <a:effectRef idx="0">
                <a:schemeClr val="accent5"/>
              </a:effectRef>
              <a:fontRef idx="minor">
                <a:schemeClr val="dk1"/>
              </a:fontRef>
            </p:style>
            <p:txBody>
              <a:bodyPr lIns="330169" tIns="330169" rIns="330169" bIns="330169" spcCol="1270" anchor="ctr"/>
              <a:lstStyle/>
              <a:p>
                <a:pPr algn="ctr" defTabSz="3071163">
                  <a:lnSpc>
                    <a:spcPct val="90000"/>
                  </a:lnSpc>
                  <a:spcAft>
                    <a:spcPct val="35000"/>
                  </a:spcAft>
                  <a:defRPr/>
                </a:pPr>
                <a:endParaRPr lang="zh-CN" altLang="en-US" sz="6910">
                  <a:solidFill>
                    <a:schemeClr val="bg1"/>
                  </a:solidFill>
                </a:endParaRPr>
              </a:p>
            </p:txBody>
          </p:sp>
          <p:sp>
            <p:nvSpPr>
              <p:cNvPr id="168" name="TextBox 159"/>
              <p:cNvSpPr txBox="1"/>
              <p:nvPr/>
            </p:nvSpPr>
            <p:spPr>
              <a:xfrm>
                <a:off x="714062" y="4836450"/>
                <a:ext cx="814393" cy="271609"/>
              </a:xfrm>
              <a:prstGeom prst="rect">
                <a:avLst/>
              </a:prstGeom>
              <a:noFill/>
            </p:spPr>
            <p:txBody>
              <a:bodyPr wrap="square">
                <a:spAutoFit/>
              </a:bodyPr>
              <a:lstStyle/>
              <a:p>
                <a:pPr>
                  <a:defRPr/>
                </a:pPr>
                <a:r>
                  <a:rPr lang="zh-CN" altLang="en-US" sz="1276" b="1" dirty="0">
                    <a:latin typeface="+mn-ea"/>
                  </a:rPr>
                  <a:t>国宝金泰</a:t>
                </a:r>
                <a:endParaRPr lang="zh-CN" altLang="en-US" sz="1276" dirty="0">
                  <a:latin typeface="+mn-ea"/>
                </a:endParaRPr>
              </a:p>
            </p:txBody>
          </p:sp>
          <p:cxnSp>
            <p:nvCxnSpPr>
              <p:cNvPr id="169" name="直接箭头连接符 168"/>
              <p:cNvCxnSpPr/>
              <p:nvPr/>
            </p:nvCxnSpPr>
            <p:spPr>
              <a:xfrm flipH="1">
                <a:off x="1763365" y="5445305"/>
                <a:ext cx="935005" cy="0"/>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sp>
            <p:nvSpPr>
              <p:cNvPr id="170" name="任意多边形 169"/>
              <p:cNvSpPr/>
              <p:nvPr/>
            </p:nvSpPr>
            <p:spPr bwMode="auto">
              <a:xfrm>
                <a:off x="539444" y="5300829"/>
                <a:ext cx="1223921" cy="368333"/>
              </a:xfrm>
              <a:custGeom>
                <a:avLst/>
                <a:gdLst>
                  <a:gd name="connsiteX0" fmla="*/ 0 w 4039655"/>
                  <a:gd name="connsiteY0" fmla="*/ 215027 h 2150274"/>
                  <a:gd name="connsiteX1" fmla="*/ 215027 w 4039655"/>
                  <a:gd name="connsiteY1" fmla="*/ 0 h 2150274"/>
                  <a:gd name="connsiteX2" fmla="*/ 3824628 w 4039655"/>
                  <a:gd name="connsiteY2" fmla="*/ 0 h 2150274"/>
                  <a:gd name="connsiteX3" fmla="*/ 4039655 w 4039655"/>
                  <a:gd name="connsiteY3" fmla="*/ 215027 h 2150274"/>
                  <a:gd name="connsiteX4" fmla="*/ 4039655 w 4039655"/>
                  <a:gd name="connsiteY4" fmla="*/ 1935247 h 2150274"/>
                  <a:gd name="connsiteX5" fmla="*/ 3824628 w 4039655"/>
                  <a:gd name="connsiteY5" fmla="*/ 2150274 h 2150274"/>
                  <a:gd name="connsiteX6" fmla="*/ 215027 w 4039655"/>
                  <a:gd name="connsiteY6" fmla="*/ 2150274 h 2150274"/>
                  <a:gd name="connsiteX7" fmla="*/ 0 w 4039655"/>
                  <a:gd name="connsiteY7" fmla="*/ 1935247 h 2150274"/>
                  <a:gd name="connsiteX8" fmla="*/ 0 w 4039655"/>
                  <a:gd name="connsiteY8" fmla="*/ 215027 h 2150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39655" h="2150274">
                    <a:moveTo>
                      <a:pt x="0" y="215027"/>
                    </a:moveTo>
                    <a:cubicBezTo>
                      <a:pt x="0" y="96271"/>
                      <a:pt x="96271" y="0"/>
                      <a:pt x="215027" y="0"/>
                    </a:cubicBezTo>
                    <a:lnTo>
                      <a:pt x="3824628" y="0"/>
                    </a:lnTo>
                    <a:cubicBezTo>
                      <a:pt x="3943384" y="0"/>
                      <a:pt x="4039655" y="96271"/>
                      <a:pt x="4039655" y="215027"/>
                    </a:cubicBezTo>
                    <a:lnTo>
                      <a:pt x="4039655" y="1935247"/>
                    </a:lnTo>
                    <a:cubicBezTo>
                      <a:pt x="4039655" y="2054003"/>
                      <a:pt x="3943384" y="2150274"/>
                      <a:pt x="3824628" y="2150274"/>
                    </a:cubicBezTo>
                    <a:lnTo>
                      <a:pt x="215027" y="2150274"/>
                    </a:lnTo>
                    <a:cubicBezTo>
                      <a:pt x="96271" y="2150274"/>
                      <a:pt x="0" y="2054003"/>
                      <a:pt x="0" y="1935247"/>
                    </a:cubicBezTo>
                    <a:lnTo>
                      <a:pt x="0" y="215027"/>
                    </a:lnTo>
                    <a:close/>
                  </a:path>
                </a:pathLst>
              </a:custGeom>
            </p:spPr>
            <p:style>
              <a:lnRef idx="2">
                <a:schemeClr val="accent5"/>
              </a:lnRef>
              <a:fillRef idx="1">
                <a:schemeClr val="lt1"/>
              </a:fillRef>
              <a:effectRef idx="0">
                <a:schemeClr val="accent5"/>
              </a:effectRef>
              <a:fontRef idx="minor">
                <a:schemeClr val="dk1"/>
              </a:fontRef>
            </p:style>
            <p:txBody>
              <a:bodyPr lIns="330169" tIns="330169" rIns="330169" bIns="330169" spcCol="1270" anchor="ctr"/>
              <a:lstStyle/>
              <a:p>
                <a:pPr algn="ctr" defTabSz="3071163">
                  <a:lnSpc>
                    <a:spcPct val="90000"/>
                  </a:lnSpc>
                  <a:spcAft>
                    <a:spcPct val="35000"/>
                  </a:spcAft>
                  <a:defRPr/>
                </a:pPr>
                <a:endParaRPr lang="zh-CN" altLang="en-US" sz="6910">
                  <a:solidFill>
                    <a:schemeClr val="bg1"/>
                  </a:solidFill>
                </a:endParaRPr>
              </a:p>
            </p:txBody>
          </p:sp>
          <p:sp>
            <p:nvSpPr>
              <p:cNvPr id="171" name="TextBox 163"/>
              <p:cNvSpPr txBox="1"/>
              <p:nvPr/>
            </p:nvSpPr>
            <p:spPr>
              <a:xfrm>
                <a:off x="711775" y="5336052"/>
                <a:ext cx="825471" cy="271609"/>
              </a:xfrm>
              <a:prstGeom prst="rect">
                <a:avLst/>
              </a:prstGeom>
              <a:noFill/>
            </p:spPr>
            <p:txBody>
              <a:bodyPr wrap="square">
                <a:spAutoFit/>
              </a:bodyPr>
              <a:lstStyle/>
              <a:p>
                <a:pPr>
                  <a:defRPr/>
                </a:pPr>
                <a:r>
                  <a:rPr lang="zh-CN" altLang="en-US" sz="1276" b="1" dirty="0">
                    <a:latin typeface="+mn-ea"/>
                  </a:rPr>
                  <a:t>中京天裕</a:t>
                </a:r>
              </a:p>
            </p:txBody>
          </p:sp>
          <p:cxnSp>
            <p:nvCxnSpPr>
              <p:cNvPr id="172" name="直接箭头连接符 171"/>
              <p:cNvCxnSpPr/>
              <p:nvPr/>
            </p:nvCxnSpPr>
            <p:spPr>
              <a:xfrm flipH="1">
                <a:off x="2684083" y="3141637"/>
                <a:ext cx="1298530" cy="0"/>
              </a:xfrm>
              <a:prstGeom prst="straightConnector1">
                <a:avLst/>
              </a:prstGeom>
              <a:ln>
                <a:headEnd type="none" w="med" len="med"/>
                <a:tailEnd type="none" w="med" len="med"/>
              </a:ln>
            </p:spPr>
            <p:style>
              <a:lnRef idx="2">
                <a:schemeClr val="accent5"/>
              </a:lnRef>
              <a:fillRef idx="0">
                <a:schemeClr val="accent5"/>
              </a:fillRef>
              <a:effectRef idx="1">
                <a:schemeClr val="accent5"/>
              </a:effectRef>
              <a:fontRef idx="minor">
                <a:schemeClr val="tx1"/>
              </a:fontRef>
            </p:style>
          </p:cxnSp>
        </p:grpSp>
        <p:cxnSp>
          <p:nvCxnSpPr>
            <p:cNvPr id="21" name="直接连接符 20"/>
            <p:cNvCxnSpPr/>
            <p:nvPr/>
          </p:nvCxnSpPr>
          <p:spPr bwMode="auto">
            <a:xfrm>
              <a:off x="5761164" y="1775607"/>
              <a:ext cx="0" cy="1388697"/>
            </a:xfrm>
            <a:prstGeom prst="line">
              <a:avLst/>
            </a:prstGeom>
          </p:spPr>
          <p:style>
            <a:lnRef idx="2">
              <a:schemeClr val="accent5"/>
            </a:lnRef>
            <a:fillRef idx="0">
              <a:schemeClr val="accent5"/>
            </a:fillRef>
            <a:effectRef idx="1">
              <a:schemeClr val="accent5"/>
            </a:effectRef>
            <a:fontRef idx="minor">
              <a:schemeClr val="tx1"/>
            </a:fontRef>
          </p:style>
        </p:cxnSp>
        <p:sp>
          <p:nvSpPr>
            <p:cNvPr id="22" name="任意多边形 21"/>
            <p:cNvSpPr/>
            <p:nvPr/>
          </p:nvSpPr>
          <p:spPr bwMode="auto">
            <a:xfrm>
              <a:off x="9083578" y="6522716"/>
              <a:ext cx="1300957" cy="491023"/>
            </a:xfrm>
            <a:custGeom>
              <a:avLst/>
              <a:gdLst>
                <a:gd name="connsiteX0" fmla="*/ 0 w 4039655"/>
                <a:gd name="connsiteY0" fmla="*/ 215027 h 2150274"/>
                <a:gd name="connsiteX1" fmla="*/ 215027 w 4039655"/>
                <a:gd name="connsiteY1" fmla="*/ 0 h 2150274"/>
                <a:gd name="connsiteX2" fmla="*/ 3824628 w 4039655"/>
                <a:gd name="connsiteY2" fmla="*/ 0 h 2150274"/>
                <a:gd name="connsiteX3" fmla="*/ 4039655 w 4039655"/>
                <a:gd name="connsiteY3" fmla="*/ 215027 h 2150274"/>
                <a:gd name="connsiteX4" fmla="*/ 4039655 w 4039655"/>
                <a:gd name="connsiteY4" fmla="*/ 1935247 h 2150274"/>
                <a:gd name="connsiteX5" fmla="*/ 3824628 w 4039655"/>
                <a:gd name="connsiteY5" fmla="*/ 2150274 h 2150274"/>
                <a:gd name="connsiteX6" fmla="*/ 215027 w 4039655"/>
                <a:gd name="connsiteY6" fmla="*/ 2150274 h 2150274"/>
                <a:gd name="connsiteX7" fmla="*/ 0 w 4039655"/>
                <a:gd name="connsiteY7" fmla="*/ 1935247 h 2150274"/>
                <a:gd name="connsiteX8" fmla="*/ 0 w 4039655"/>
                <a:gd name="connsiteY8" fmla="*/ 215027 h 2150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39655" h="2150274">
                  <a:moveTo>
                    <a:pt x="0" y="215027"/>
                  </a:moveTo>
                  <a:cubicBezTo>
                    <a:pt x="0" y="96271"/>
                    <a:pt x="96271" y="0"/>
                    <a:pt x="215027" y="0"/>
                  </a:cubicBezTo>
                  <a:lnTo>
                    <a:pt x="3824628" y="0"/>
                  </a:lnTo>
                  <a:cubicBezTo>
                    <a:pt x="3943384" y="0"/>
                    <a:pt x="4039655" y="96271"/>
                    <a:pt x="4039655" y="215027"/>
                  </a:cubicBezTo>
                  <a:lnTo>
                    <a:pt x="4039655" y="1935247"/>
                  </a:lnTo>
                  <a:cubicBezTo>
                    <a:pt x="4039655" y="2054003"/>
                    <a:pt x="3943384" y="2150274"/>
                    <a:pt x="3824628" y="2150274"/>
                  </a:cubicBezTo>
                  <a:lnTo>
                    <a:pt x="215027" y="2150274"/>
                  </a:lnTo>
                  <a:cubicBezTo>
                    <a:pt x="96271" y="2150274"/>
                    <a:pt x="0" y="2054003"/>
                    <a:pt x="0" y="1935247"/>
                  </a:cubicBezTo>
                  <a:lnTo>
                    <a:pt x="0" y="215027"/>
                  </a:lnTo>
                  <a:close/>
                </a:path>
              </a:pathLst>
            </a:custGeom>
          </p:spPr>
          <p:style>
            <a:lnRef idx="2">
              <a:schemeClr val="accent5"/>
            </a:lnRef>
            <a:fillRef idx="1">
              <a:schemeClr val="lt1"/>
            </a:fillRef>
            <a:effectRef idx="0">
              <a:schemeClr val="accent5"/>
            </a:effectRef>
            <a:fontRef idx="minor">
              <a:schemeClr val="dk1"/>
            </a:fontRef>
          </p:style>
          <p:txBody>
            <a:bodyPr lIns="330169" tIns="330169" rIns="330169" bIns="330169" spcCol="1270" anchor="ctr"/>
            <a:lstStyle/>
            <a:p>
              <a:pPr algn="ctr" defTabSz="3071163">
                <a:lnSpc>
                  <a:spcPct val="90000"/>
                </a:lnSpc>
                <a:spcAft>
                  <a:spcPct val="35000"/>
                </a:spcAft>
                <a:defRPr/>
              </a:pPr>
              <a:endParaRPr lang="zh-CN" altLang="en-US" sz="6910">
                <a:solidFill>
                  <a:schemeClr val="bg1"/>
                </a:solidFill>
              </a:endParaRPr>
            </a:p>
          </p:txBody>
        </p:sp>
        <p:sp>
          <p:nvSpPr>
            <p:cNvPr id="23" name="任意多边形 22"/>
            <p:cNvSpPr/>
            <p:nvPr/>
          </p:nvSpPr>
          <p:spPr bwMode="auto">
            <a:xfrm>
              <a:off x="9083578" y="5964565"/>
              <a:ext cx="1300957" cy="484272"/>
            </a:xfrm>
            <a:custGeom>
              <a:avLst/>
              <a:gdLst>
                <a:gd name="connsiteX0" fmla="*/ 0 w 4039655"/>
                <a:gd name="connsiteY0" fmla="*/ 215027 h 2150274"/>
                <a:gd name="connsiteX1" fmla="*/ 215027 w 4039655"/>
                <a:gd name="connsiteY1" fmla="*/ 0 h 2150274"/>
                <a:gd name="connsiteX2" fmla="*/ 3824628 w 4039655"/>
                <a:gd name="connsiteY2" fmla="*/ 0 h 2150274"/>
                <a:gd name="connsiteX3" fmla="*/ 4039655 w 4039655"/>
                <a:gd name="connsiteY3" fmla="*/ 215027 h 2150274"/>
                <a:gd name="connsiteX4" fmla="*/ 4039655 w 4039655"/>
                <a:gd name="connsiteY4" fmla="*/ 1935247 h 2150274"/>
                <a:gd name="connsiteX5" fmla="*/ 3824628 w 4039655"/>
                <a:gd name="connsiteY5" fmla="*/ 2150274 h 2150274"/>
                <a:gd name="connsiteX6" fmla="*/ 215027 w 4039655"/>
                <a:gd name="connsiteY6" fmla="*/ 2150274 h 2150274"/>
                <a:gd name="connsiteX7" fmla="*/ 0 w 4039655"/>
                <a:gd name="connsiteY7" fmla="*/ 1935247 h 2150274"/>
                <a:gd name="connsiteX8" fmla="*/ 0 w 4039655"/>
                <a:gd name="connsiteY8" fmla="*/ 215027 h 2150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39655" h="2150274">
                  <a:moveTo>
                    <a:pt x="0" y="215027"/>
                  </a:moveTo>
                  <a:cubicBezTo>
                    <a:pt x="0" y="96271"/>
                    <a:pt x="96271" y="0"/>
                    <a:pt x="215027" y="0"/>
                  </a:cubicBezTo>
                  <a:lnTo>
                    <a:pt x="3824628" y="0"/>
                  </a:lnTo>
                  <a:cubicBezTo>
                    <a:pt x="3943384" y="0"/>
                    <a:pt x="4039655" y="96271"/>
                    <a:pt x="4039655" y="215027"/>
                  </a:cubicBezTo>
                  <a:lnTo>
                    <a:pt x="4039655" y="1935247"/>
                  </a:lnTo>
                  <a:cubicBezTo>
                    <a:pt x="4039655" y="2054003"/>
                    <a:pt x="3943384" y="2150274"/>
                    <a:pt x="3824628" y="2150274"/>
                  </a:cubicBezTo>
                  <a:lnTo>
                    <a:pt x="215027" y="2150274"/>
                  </a:lnTo>
                  <a:cubicBezTo>
                    <a:pt x="96271" y="2150274"/>
                    <a:pt x="0" y="2054003"/>
                    <a:pt x="0" y="1935247"/>
                  </a:cubicBezTo>
                  <a:lnTo>
                    <a:pt x="0" y="215027"/>
                  </a:lnTo>
                  <a:close/>
                </a:path>
              </a:pathLst>
            </a:custGeom>
          </p:spPr>
          <p:style>
            <a:lnRef idx="2">
              <a:schemeClr val="accent5"/>
            </a:lnRef>
            <a:fillRef idx="1">
              <a:schemeClr val="lt1"/>
            </a:fillRef>
            <a:effectRef idx="0">
              <a:schemeClr val="accent5"/>
            </a:effectRef>
            <a:fontRef idx="minor">
              <a:schemeClr val="dk1"/>
            </a:fontRef>
          </p:style>
          <p:txBody>
            <a:bodyPr lIns="330169" tIns="330169" rIns="330169" bIns="330169" spcCol="1270" anchor="ctr"/>
            <a:lstStyle/>
            <a:p>
              <a:pPr algn="ctr" defTabSz="3071163">
                <a:lnSpc>
                  <a:spcPct val="90000"/>
                </a:lnSpc>
                <a:spcAft>
                  <a:spcPct val="35000"/>
                </a:spcAft>
                <a:defRPr/>
              </a:pPr>
              <a:endParaRPr lang="zh-CN" altLang="en-US" sz="6910">
                <a:solidFill>
                  <a:schemeClr val="bg1"/>
                </a:solidFill>
              </a:endParaRPr>
            </a:p>
          </p:txBody>
        </p:sp>
        <p:sp>
          <p:nvSpPr>
            <p:cNvPr id="24" name="任意多边形 23"/>
            <p:cNvSpPr/>
            <p:nvPr/>
          </p:nvSpPr>
          <p:spPr bwMode="auto">
            <a:xfrm>
              <a:off x="9084014" y="3270732"/>
              <a:ext cx="1300957" cy="489334"/>
            </a:xfrm>
            <a:custGeom>
              <a:avLst/>
              <a:gdLst>
                <a:gd name="connsiteX0" fmla="*/ 0 w 4039655"/>
                <a:gd name="connsiteY0" fmla="*/ 215027 h 2150274"/>
                <a:gd name="connsiteX1" fmla="*/ 215027 w 4039655"/>
                <a:gd name="connsiteY1" fmla="*/ 0 h 2150274"/>
                <a:gd name="connsiteX2" fmla="*/ 3824628 w 4039655"/>
                <a:gd name="connsiteY2" fmla="*/ 0 h 2150274"/>
                <a:gd name="connsiteX3" fmla="*/ 4039655 w 4039655"/>
                <a:gd name="connsiteY3" fmla="*/ 215027 h 2150274"/>
                <a:gd name="connsiteX4" fmla="*/ 4039655 w 4039655"/>
                <a:gd name="connsiteY4" fmla="*/ 1935247 h 2150274"/>
                <a:gd name="connsiteX5" fmla="*/ 3824628 w 4039655"/>
                <a:gd name="connsiteY5" fmla="*/ 2150274 h 2150274"/>
                <a:gd name="connsiteX6" fmla="*/ 215027 w 4039655"/>
                <a:gd name="connsiteY6" fmla="*/ 2150274 h 2150274"/>
                <a:gd name="connsiteX7" fmla="*/ 0 w 4039655"/>
                <a:gd name="connsiteY7" fmla="*/ 1935247 h 2150274"/>
                <a:gd name="connsiteX8" fmla="*/ 0 w 4039655"/>
                <a:gd name="connsiteY8" fmla="*/ 215027 h 2150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39655" h="2150274">
                  <a:moveTo>
                    <a:pt x="0" y="215027"/>
                  </a:moveTo>
                  <a:cubicBezTo>
                    <a:pt x="0" y="96271"/>
                    <a:pt x="96271" y="0"/>
                    <a:pt x="215027" y="0"/>
                  </a:cubicBezTo>
                  <a:lnTo>
                    <a:pt x="3824628" y="0"/>
                  </a:lnTo>
                  <a:cubicBezTo>
                    <a:pt x="3943384" y="0"/>
                    <a:pt x="4039655" y="96271"/>
                    <a:pt x="4039655" y="215027"/>
                  </a:cubicBezTo>
                  <a:lnTo>
                    <a:pt x="4039655" y="1935247"/>
                  </a:lnTo>
                  <a:cubicBezTo>
                    <a:pt x="4039655" y="2054003"/>
                    <a:pt x="3943384" y="2150274"/>
                    <a:pt x="3824628" y="2150274"/>
                  </a:cubicBezTo>
                  <a:lnTo>
                    <a:pt x="215027" y="2150274"/>
                  </a:lnTo>
                  <a:cubicBezTo>
                    <a:pt x="96271" y="2150274"/>
                    <a:pt x="0" y="2054003"/>
                    <a:pt x="0" y="1935247"/>
                  </a:cubicBezTo>
                  <a:lnTo>
                    <a:pt x="0" y="215027"/>
                  </a:lnTo>
                  <a:close/>
                </a:path>
              </a:pathLst>
            </a:custGeom>
          </p:spPr>
          <p:style>
            <a:lnRef idx="2">
              <a:schemeClr val="accent5"/>
            </a:lnRef>
            <a:fillRef idx="1">
              <a:schemeClr val="lt1"/>
            </a:fillRef>
            <a:effectRef idx="0">
              <a:schemeClr val="accent5"/>
            </a:effectRef>
            <a:fontRef idx="minor">
              <a:schemeClr val="dk1"/>
            </a:fontRef>
          </p:style>
          <p:txBody>
            <a:bodyPr lIns="330169" tIns="330169" rIns="330169" bIns="330169" spcCol="1270" anchor="ctr"/>
            <a:lstStyle/>
            <a:p>
              <a:pPr algn="ctr" defTabSz="3071163">
                <a:lnSpc>
                  <a:spcPct val="90000"/>
                </a:lnSpc>
                <a:spcAft>
                  <a:spcPct val="35000"/>
                </a:spcAft>
                <a:defRPr/>
              </a:pPr>
              <a:endParaRPr lang="zh-CN" altLang="en-US" sz="6910">
                <a:solidFill>
                  <a:schemeClr val="bg1"/>
                </a:solidFill>
              </a:endParaRPr>
            </a:p>
          </p:txBody>
        </p:sp>
        <p:sp>
          <p:nvSpPr>
            <p:cNvPr id="25" name="任意多边形 24"/>
            <p:cNvSpPr/>
            <p:nvPr/>
          </p:nvSpPr>
          <p:spPr bwMode="auto">
            <a:xfrm>
              <a:off x="9083578" y="4381600"/>
              <a:ext cx="1300957" cy="477207"/>
            </a:xfrm>
            <a:custGeom>
              <a:avLst/>
              <a:gdLst>
                <a:gd name="connsiteX0" fmla="*/ 0 w 4039655"/>
                <a:gd name="connsiteY0" fmla="*/ 215027 h 2150274"/>
                <a:gd name="connsiteX1" fmla="*/ 215027 w 4039655"/>
                <a:gd name="connsiteY1" fmla="*/ 0 h 2150274"/>
                <a:gd name="connsiteX2" fmla="*/ 3824628 w 4039655"/>
                <a:gd name="connsiteY2" fmla="*/ 0 h 2150274"/>
                <a:gd name="connsiteX3" fmla="*/ 4039655 w 4039655"/>
                <a:gd name="connsiteY3" fmla="*/ 215027 h 2150274"/>
                <a:gd name="connsiteX4" fmla="*/ 4039655 w 4039655"/>
                <a:gd name="connsiteY4" fmla="*/ 1935247 h 2150274"/>
                <a:gd name="connsiteX5" fmla="*/ 3824628 w 4039655"/>
                <a:gd name="connsiteY5" fmla="*/ 2150274 h 2150274"/>
                <a:gd name="connsiteX6" fmla="*/ 215027 w 4039655"/>
                <a:gd name="connsiteY6" fmla="*/ 2150274 h 2150274"/>
                <a:gd name="connsiteX7" fmla="*/ 0 w 4039655"/>
                <a:gd name="connsiteY7" fmla="*/ 1935247 h 2150274"/>
                <a:gd name="connsiteX8" fmla="*/ 0 w 4039655"/>
                <a:gd name="connsiteY8" fmla="*/ 215027 h 2150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39655" h="2150274">
                  <a:moveTo>
                    <a:pt x="0" y="215027"/>
                  </a:moveTo>
                  <a:cubicBezTo>
                    <a:pt x="0" y="96271"/>
                    <a:pt x="96271" y="0"/>
                    <a:pt x="215027" y="0"/>
                  </a:cubicBezTo>
                  <a:lnTo>
                    <a:pt x="3824628" y="0"/>
                  </a:lnTo>
                  <a:cubicBezTo>
                    <a:pt x="3943384" y="0"/>
                    <a:pt x="4039655" y="96271"/>
                    <a:pt x="4039655" y="215027"/>
                  </a:cubicBezTo>
                  <a:lnTo>
                    <a:pt x="4039655" y="1935247"/>
                  </a:lnTo>
                  <a:cubicBezTo>
                    <a:pt x="4039655" y="2054003"/>
                    <a:pt x="3943384" y="2150274"/>
                    <a:pt x="3824628" y="2150274"/>
                  </a:cubicBezTo>
                  <a:lnTo>
                    <a:pt x="215027" y="2150274"/>
                  </a:lnTo>
                  <a:cubicBezTo>
                    <a:pt x="96271" y="2150274"/>
                    <a:pt x="0" y="2054003"/>
                    <a:pt x="0" y="1935247"/>
                  </a:cubicBezTo>
                  <a:lnTo>
                    <a:pt x="0" y="215027"/>
                  </a:lnTo>
                  <a:close/>
                </a:path>
              </a:pathLst>
            </a:custGeom>
          </p:spPr>
          <p:style>
            <a:lnRef idx="2">
              <a:schemeClr val="accent5"/>
            </a:lnRef>
            <a:fillRef idx="1">
              <a:schemeClr val="lt1"/>
            </a:fillRef>
            <a:effectRef idx="0">
              <a:schemeClr val="accent5"/>
            </a:effectRef>
            <a:fontRef idx="minor">
              <a:schemeClr val="dk1"/>
            </a:fontRef>
          </p:style>
          <p:txBody>
            <a:bodyPr lIns="330169" tIns="330169" rIns="330169" bIns="330169" spcCol="1270" anchor="ctr"/>
            <a:lstStyle/>
            <a:p>
              <a:pPr algn="ctr" defTabSz="3071163">
                <a:lnSpc>
                  <a:spcPct val="90000"/>
                </a:lnSpc>
                <a:spcAft>
                  <a:spcPct val="35000"/>
                </a:spcAft>
                <a:defRPr/>
              </a:pPr>
              <a:endParaRPr lang="zh-CN" altLang="en-US" sz="6910">
                <a:solidFill>
                  <a:schemeClr val="bg1"/>
                </a:solidFill>
              </a:endParaRPr>
            </a:p>
          </p:txBody>
        </p:sp>
        <p:sp>
          <p:nvSpPr>
            <p:cNvPr id="26" name="任意多边形 25"/>
            <p:cNvSpPr/>
            <p:nvPr/>
          </p:nvSpPr>
          <p:spPr bwMode="auto">
            <a:xfrm>
              <a:off x="9096201" y="2124881"/>
              <a:ext cx="1300957" cy="474148"/>
            </a:xfrm>
            <a:custGeom>
              <a:avLst/>
              <a:gdLst>
                <a:gd name="connsiteX0" fmla="*/ 0 w 4039655"/>
                <a:gd name="connsiteY0" fmla="*/ 215027 h 2150274"/>
                <a:gd name="connsiteX1" fmla="*/ 215027 w 4039655"/>
                <a:gd name="connsiteY1" fmla="*/ 0 h 2150274"/>
                <a:gd name="connsiteX2" fmla="*/ 3824628 w 4039655"/>
                <a:gd name="connsiteY2" fmla="*/ 0 h 2150274"/>
                <a:gd name="connsiteX3" fmla="*/ 4039655 w 4039655"/>
                <a:gd name="connsiteY3" fmla="*/ 215027 h 2150274"/>
                <a:gd name="connsiteX4" fmla="*/ 4039655 w 4039655"/>
                <a:gd name="connsiteY4" fmla="*/ 1935247 h 2150274"/>
                <a:gd name="connsiteX5" fmla="*/ 3824628 w 4039655"/>
                <a:gd name="connsiteY5" fmla="*/ 2150274 h 2150274"/>
                <a:gd name="connsiteX6" fmla="*/ 215027 w 4039655"/>
                <a:gd name="connsiteY6" fmla="*/ 2150274 h 2150274"/>
                <a:gd name="connsiteX7" fmla="*/ 0 w 4039655"/>
                <a:gd name="connsiteY7" fmla="*/ 1935247 h 2150274"/>
                <a:gd name="connsiteX8" fmla="*/ 0 w 4039655"/>
                <a:gd name="connsiteY8" fmla="*/ 215027 h 2150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39655" h="2150274">
                  <a:moveTo>
                    <a:pt x="0" y="215027"/>
                  </a:moveTo>
                  <a:cubicBezTo>
                    <a:pt x="0" y="96271"/>
                    <a:pt x="96271" y="0"/>
                    <a:pt x="215027" y="0"/>
                  </a:cubicBezTo>
                  <a:lnTo>
                    <a:pt x="3824628" y="0"/>
                  </a:lnTo>
                  <a:cubicBezTo>
                    <a:pt x="3943384" y="0"/>
                    <a:pt x="4039655" y="96271"/>
                    <a:pt x="4039655" y="215027"/>
                  </a:cubicBezTo>
                  <a:lnTo>
                    <a:pt x="4039655" y="1935247"/>
                  </a:lnTo>
                  <a:cubicBezTo>
                    <a:pt x="4039655" y="2054003"/>
                    <a:pt x="3943384" y="2150274"/>
                    <a:pt x="3824628" y="2150274"/>
                  </a:cubicBezTo>
                  <a:lnTo>
                    <a:pt x="215027" y="2150274"/>
                  </a:lnTo>
                  <a:cubicBezTo>
                    <a:pt x="96271" y="2150274"/>
                    <a:pt x="0" y="2054003"/>
                    <a:pt x="0" y="1935247"/>
                  </a:cubicBezTo>
                  <a:lnTo>
                    <a:pt x="0" y="215027"/>
                  </a:lnTo>
                  <a:close/>
                </a:path>
              </a:pathLst>
            </a:custGeom>
          </p:spPr>
          <p:style>
            <a:lnRef idx="2">
              <a:schemeClr val="accent5"/>
            </a:lnRef>
            <a:fillRef idx="1">
              <a:schemeClr val="lt1"/>
            </a:fillRef>
            <a:effectRef idx="0">
              <a:schemeClr val="accent5"/>
            </a:effectRef>
            <a:fontRef idx="minor">
              <a:schemeClr val="dk1"/>
            </a:fontRef>
          </p:style>
          <p:txBody>
            <a:bodyPr lIns="330169" tIns="330169" rIns="330169" bIns="330169" spcCol="1270" anchor="ctr"/>
            <a:lstStyle/>
            <a:p>
              <a:pPr algn="ctr" defTabSz="3071163">
                <a:lnSpc>
                  <a:spcPct val="90000"/>
                </a:lnSpc>
                <a:spcAft>
                  <a:spcPct val="35000"/>
                </a:spcAft>
                <a:defRPr/>
              </a:pPr>
              <a:endParaRPr lang="zh-CN" altLang="en-US" sz="6910">
                <a:solidFill>
                  <a:schemeClr val="bg1"/>
                </a:solidFill>
              </a:endParaRPr>
            </a:p>
          </p:txBody>
        </p:sp>
        <p:sp>
          <p:nvSpPr>
            <p:cNvPr id="27" name="任意多边形 26"/>
            <p:cNvSpPr/>
            <p:nvPr/>
          </p:nvSpPr>
          <p:spPr bwMode="auto">
            <a:xfrm>
              <a:off x="9091204" y="4899077"/>
              <a:ext cx="1302643" cy="426902"/>
            </a:xfrm>
            <a:custGeom>
              <a:avLst/>
              <a:gdLst>
                <a:gd name="connsiteX0" fmla="*/ 0 w 4039655"/>
                <a:gd name="connsiteY0" fmla="*/ 215027 h 2150274"/>
                <a:gd name="connsiteX1" fmla="*/ 215027 w 4039655"/>
                <a:gd name="connsiteY1" fmla="*/ 0 h 2150274"/>
                <a:gd name="connsiteX2" fmla="*/ 3824628 w 4039655"/>
                <a:gd name="connsiteY2" fmla="*/ 0 h 2150274"/>
                <a:gd name="connsiteX3" fmla="*/ 4039655 w 4039655"/>
                <a:gd name="connsiteY3" fmla="*/ 215027 h 2150274"/>
                <a:gd name="connsiteX4" fmla="*/ 4039655 w 4039655"/>
                <a:gd name="connsiteY4" fmla="*/ 1935247 h 2150274"/>
                <a:gd name="connsiteX5" fmla="*/ 3824628 w 4039655"/>
                <a:gd name="connsiteY5" fmla="*/ 2150274 h 2150274"/>
                <a:gd name="connsiteX6" fmla="*/ 215027 w 4039655"/>
                <a:gd name="connsiteY6" fmla="*/ 2150274 h 2150274"/>
                <a:gd name="connsiteX7" fmla="*/ 0 w 4039655"/>
                <a:gd name="connsiteY7" fmla="*/ 1935247 h 2150274"/>
                <a:gd name="connsiteX8" fmla="*/ 0 w 4039655"/>
                <a:gd name="connsiteY8" fmla="*/ 215027 h 2150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39655" h="2150274">
                  <a:moveTo>
                    <a:pt x="0" y="215027"/>
                  </a:moveTo>
                  <a:cubicBezTo>
                    <a:pt x="0" y="96271"/>
                    <a:pt x="96271" y="0"/>
                    <a:pt x="215027" y="0"/>
                  </a:cubicBezTo>
                  <a:lnTo>
                    <a:pt x="3824628" y="0"/>
                  </a:lnTo>
                  <a:cubicBezTo>
                    <a:pt x="3943384" y="0"/>
                    <a:pt x="4039655" y="96271"/>
                    <a:pt x="4039655" y="215027"/>
                  </a:cubicBezTo>
                  <a:lnTo>
                    <a:pt x="4039655" y="1935247"/>
                  </a:lnTo>
                  <a:cubicBezTo>
                    <a:pt x="4039655" y="2054003"/>
                    <a:pt x="3943384" y="2150274"/>
                    <a:pt x="3824628" y="2150274"/>
                  </a:cubicBezTo>
                  <a:lnTo>
                    <a:pt x="215027" y="2150274"/>
                  </a:lnTo>
                  <a:cubicBezTo>
                    <a:pt x="96271" y="2150274"/>
                    <a:pt x="0" y="2054003"/>
                    <a:pt x="0" y="1935247"/>
                  </a:cubicBezTo>
                  <a:lnTo>
                    <a:pt x="0" y="215027"/>
                  </a:lnTo>
                  <a:close/>
                </a:path>
              </a:pathLst>
            </a:custGeom>
          </p:spPr>
          <p:style>
            <a:lnRef idx="2">
              <a:schemeClr val="accent5"/>
            </a:lnRef>
            <a:fillRef idx="1">
              <a:schemeClr val="lt1"/>
            </a:fillRef>
            <a:effectRef idx="0">
              <a:schemeClr val="accent5"/>
            </a:effectRef>
            <a:fontRef idx="minor">
              <a:schemeClr val="dk1"/>
            </a:fontRef>
          </p:style>
          <p:txBody>
            <a:bodyPr lIns="330169" tIns="330169" rIns="330169" bIns="330169" spcCol="1270" anchor="ctr"/>
            <a:lstStyle/>
            <a:p>
              <a:pPr algn="ctr" defTabSz="3071163">
                <a:lnSpc>
                  <a:spcPct val="90000"/>
                </a:lnSpc>
                <a:spcAft>
                  <a:spcPct val="35000"/>
                </a:spcAft>
                <a:defRPr/>
              </a:pPr>
              <a:endParaRPr lang="zh-CN" altLang="en-US" sz="6910">
                <a:solidFill>
                  <a:schemeClr val="bg1"/>
                </a:solidFill>
              </a:endParaRPr>
            </a:p>
          </p:txBody>
        </p:sp>
        <p:cxnSp>
          <p:nvCxnSpPr>
            <p:cNvPr id="28" name="直接连接符 27"/>
            <p:cNvCxnSpPr/>
            <p:nvPr/>
          </p:nvCxnSpPr>
          <p:spPr bwMode="auto">
            <a:xfrm>
              <a:off x="8012105" y="1742226"/>
              <a:ext cx="1" cy="5083657"/>
            </a:xfrm>
            <a:prstGeom prst="line">
              <a:avLst/>
            </a:prstGeom>
          </p:spPr>
          <p:style>
            <a:lnRef idx="2">
              <a:schemeClr val="accent5"/>
            </a:lnRef>
            <a:fillRef idx="0">
              <a:schemeClr val="accent5"/>
            </a:fillRef>
            <a:effectRef idx="1">
              <a:schemeClr val="accent5"/>
            </a:effectRef>
            <a:fontRef idx="minor">
              <a:schemeClr val="tx1"/>
            </a:fontRef>
          </p:style>
        </p:cxnSp>
        <p:cxnSp>
          <p:nvCxnSpPr>
            <p:cNvPr id="29" name="直接箭头连接符 28"/>
            <p:cNvCxnSpPr/>
            <p:nvPr/>
          </p:nvCxnSpPr>
          <p:spPr bwMode="auto">
            <a:xfrm>
              <a:off x="8032352" y="5120873"/>
              <a:ext cx="1071475" cy="3375"/>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cxnSp>
          <p:nvCxnSpPr>
            <p:cNvPr id="30" name="直接箭头连接符 29"/>
            <p:cNvCxnSpPr/>
            <p:nvPr/>
          </p:nvCxnSpPr>
          <p:spPr bwMode="auto">
            <a:xfrm>
              <a:off x="8012105" y="4589897"/>
              <a:ext cx="1071475" cy="0"/>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cxnSp>
          <p:nvCxnSpPr>
            <p:cNvPr id="31" name="直接箭头连接符 30"/>
            <p:cNvCxnSpPr/>
            <p:nvPr/>
          </p:nvCxnSpPr>
          <p:spPr bwMode="auto">
            <a:xfrm>
              <a:off x="8013792" y="2403295"/>
              <a:ext cx="1069787" cy="0"/>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cxnSp>
          <p:nvCxnSpPr>
            <p:cNvPr id="32" name="直接箭头连接符 31"/>
            <p:cNvCxnSpPr/>
            <p:nvPr/>
          </p:nvCxnSpPr>
          <p:spPr bwMode="auto">
            <a:xfrm>
              <a:off x="8001603" y="3476589"/>
              <a:ext cx="1069787" cy="0"/>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cxnSp>
          <p:nvCxnSpPr>
            <p:cNvPr id="33" name="直接箭头连接符 32"/>
            <p:cNvCxnSpPr/>
            <p:nvPr/>
          </p:nvCxnSpPr>
          <p:spPr bwMode="auto">
            <a:xfrm>
              <a:off x="8027290" y="5633650"/>
              <a:ext cx="1032664" cy="3375"/>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cxnSp>
          <p:nvCxnSpPr>
            <p:cNvPr id="34" name="直接箭头连接符 33"/>
            <p:cNvCxnSpPr/>
            <p:nvPr/>
          </p:nvCxnSpPr>
          <p:spPr bwMode="auto">
            <a:xfrm>
              <a:off x="8013792" y="6825883"/>
              <a:ext cx="1069787" cy="0"/>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cxnSp>
          <p:nvCxnSpPr>
            <p:cNvPr id="35" name="直接箭头连接符 34"/>
            <p:cNvCxnSpPr/>
            <p:nvPr/>
          </p:nvCxnSpPr>
          <p:spPr bwMode="auto">
            <a:xfrm>
              <a:off x="8012105" y="1742226"/>
              <a:ext cx="1071475" cy="0"/>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sp>
          <p:nvSpPr>
            <p:cNvPr id="36" name="圆角矩形 35"/>
            <p:cNvSpPr/>
            <p:nvPr/>
          </p:nvSpPr>
          <p:spPr bwMode="auto">
            <a:xfrm>
              <a:off x="9111733" y="1490809"/>
              <a:ext cx="1298986" cy="455587"/>
            </a:xfrm>
            <a:prstGeom prst="roundRect">
              <a:avLst/>
            </a:prstGeom>
          </p:spPr>
          <p:style>
            <a:lnRef idx="2">
              <a:schemeClr val="accent5"/>
            </a:lnRef>
            <a:fillRef idx="1">
              <a:schemeClr val="lt1"/>
            </a:fillRef>
            <a:effectRef idx="0">
              <a:schemeClr val="accent5"/>
            </a:effectRef>
            <a:fontRef idx="minor">
              <a:schemeClr val="dk1"/>
            </a:fontRef>
          </p:style>
          <p:txBody>
            <a:bodyPr anchor="ctr"/>
            <a:lstStyle/>
            <a:p>
              <a:pPr algn="ctr">
                <a:defRPr/>
              </a:pPr>
              <a:endParaRPr lang="zh-CN" altLang="en-US" sz="1276" dirty="0">
                <a:latin typeface="等线" panose="02010600030101010101" pitchFamily="2" charset="-122"/>
                <a:ea typeface="等线" panose="02010600030101010101" pitchFamily="2" charset="-122"/>
              </a:endParaRPr>
            </a:p>
          </p:txBody>
        </p:sp>
        <p:sp>
          <p:nvSpPr>
            <p:cNvPr id="37" name="TextBox 2"/>
            <p:cNvSpPr txBox="1"/>
            <p:nvPr/>
          </p:nvSpPr>
          <p:spPr bwMode="auto">
            <a:xfrm>
              <a:off x="9262295" y="2211140"/>
              <a:ext cx="900263" cy="288669"/>
            </a:xfrm>
            <a:prstGeom prst="rect">
              <a:avLst/>
            </a:prstGeom>
            <a:noFill/>
          </p:spPr>
          <p:txBody>
            <a:bodyPr wrap="square">
              <a:spAutoFit/>
            </a:bodyPr>
            <a:lstStyle/>
            <a:p>
              <a:pPr>
                <a:defRPr/>
              </a:pPr>
              <a:r>
                <a:rPr lang="zh-CN" altLang="en-US" sz="1276" b="1" dirty="0">
                  <a:latin typeface="+mn-ea"/>
                </a:rPr>
                <a:t>天诚星源</a:t>
              </a:r>
              <a:endParaRPr lang="zh-CN" altLang="en-US" sz="1276" dirty="0">
                <a:latin typeface="+mn-ea"/>
              </a:endParaRPr>
            </a:p>
          </p:txBody>
        </p:sp>
        <p:sp>
          <p:nvSpPr>
            <p:cNvPr id="38" name="TextBox 3"/>
            <p:cNvSpPr txBox="1"/>
            <p:nvPr/>
          </p:nvSpPr>
          <p:spPr bwMode="auto">
            <a:xfrm>
              <a:off x="9256530" y="4487814"/>
              <a:ext cx="931143" cy="288669"/>
            </a:xfrm>
            <a:prstGeom prst="rect">
              <a:avLst/>
            </a:prstGeom>
            <a:noFill/>
          </p:spPr>
          <p:txBody>
            <a:bodyPr wrap="square">
              <a:spAutoFit/>
            </a:bodyPr>
            <a:lstStyle/>
            <a:p>
              <a:pPr>
                <a:defRPr/>
              </a:pPr>
              <a:r>
                <a:rPr lang="zh-CN" altLang="en-US" sz="1276" b="1" dirty="0">
                  <a:latin typeface="+mn-ea"/>
                </a:rPr>
                <a:t>恒安嘉新</a:t>
              </a:r>
              <a:endParaRPr lang="zh-CN" altLang="en-US" sz="1276" dirty="0">
                <a:latin typeface="+mn-ea"/>
              </a:endParaRPr>
            </a:p>
          </p:txBody>
        </p:sp>
        <p:sp>
          <p:nvSpPr>
            <p:cNvPr id="39" name="TextBox 88"/>
            <p:cNvSpPr txBox="1"/>
            <p:nvPr/>
          </p:nvSpPr>
          <p:spPr bwMode="auto">
            <a:xfrm>
              <a:off x="9291430" y="3349458"/>
              <a:ext cx="873374" cy="288669"/>
            </a:xfrm>
            <a:prstGeom prst="rect">
              <a:avLst/>
            </a:prstGeom>
            <a:noFill/>
          </p:spPr>
          <p:txBody>
            <a:bodyPr wrap="square">
              <a:spAutoFit/>
            </a:bodyPr>
            <a:lstStyle/>
            <a:p>
              <a:pPr>
                <a:defRPr/>
              </a:pPr>
              <a:r>
                <a:rPr lang="zh-CN" altLang="en-US" sz="1276" b="1" dirty="0">
                  <a:latin typeface="+mn-ea"/>
                </a:rPr>
                <a:t>泰然神州</a:t>
              </a:r>
              <a:endParaRPr lang="zh-CN" altLang="en-US" sz="1276" dirty="0">
                <a:latin typeface="+mn-ea"/>
              </a:endParaRPr>
            </a:p>
          </p:txBody>
        </p:sp>
        <p:sp>
          <p:nvSpPr>
            <p:cNvPr id="40" name="TextBox 4"/>
            <p:cNvSpPr txBox="1"/>
            <p:nvPr/>
          </p:nvSpPr>
          <p:spPr bwMode="auto">
            <a:xfrm>
              <a:off x="9266125" y="6056725"/>
              <a:ext cx="935866" cy="288669"/>
            </a:xfrm>
            <a:prstGeom prst="rect">
              <a:avLst/>
            </a:prstGeom>
            <a:noFill/>
          </p:spPr>
          <p:txBody>
            <a:bodyPr wrap="square">
              <a:spAutoFit/>
            </a:bodyPr>
            <a:lstStyle/>
            <a:p>
              <a:pPr>
                <a:defRPr/>
              </a:pPr>
              <a:r>
                <a:rPr lang="zh-CN" altLang="en-US" sz="1276" b="1" dirty="0">
                  <a:latin typeface="+mn-ea"/>
                </a:rPr>
                <a:t>娜迦信息</a:t>
              </a:r>
            </a:p>
          </p:txBody>
        </p:sp>
        <p:sp>
          <p:nvSpPr>
            <p:cNvPr id="41" name="TextBox 91"/>
            <p:cNvSpPr txBox="1"/>
            <p:nvPr/>
          </p:nvSpPr>
          <p:spPr bwMode="auto">
            <a:xfrm>
              <a:off x="9256530" y="6613588"/>
              <a:ext cx="896836" cy="288669"/>
            </a:xfrm>
            <a:prstGeom prst="rect">
              <a:avLst/>
            </a:prstGeom>
            <a:noFill/>
          </p:spPr>
          <p:txBody>
            <a:bodyPr wrap="square">
              <a:spAutoFit/>
            </a:bodyPr>
            <a:lstStyle/>
            <a:p>
              <a:pPr>
                <a:defRPr/>
              </a:pPr>
              <a:r>
                <a:rPr lang="zh-CN" altLang="en-US" sz="1276" b="1" dirty="0">
                  <a:latin typeface="+mn-ea"/>
                </a:rPr>
                <a:t>中海纪元</a:t>
              </a:r>
              <a:endParaRPr lang="zh-CN" altLang="en-US" sz="1276" dirty="0">
                <a:latin typeface="+mn-ea"/>
              </a:endParaRPr>
            </a:p>
          </p:txBody>
        </p:sp>
        <p:sp>
          <p:nvSpPr>
            <p:cNvPr id="42" name="任意多边形 41"/>
            <p:cNvSpPr/>
            <p:nvPr/>
          </p:nvSpPr>
          <p:spPr bwMode="auto">
            <a:xfrm>
              <a:off x="9083578" y="3848755"/>
              <a:ext cx="1300957" cy="474148"/>
            </a:xfrm>
            <a:custGeom>
              <a:avLst/>
              <a:gdLst>
                <a:gd name="connsiteX0" fmla="*/ 0 w 4039655"/>
                <a:gd name="connsiteY0" fmla="*/ 215027 h 2150274"/>
                <a:gd name="connsiteX1" fmla="*/ 215027 w 4039655"/>
                <a:gd name="connsiteY1" fmla="*/ 0 h 2150274"/>
                <a:gd name="connsiteX2" fmla="*/ 3824628 w 4039655"/>
                <a:gd name="connsiteY2" fmla="*/ 0 h 2150274"/>
                <a:gd name="connsiteX3" fmla="*/ 4039655 w 4039655"/>
                <a:gd name="connsiteY3" fmla="*/ 215027 h 2150274"/>
                <a:gd name="connsiteX4" fmla="*/ 4039655 w 4039655"/>
                <a:gd name="connsiteY4" fmla="*/ 1935247 h 2150274"/>
                <a:gd name="connsiteX5" fmla="*/ 3824628 w 4039655"/>
                <a:gd name="connsiteY5" fmla="*/ 2150274 h 2150274"/>
                <a:gd name="connsiteX6" fmla="*/ 215027 w 4039655"/>
                <a:gd name="connsiteY6" fmla="*/ 2150274 h 2150274"/>
                <a:gd name="connsiteX7" fmla="*/ 0 w 4039655"/>
                <a:gd name="connsiteY7" fmla="*/ 1935247 h 2150274"/>
                <a:gd name="connsiteX8" fmla="*/ 0 w 4039655"/>
                <a:gd name="connsiteY8" fmla="*/ 215027 h 2150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39655" h="2150274">
                  <a:moveTo>
                    <a:pt x="0" y="215027"/>
                  </a:moveTo>
                  <a:cubicBezTo>
                    <a:pt x="0" y="96271"/>
                    <a:pt x="96271" y="0"/>
                    <a:pt x="215027" y="0"/>
                  </a:cubicBezTo>
                  <a:lnTo>
                    <a:pt x="3824628" y="0"/>
                  </a:lnTo>
                  <a:cubicBezTo>
                    <a:pt x="3943384" y="0"/>
                    <a:pt x="4039655" y="96271"/>
                    <a:pt x="4039655" y="215027"/>
                  </a:cubicBezTo>
                  <a:lnTo>
                    <a:pt x="4039655" y="1935247"/>
                  </a:lnTo>
                  <a:cubicBezTo>
                    <a:pt x="4039655" y="2054003"/>
                    <a:pt x="3943384" y="2150274"/>
                    <a:pt x="3824628" y="2150274"/>
                  </a:cubicBezTo>
                  <a:lnTo>
                    <a:pt x="215027" y="2150274"/>
                  </a:lnTo>
                  <a:cubicBezTo>
                    <a:pt x="96271" y="2150274"/>
                    <a:pt x="0" y="2054003"/>
                    <a:pt x="0" y="1935247"/>
                  </a:cubicBezTo>
                  <a:lnTo>
                    <a:pt x="0" y="215027"/>
                  </a:lnTo>
                  <a:close/>
                </a:path>
              </a:pathLst>
            </a:custGeom>
          </p:spPr>
          <p:style>
            <a:lnRef idx="2">
              <a:schemeClr val="accent5"/>
            </a:lnRef>
            <a:fillRef idx="1">
              <a:schemeClr val="lt1"/>
            </a:fillRef>
            <a:effectRef idx="0">
              <a:schemeClr val="accent5"/>
            </a:effectRef>
            <a:fontRef idx="minor">
              <a:schemeClr val="dk1"/>
            </a:fontRef>
          </p:style>
          <p:txBody>
            <a:bodyPr lIns="330169" tIns="330169" rIns="330169" bIns="330169" spcCol="1270" anchor="ctr"/>
            <a:lstStyle/>
            <a:p>
              <a:pPr algn="ctr" defTabSz="3071163">
                <a:lnSpc>
                  <a:spcPct val="90000"/>
                </a:lnSpc>
                <a:spcAft>
                  <a:spcPct val="35000"/>
                </a:spcAft>
                <a:defRPr/>
              </a:pPr>
              <a:endParaRPr lang="zh-CN" altLang="en-US" sz="6910">
                <a:solidFill>
                  <a:schemeClr val="bg1"/>
                </a:solidFill>
              </a:endParaRPr>
            </a:p>
          </p:txBody>
        </p:sp>
        <p:cxnSp>
          <p:nvCxnSpPr>
            <p:cNvPr id="43" name="直接箭头连接符 42"/>
            <p:cNvCxnSpPr/>
            <p:nvPr/>
          </p:nvCxnSpPr>
          <p:spPr bwMode="auto">
            <a:xfrm>
              <a:off x="8012105" y="4159788"/>
              <a:ext cx="1071475" cy="0"/>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sp>
          <p:nvSpPr>
            <p:cNvPr id="44" name="TextBox 148"/>
            <p:cNvSpPr txBox="1"/>
            <p:nvPr/>
          </p:nvSpPr>
          <p:spPr bwMode="auto">
            <a:xfrm>
              <a:off x="9279994" y="3948647"/>
              <a:ext cx="873372" cy="288669"/>
            </a:xfrm>
            <a:prstGeom prst="rect">
              <a:avLst/>
            </a:prstGeom>
            <a:noFill/>
          </p:spPr>
          <p:txBody>
            <a:bodyPr wrap="square">
              <a:spAutoFit/>
            </a:bodyPr>
            <a:lstStyle/>
            <a:p>
              <a:pPr>
                <a:defRPr/>
              </a:pPr>
              <a:r>
                <a:rPr lang="zh-CN" altLang="en-US" sz="1276" b="1" dirty="0">
                  <a:latin typeface="+mn-ea"/>
                </a:rPr>
                <a:t>联信摩贝</a:t>
              </a:r>
              <a:endParaRPr lang="zh-CN" altLang="en-US" sz="1276" dirty="0">
                <a:latin typeface="+mn-ea"/>
              </a:endParaRPr>
            </a:p>
          </p:txBody>
        </p:sp>
        <p:sp>
          <p:nvSpPr>
            <p:cNvPr id="45" name="任意多边形 44"/>
            <p:cNvSpPr/>
            <p:nvPr/>
          </p:nvSpPr>
          <p:spPr bwMode="auto">
            <a:xfrm>
              <a:off x="9083578" y="5407918"/>
              <a:ext cx="1300957" cy="474150"/>
            </a:xfrm>
            <a:custGeom>
              <a:avLst/>
              <a:gdLst>
                <a:gd name="connsiteX0" fmla="*/ 0 w 4039655"/>
                <a:gd name="connsiteY0" fmla="*/ 215027 h 2150274"/>
                <a:gd name="connsiteX1" fmla="*/ 215027 w 4039655"/>
                <a:gd name="connsiteY1" fmla="*/ 0 h 2150274"/>
                <a:gd name="connsiteX2" fmla="*/ 3824628 w 4039655"/>
                <a:gd name="connsiteY2" fmla="*/ 0 h 2150274"/>
                <a:gd name="connsiteX3" fmla="*/ 4039655 w 4039655"/>
                <a:gd name="connsiteY3" fmla="*/ 215027 h 2150274"/>
                <a:gd name="connsiteX4" fmla="*/ 4039655 w 4039655"/>
                <a:gd name="connsiteY4" fmla="*/ 1935247 h 2150274"/>
                <a:gd name="connsiteX5" fmla="*/ 3824628 w 4039655"/>
                <a:gd name="connsiteY5" fmla="*/ 2150274 h 2150274"/>
                <a:gd name="connsiteX6" fmla="*/ 215027 w 4039655"/>
                <a:gd name="connsiteY6" fmla="*/ 2150274 h 2150274"/>
                <a:gd name="connsiteX7" fmla="*/ 0 w 4039655"/>
                <a:gd name="connsiteY7" fmla="*/ 1935247 h 2150274"/>
                <a:gd name="connsiteX8" fmla="*/ 0 w 4039655"/>
                <a:gd name="connsiteY8" fmla="*/ 215027 h 2150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39655" h="2150274">
                  <a:moveTo>
                    <a:pt x="0" y="215027"/>
                  </a:moveTo>
                  <a:cubicBezTo>
                    <a:pt x="0" y="96271"/>
                    <a:pt x="96271" y="0"/>
                    <a:pt x="215027" y="0"/>
                  </a:cubicBezTo>
                  <a:lnTo>
                    <a:pt x="3824628" y="0"/>
                  </a:lnTo>
                  <a:cubicBezTo>
                    <a:pt x="3943384" y="0"/>
                    <a:pt x="4039655" y="96271"/>
                    <a:pt x="4039655" y="215027"/>
                  </a:cubicBezTo>
                  <a:lnTo>
                    <a:pt x="4039655" y="1935247"/>
                  </a:lnTo>
                  <a:cubicBezTo>
                    <a:pt x="4039655" y="2054003"/>
                    <a:pt x="3943384" y="2150274"/>
                    <a:pt x="3824628" y="2150274"/>
                  </a:cubicBezTo>
                  <a:lnTo>
                    <a:pt x="215027" y="2150274"/>
                  </a:lnTo>
                  <a:cubicBezTo>
                    <a:pt x="96271" y="2150274"/>
                    <a:pt x="0" y="2054003"/>
                    <a:pt x="0" y="1935247"/>
                  </a:cubicBezTo>
                  <a:lnTo>
                    <a:pt x="0" y="215027"/>
                  </a:lnTo>
                  <a:close/>
                </a:path>
              </a:pathLst>
            </a:custGeom>
          </p:spPr>
          <p:style>
            <a:lnRef idx="2">
              <a:schemeClr val="accent5"/>
            </a:lnRef>
            <a:fillRef idx="1">
              <a:schemeClr val="lt1"/>
            </a:fillRef>
            <a:effectRef idx="0">
              <a:schemeClr val="accent5"/>
            </a:effectRef>
            <a:fontRef idx="minor">
              <a:schemeClr val="dk1"/>
            </a:fontRef>
          </p:style>
          <p:txBody>
            <a:bodyPr lIns="330169" tIns="330169" rIns="330169" bIns="330169" spcCol="1270" anchor="ctr"/>
            <a:lstStyle/>
            <a:p>
              <a:pPr algn="ctr" defTabSz="3071163">
                <a:lnSpc>
                  <a:spcPct val="90000"/>
                </a:lnSpc>
                <a:spcAft>
                  <a:spcPct val="35000"/>
                </a:spcAft>
                <a:defRPr/>
              </a:pPr>
              <a:endParaRPr lang="zh-CN" altLang="en-US" sz="6910">
                <a:solidFill>
                  <a:schemeClr val="bg1"/>
                </a:solidFill>
              </a:endParaRPr>
            </a:p>
          </p:txBody>
        </p:sp>
        <p:cxnSp>
          <p:nvCxnSpPr>
            <p:cNvPr id="46" name="直接箭头连接符 45"/>
            <p:cNvCxnSpPr/>
            <p:nvPr/>
          </p:nvCxnSpPr>
          <p:spPr bwMode="auto">
            <a:xfrm>
              <a:off x="8012105" y="6175862"/>
              <a:ext cx="1071475" cy="0"/>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sp>
          <p:nvSpPr>
            <p:cNvPr id="47" name="TextBox 152"/>
            <p:cNvSpPr txBox="1"/>
            <p:nvPr/>
          </p:nvSpPr>
          <p:spPr bwMode="auto">
            <a:xfrm>
              <a:off x="9259043" y="5511201"/>
              <a:ext cx="966060" cy="288669"/>
            </a:xfrm>
            <a:prstGeom prst="rect">
              <a:avLst/>
            </a:prstGeom>
            <a:noFill/>
          </p:spPr>
          <p:txBody>
            <a:bodyPr wrap="square">
              <a:spAutoFit/>
            </a:bodyPr>
            <a:lstStyle/>
            <a:p>
              <a:pPr>
                <a:defRPr/>
              </a:pPr>
              <a:r>
                <a:rPr lang="en-US" altLang="zh-CN" sz="1276" b="1" dirty="0">
                  <a:latin typeface="+mn-ea"/>
                </a:rPr>
                <a:t>SK</a:t>
              </a:r>
              <a:r>
                <a:rPr lang="zh-CN" altLang="en-US" sz="1276" b="1" dirty="0">
                  <a:latin typeface="+mn-ea"/>
                </a:rPr>
                <a:t> </a:t>
              </a:r>
              <a:r>
                <a:rPr lang="en-US" altLang="zh-CN" sz="1276" b="1" dirty="0">
                  <a:latin typeface="+mn-ea"/>
                </a:rPr>
                <a:t>spruce</a:t>
              </a:r>
              <a:endParaRPr lang="zh-CN" altLang="en-US" sz="1276" dirty="0">
                <a:latin typeface="+mn-ea"/>
              </a:endParaRPr>
            </a:p>
          </p:txBody>
        </p:sp>
        <p:cxnSp>
          <p:nvCxnSpPr>
            <p:cNvPr id="48" name="直接箭头连接符 47"/>
            <p:cNvCxnSpPr/>
            <p:nvPr/>
          </p:nvCxnSpPr>
          <p:spPr bwMode="auto">
            <a:xfrm flipH="1">
              <a:off x="6572784" y="3152496"/>
              <a:ext cx="1380262" cy="0"/>
            </a:xfrm>
            <a:prstGeom prst="straightConnector1">
              <a:avLst/>
            </a:prstGeom>
            <a:ln>
              <a:headEnd type="none" w="med" len="med"/>
              <a:tailEnd type="none" w="med" len="med"/>
            </a:ln>
          </p:spPr>
          <p:style>
            <a:lnRef idx="2">
              <a:schemeClr val="accent5"/>
            </a:lnRef>
            <a:fillRef idx="0">
              <a:schemeClr val="accent5"/>
            </a:fillRef>
            <a:effectRef idx="1">
              <a:schemeClr val="accent5"/>
            </a:effectRef>
            <a:fontRef idx="minor">
              <a:schemeClr val="tx1"/>
            </a:fontRef>
          </p:style>
        </p:cxnSp>
        <p:cxnSp>
          <p:nvCxnSpPr>
            <p:cNvPr id="49" name="直接连接符 48"/>
            <p:cNvCxnSpPr/>
            <p:nvPr/>
          </p:nvCxnSpPr>
          <p:spPr bwMode="auto">
            <a:xfrm>
              <a:off x="6557598" y="1782358"/>
              <a:ext cx="0" cy="1370138"/>
            </a:xfrm>
            <a:prstGeom prst="line">
              <a:avLst/>
            </a:prstGeom>
          </p:spPr>
          <p:style>
            <a:lnRef idx="2">
              <a:schemeClr val="accent5"/>
            </a:lnRef>
            <a:fillRef idx="0">
              <a:schemeClr val="accent5"/>
            </a:fillRef>
            <a:effectRef idx="1">
              <a:schemeClr val="accent5"/>
            </a:effectRef>
            <a:fontRef idx="minor">
              <a:schemeClr val="tx1"/>
            </a:fontRef>
          </p:style>
        </p:cxnSp>
        <p:cxnSp>
          <p:nvCxnSpPr>
            <p:cNvPr id="50" name="直接连接符 49"/>
            <p:cNvCxnSpPr/>
            <p:nvPr/>
          </p:nvCxnSpPr>
          <p:spPr bwMode="auto">
            <a:xfrm>
              <a:off x="6726240" y="3603830"/>
              <a:ext cx="5155" cy="763566"/>
            </a:xfrm>
            <a:prstGeom prst="line">
              <a:avLst/>
            </a:prstGeom>
            <a:ln>
              <a:headEnd type="none" w="med" len="med"/>
              <a:tailEnd type="arrow" w="med" len="med"/>
            </a:ln>
          </p:spPr>
          <p:style>
            <a:lnRef idx="2">
              <a:schemeClr val="accent5"/>
            </a:lnRef>
            <a:fillRef idx="0">
              <a:schemeClr val="accent5"/>
            </a:fillRef>
            <a:effectRef idx="1">
              <a:schemeClr val="accent5"/>
            </a:effectRef>
            <a:fontRef idx="minor">
              <a:schemeClr val="tx1"/>
            </a:fontRef>
          </p:style>
        </p:cxnSp>
        <p:cxnSp>
          <p:nvCxnSpPr>
            <p:cNvPr id="51" name="直接连接符 50"/>
            <p:cNvCxnSpPr/>
            <p:nvPr/>
          </p:nvCxnSpPr>
          <p:spPr>
            <a:xfrm>
              <a:off x="6196502" y="1959532"/>
              <a:ext cx="0" cy="1683987"/>
            </a:xfrm>
            <a:prstGeom prst="line">
              <a:avLst/>
            </a:prstGeom>
            <a:ln>
              <a:headEnd type="none" w="med" len="med"/>
              <a:tailEnd type="none" w="med" len="med"/>
            </a:ln>
          </p:spPr>
          <p:style>
            <a:lnRef idx="2">
              <a:schemeClr val="accent5"/>
            </a:lnRef>
            <a:fillRef idx="0">
              <a:schemeClr val="accent5"/>
            </a:fillRef>
            <a:effectRef idx="1">
              <a:schemeClr val="accent5"/>
            </a:effectRef>
            <a:fontRef idx="minor">
              <a:schemeClr val="tx1"/>
            </a:fontRef>
          </p:style>
        </p:cxnSp>
        <p:cxnSp>
          <p:nvCxnSpPr>
            <p:cNvPr id="52" name="直接连接符 51"/>
            <p:cNvCxnSpPr/>
            <p:nvPr/>
          </p:nvCxnSpPr>
          <p:spPr bwMode="auto">
            <a:xfrm flipH="1">
              <a:off x="6196502" y="3611458"/>
              <a:ext cx="4086" cy="762687"/>
            </a:xfrm>
            <a:prstGeom prst="line">
              <a:avLst/>
            </a:prstGeom>
            <a:ln>
              <a:headEnd type="none" w="med" len="med"/>
              <a:tailEnd type="arrow" w="med" len="med"/>
            </a:ln>
          </p:spPr>
          <p:style>
            <a:lnRef idx="2">
              <a:schemeClr val="accent5"/>
            </a:lnRef>
            <a:fillRef idx="0">
              <a:schemeClr val="accent5"/>
            </a:fillRef>
            <a:effectRef idx="1">
              <a:schemeClr val="accent5"/>
            </a:effectRef>
            <a:fontRef idx="minor">
              <a:schemeClr val="tx1"/>
            </a:fontRef>
          </p:style>
        </p:cxnSp>
        <p:sp>
          <p:nvSpPr>
            <p:cNvPr id="53" name="任意多边形 52"/>
            <p:cNvSpPr/>
            <p:nvPr/>
          </p:nvSpPr>
          <p:spPr bwMode="auto">
            <a:xfrm>
              <a:off x="4666031" y="1271428"/>
              <a:ext cx="3018690" cy="849453"/>
            </a:xfrm>
            <a:custGeom>
              <a:avLst/>
              <a:gdLst>
                <a:gd name="connsiteX0" fmla="*/ 0 w 8418642"/>
                <a:gd name="connsiteY0" fmla="*/ 215027 h 2150274"/>
                <a:gd name="connsiteX1" fmla="*/ 215027 w 8418642"/>
                <a:gd name="connsiteY1" fmla="*/ 0 h 2150274"/>
                <a:gd name="connsiteX2" fmla="*/ 8203615 w 8418642"/>
                <a:gd name="connsiteY2" fmla="*/ 0 h 2150274"/>
                <a:gd name="connsiteX3" fmla="*/ 8418642 w 8418642"/>
                <a:gd name="connsiteY3" fmla="*/ 215027 h 2150274"/>
                <a:gd name="connsiteX4" fmla="*/ 8418642 w 8418642"/>
                <a:gd name="connsiteY4" fmla="*/ 1935247 h 2150274"/>
                <a:gd name="connsiteX5" fmla="*/ 8203615 w 8418642"/>
                <a:gd name="connsiteY5" fmla="*/ 2150274 h 2150274"/>
                <a:gd name="connsiteX6" fmla="*/ 215027 w 8418642"/>
                <a:gd name="connsiteY6" fmla="*/ 2150274 h 2150274"/>
                <a:gd name="connsiteX7" fmla="*/ 0 w 8418642"/>
                <a:gd name="connsiteY7" fmla="*/ 1935247 h 2150274"/>
                <a:gd name="connsiteX8" fmla="*/ 0 w 8418642"/>
                <a:gd name="connsiteY8" fmla="*/ 215027 h 2150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18642" h="2150274">
                  <a:moveTo>
                    <a:pt x="0" y="215027"/>
                  </a:moveTo>
                  <a:cubicBezTo>
                    <a:pt x="0" y="96271"/>
                    <a:pt x="96271" y="0"/>
                    <a:pt x="215027" y="0"/>
                  </a:cubicBezTo>
                  <a:lnTo>
                    <a:pt x="8203615" y="0"/>
                  </a:lnTo>
                  <a:cubicBezTo>
                    <a:pt x="8322371" y="0"/>
                    <a:pt x="8418642" y="96271"/>
                    <a:pt x="8418642" y="215027"/>
                  </a:cubicBezTo>
                  <a:lnTo>
                    <a:pt x="8418642" y="1935247"/>
                  </a:lnTo>
                  <a:cubicBezTo>
                    <a:pt x="8418642" y="2054003"/>
                    <a:pt x="8322371" y="2150274"/>
                    <a:pt x="8203615" y="2150274"/>
                  </a:cubicBezTo>
                  <a:lnTo>
                    <a:pt x="215027" y="2150274"/>
                  </a:lnTo>
                  <a:cubicBezTo>
                    <a:pt x="96271" y="2150274"/>
                    <a:pt x="0" y="2054003"/>
                    <a:pt x="0" y="1935247"/>
                  </a:cubicBezTo>
                  <a:lnTo>
                    <a:pt x="0" y="215027"/>
                  </a:lnTo>
                  <a:close/>
                </a:path>
              </a:pathLst>
            </a:custGeom>
          </p:spPr>
          <p:style>
            <a:lnRef idx="3">
              <a:schemeClr val="lt1"/>
            </a:lnRef>
            <a:fillRef idx="1">
              <a:schemeClr val="accent1"/>
            </a:fillRef>
            <a:effectRef idx="1">
              <a:schemeClr val="accent1"/>
            </a:effectRef>
            <a:fontRef idx="minor">
              <a:schemeClr val="lt1"/>
            </a:fontRef>
          </p:style>
          <p:txBody>
            <a:bodyPr lIns="330169" tIns="330169" rIns="330169" bIns="330169" spcCol="1270" anchor="ctr"/>
            <a:lstStyle/>
            <a:p>
              <a:pPr algn="ctr" defTabSz="3071163">
                <a:lnSpc>
                  <a:spcPct val="90000"/>
                </a:lnSpc>
                <a:spcAft>
                  <a:spcPct val="35000"/>
                </a:spcAft>
                <a:defRPr/>
              </a:pPr>
              <a:endParaRPr lang="zh-CN" altLang="en-US" sz="6910"/>
            </a:p>
          </p:txBody>
        </p:sp>
        <p:sp>
          <p:nvSpPr>
            <p:cNvPr id="54" name="矩形 53"/>
            <p:cNvSpPr/>
            <p:nvPr/>
          </p:nvSpPr>
          <p:spPr bwMode="auto">
            <a:xfrm>
              <a:off x="4873610" y="1435082"/>
              <a:ext cx="2588381" cy="676595"/>
            </a:xfrm>
            <a:prstGeom prst="rect">
              <a:avLst/>
            </a:prstGeom>
          </p:spPr>
          <p:txBody>
            <a:bodyPr wrap="square">
              <a:spAutoFit/>
            </a:bodyPr>
            <a:lstStyle/>
            <a:p>
              <a:pPr algn="ctr" defTabSz="2787671">
                <a:lnSpc>
                  <a:spcPts val="1488"/>
                </a:lnSpc>
                <a:spcAft>
                  <a:spcPct val="35000"/>
                </a:spcAft>
                <a:defRPr/>
              </a:pPr>
              <a:r>
                <a:rPr lang="zh-CN" altLang="en-US" dirty="0">
                  <a:ln w="18415" cmpd="sng">
                    <a:solidFill>
                      <a:srgbClr val="FFFFFF"/>
                    </a:solidFill>
                    <a:prstDash val="solid"/>
                  </a:ln>
                  <a:solidFill>
                    <a:schemeClr val="bg1"/>
                  </a:solidFill>
                  <a:latin typeface="微软雅黑" pitchFamily="34" charset="-122"/>
                  <a:ea typeface="微软雅黑" pitchFamily="34" charset="-122"/>
                </a:rPr>
                <a:t>启明星辰</a:t>
              </a:r>
              <a:endParaRPr lang="en-US" altLang="zh-CN" dirty="0">
                <a:ln w="18415" cmpd="sng">
                  <a:solidFill>
                    <a:srgbClr val="FFFFFF"/>
                  </a:solidFill>
                  <a:prstDash val="solid"/>
                </a:ln>
                <a:solidFill>
                  <a:schemeClr val="bg1"/>
                </a:solidFill>
                <a:latin typeface="微软雅黑" pitchFamily="34" charset="-122"/>
                <a:ea typeface="微软雅黑" pitchFamily="34" charset="-122"/>
              </a:endParaRPr>
            </a:p>
            <a:p>
              <a:pPr algn="ctr" defTabSz="2787671">
                <a:lnSpc>
                  <a:spcPts val="2339"/>
                </a:lnSpc>
                <a:spcAft>
                  <a:spcPct val="35000"/>
                </a:spcAft>
                <a:defRPr/>
              </a:pPr>
              <a:r>
                <a:rPr lang="zh-CN" altLang="en-US" sz="1600" dirty="0">
                  <a:ln w="18415" cmpd="sng">
                    <a:solidFill>
                      <a:srgbClr val="FFFFFF"/>
                    </a:solidFill>
                    <a:prstDash val="solid"/>
                  </a:ln>
                  <a:solidFill>
                    <a:schemeClr val="bg1"/>
                  </a:solidFill>
                  <a:latin typeface="微软雅黑" panose="020B0503020204020204" pitchFamily="34" charset="-122"/>
                  <a:ea typeface="微软雅黑" panose="020B0503020204020204" pitchFamily="34" charset="-122"/>
                </a:rPr>
                <a:t>股票代码：</a:t>
              </a:r>
              <a:r>
                <a:rPr lang="en-US" altLang="zh-CN" sz="1600" dirty="0">
                  <a:ln w="18415" cmpd="sng">
                    <a:solidFill>
                      <a:srgbClr val="FFFFFF"/>
                    </a:solidFill>
                    <a:prstDash val="solid"/>
                  </a:ln>
                  <a:solidFill>
                    <a:schemeClr val="bg1"/>
                  </a:solidFill>
                  <a:latin typeface="微软雅黑" panose="020B0503020204020204" pitchFamily="34" charset="-122"/>
                  <a:ea typeface="微软雅黑" panose="020B0503020204020204" pitchFamily="34" charset="-122"/>
                </a:rPr>
                <a:t>002439</a:t>
              </a:r>
              <a:endParaRPr lang="zh-CN" altLang="en-US" sz="1600" dirty="0">
                <a:ln w="18415" cmpd="sng">
                  <a:solidFill>
                    <a:srgbClr val="FFFFFF"/>
                  </a:solidFill>
                  <a:prstDash val="solid"/>
                </a:ln>
                <a:solidFill>
                  <a:schemeClr val="bg1"/>
                </a:solidFill>
                <a:latin typeface="微软雅黑" panose="020B0503020204020204" pitchFamily="34" charset="-122"/>
                <a:ea typeface="微软雅黑" panose="020B0503020204020204" pitchFamily="34" charset="-122"/>
              </a:endParaRPr>
            </a:p>
          </p:txBody>
        </p:sp>
        <p:sp>
          <p:nvSpPr>
            <p:cNvPr id="55" name="任意多边形 54"/>
            <p:cNvSpPr/>
            <p:nvPr/>
          </p:nvSpPr>
          <p:spPr bwMode="auto">
            <a:xfrm>
              <a:off x="622195" y="1370805"/>
              <a:ext cx="1300957" cy="458962"/>
            </a:xfrm>
            <a:custGeom>
              <a:avLst/>
              <a:gdLst>
                <a:gd name="connsiteX0" fmla="*/ 0 w 4039655"/>
                <a:gd name="connsiteY0" fmla="*/ 215027 h 2150274"/>
                <a:gd name="connsiteX1" fmla="*/ 215027 w 4039655"/>
                <a:gd name="connsiteY1" fmla="*/ 0 h 2150274"/>
                <a:gd name="connsiteX2" fmla="*/ 3824628 w 4039655"/>
                <a:gd name="connsiteY2" fmla="*/ 0 h 2150274"/>
                <a:gd name="connsiteX3" fmla="*/ 4039655 w 4039655"/>
                <a:gd name="connsiteY3" fmla="*/ 215027 h 2150274"/>
                <a:gd name="connsiteX4" fmla="*/ 4039655 w 4039655"/>
                <a:gd name="connsiteY4" fmla="*/ 1935247 h 2150274"/>
                <a:gd name="connsiteX5" fmla="*/ 3824628 w 4039655"/>
                <a:gd name="connsiteY5" fmla="*/ 2150274 h 2150274"/>
                <a:gd name="connsiteX6" fmla="*/ 215027 w 4039655"/>
                <a:gd name="connsiteY6" fmla="*/ 2150274 h 2150274"/>
                <a:gd name="connsiteX7" fmla="*/ 0 w 4039655"/>
                <a:gd name="connsiteY7" fmla="*/ 1935247 h 2150274"/>
                <a:gd name="connsiteX8" fmla="*/ 0 w 4039655"/>
                <a:gd name="connsiteY8" fmla="*/ 215027 h 2150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39655" h="2150274">
                  <a:moveTo>
                    <a:pt x="0" y="215027"/>
                  </a:moveTo>
                  <a:cubicBezTo>
                    <a:pt x="0" y="96271"/>
                    <a:pt x="96271" y="0"/>
                    <a:pt x="215027" y="0"/>
                  </a:cubicBezTo>
                  <a:lnTo>
                    <a:pt x="3824628" y="0"/>
                  </a:lnTo>
                  <a:cubicBezTo>
                    <a:pt x="3943384" y="0"/>
                    <a:pt x="4039655" y="96271"/>
                    <a:pt x="4039655" y="215027"/>
                  </a:cubicBezTo>
                  <a:lnTo>
                    <a:pt x="4039655" y="1935247"/>
                  </a:lnTo>
                  <a:cubicBezTo>
                    <a:pt x="4039655" y="2054003"/>
                    <a:pt x="3943384" y="2150274"/>
                    <a:pt x="3824628" y="2150274"/>
                  </a:cubicBezTo>
                  <a:lnTo>
                    <a:pt x="215027" y="2150274"/>
                  </a:lnTo>
                  <a:cubicBezTo>
                    <a:pt x="96271" y="2150274"/>
                    <a:pt x="0" y="2054003"/>
                    <a:pt x="0" y="1935247"/>
                  </a:cubicBezTo>
                  <a:lnTo>
                    <a:pt x="0" y="215027"/>
                  </a:lnTo>
                  <a:close/>
                </a:path>
              </a:pathLst>
            </a:custGeom>
            <a:solidFill>
              <a:schemeClr val="accent4">
                <a:lumMod val="60000"/>
                <a:lumOff val="40000"/>
              </a:schemeClr>
            </a:solidFill>
          </p:spPr>
          <p:style>
            <a:lnRef idx="2">
              <a:schemeClr val="accent5"/>
            </a:lnRef>
            <a:fillRef idx="1">
              <a:schemeClr val="lt1"/>
            </a:fillRef>
            <a:effectRef idx="0">
              <a:schemeClr val="accent5"/>
            </a:effectRef>
            <a:fontRef idx="minor">
              <a:schemeClr val="dk1"/>
            </a:fontRef>
          </p:style>
          <p:txBody>
            <a:bodyPr lIns="330169" tIns="330169" rIns="330169" bIns="330169" spcCol="1270" anchor="ctr"/>
            <a:lstStyle/>
            <a:p>
              <a:pPr algn="ctr" defTabSz="3071163">
                <a:lnSpc>
                  <a:spcPct val="90000"/>
                </a:lnSpc>
                <a:spcAft>
                  <a:spcPct val="35000"/>
                </a:spcAft>
                <a:defRPr/>
              </a:pPr>
              <a:endParaRPr lang="zh-CN" altLang="en-US" sz="6910" dirty="0">
                <a:solidFill>
                  <a:schemeClr val="bg1"/>
                </a:solidFill>
              </a:endParaRPr>
            </a:p>
          </p:txBody>
        </p:sp>
        <p:sp>
          <p:nvSpPr>
            <p:cNvPr id="59" name="任意多边形 58"/>
            <p:cNvSpPr/>
            <p:nvPr/>
          </p:nvSpPr>
          <p:spPr bwMode="auto">
            <a:xfrm>
              <a:off x="619994" y="1978498"/>
              <a:ext cx="1300957" cy="458962"/>
            </a:xfrm>
            <a:custGeom>
              <a:avLst/>
              <a:gdLst>
                <a:gd name="connsiteX0" fmla="*/ 0 w 4039655"/>
                <a:gd name="connsiteY0" fmla="*/ 215027 h 2150274"/>
                <a:gd name="connsiteX1" fmla="*/ 215027 w 4039655"/>
                <a:gd name="connsiteY1" fmla="*/ 0 h 2150274"/>
                <a:gd name="connsiteX2" fmla="*/ 3824628 w 4039655"/>
                <a:gd name="connsiteY2" fmla="*/ 0 h 2150274"/>
                <a:gd name="connsiteX3" fmla="*/ 4039655 w 4039655"/>
                <a:gd name="connsiteY3" fmla="*/ 215027 h 2150274"/>
                <a:gd name="connsiteX4" fmla="*/ 4039655 w 4039655"/>
                <a:gd name="connsiteY4" fmla="*/ 1935247 h 2150274"/>
                <a:gd name="connsiteX5" fmla="*/ 3824628 w 4039655"/>
                <a:gd name="connsiteY5" fmla="*/ 2150274 h 2150274"/>
                <a:gd name="connsiteX6" fmla="*/ 215027 w 4039655"/>
                <a:gd name="connsiteY6" fmla="*/ 2150274 h 2150274"/>
                <a:gd name="connsiteX7" fmla="*/ 0 w 4039655"/>
                <a:gd name="connsiteY7" fmla="*/ 1935247 h 2150274"/>
                <a:gd name="connsiteX8" fmla="*/ 0 w 4039655"/>
                <a:gd name="connsiteY8" fmla="*/ 215027 h 2150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39655" h="2150274">
                  <a:moveTo>
                    <a:pt x="0" y="215027"/>
                  </a:moveTo>
                  <a:cubicBezTo>
                    <a:pt x="0" y="96271"/>
                    <a:pt x="96271" y="0"/>
                    <a:pt x="215027" y="0"/>
                  </a:cubicBezTo>
                  <a:lnTo>
                    <a:pt x="3824628" y="0"/>
                  </a:lnTo>
                  <a:cubicBezTo>
                    <a:pt x="3943384" y="0"/>
                    <a:pt x="4039655" y="96271"/>
                    <a:pt x="4039655" y="215027"/>
                  </a:cubicBezTo>
                  <a:lnTo>
                    <a:pt x="4039655" y="1935247"/>
                  </a:lnTo>
                  <a:cubicBezTo>
                    <a:pt x="4039655" y="2054003"/>
                    <a:pt x="3943384" y="2150274"/>
                    <a:pt x="3824628" y="2150274"/>
                  </a:cubicBezTo>
                  <a:lnTo>
                    <a:pt x="215027" y="2150274"/>
                  </a:lnTo>
                  <a:cubicBezTo>
                    <a:pt x="96271" y="2150274"/>
                    <a:pt x="0" y="2054003"/>
                    <a:pt x="0" y="1935247"/>
                  </a:cubicBezTo>
                  <a:lnTo>
                    <a:pt x="0" y="215027"/>
                  </a:lnTo>
                  <a:close/>
                </a:path>
              </a:pathLst>
            </a:custGeom>
            <a:solidFill>
              <a:schemeClr val="accent4">
                <a:lumMod val="60000"/>
                <a:lumOff val="40000"/>
              </a:schemeClr>
            </a:solidFill>
          </p:spPr>
          <p:style>
            <a:lnRef idx="2">
              <a:schemeClr val="accent5"/>
            </a:lnRef>
            <a:fillRef idx="1">
              <a:schemeClr val="lt1"/>
            </a:fillRef>
            <a:effectRef idx="0">
              <a:schemeClr val="accent5"/>
            </a:effectRef>
            <a:fontRef idx="minor">
              <a:schemeClr val="dk1"/>
            </a:fontRef>
          </p:style>
          <p:txBody>
            <a:bodyPr lIns="330169" tIns="330169" rIns="330169" bIns="330169" spcCol="1270" anchor="ctr"/>
            <a:lstStyle/>
            <a:p>
              <a:pPr algn="ctr" defTabSz="3071163">
                <a:lnSpc>
                  <a:spcPct val="90000"/>
                </a:lnSpc>
                <a:spcAft>
                  <a:spcPct val="35000"/>
                </a:spcAft>
                <a:defRPr/>
              </a:pPr>
              <a:endParaRPr lang="zh-CN" altLang="en-US" sz="6910">
                <a:solidFill>
                  <a:schemeClr val="bg1"/>
                </a:solidFill>
              </a:endParaRPr>
            </a:p>
          </p:txBody>
        </p:sp>
        <p:sp>
          <p:nvSpPr>
            <p:cNvPr id="60" name="TextBox 140"/>
            <p:cNvSpPr txBox="1"/>
            <p:nvPr/>
          </p:nvSpPr>
          <p:spPr bwMode="auto">
            <a:xfrm>
              <a:off x="855177" y="1348618"/>
              <a:ext cx="909455" cy="485004"/>
            </a:xfrm>
            <a:prstGeom prst="rect">
              <a:avLst/>
            </a:prstGeom>
            <a:noFill/>
          </p:spPr>
          <p:txBody>
            <a:bodyPr wrap="square">
              <a:spAutoFit/>
            </a:bodyPr>
            <a:lstStyle/>
            <a:p>
              <a:pPr>
                <a:defRPr/>
              </a:pPr>
              <a:r>
                <a:rPr lang="zh-CN" altLang="en-US" sz="1276" dirty="0">
                  <a:latin typeface="+mn-ea"/>
                </a:rPr>
                <a:t>负载均衡应用交付</a:t>
              </a:r>
            </a:p>
          </p:txBody>
        </p:sp>
        <p:sp>
          <p:nvSpPr>
            <p:cNvPr id="61" name="任意多边形 60"/>
            <p:cNvSpPr/>
            <p:nvPr/>
          </p:nvSpPr>
          <p:spPr bwMode="auto">
            <a:xfrm>
              <a:off x="4690427" y="5843860"/>
              <a:ext cx="1067267" cy="877226"/>
            </a:xfrm>
            <a:custGeom>
              <a:avLst/>
              <a:gdLst>
                <a:gd name="connsiteX0" fmla="*/ 0 w 4039655"/>
                <a:gd name="connsiteY0" fmla="*/ 215027 h 2150274"/>
                <a:gd name="connsiteX1" fmla="*/ 215027 w 4039655"/>
                <a:gd name="connsiteY1" fmla="*/ 0 h 2150274"/>
                <a:gd name="connsiteX2" fmla="*/ 3824628 w 4039655"/>
                <a:gd name="connsiteY2" fmla="*/ 0 h 2150274"/>
                <a:gd name="connsiteX3" fmla="*/ 4039655 w 4039655"/>
                <a:gd name="connsiteY3" fmla="*/ 215027 h 2150274"/>
                <a:gd name="connsiteX4" fmla="*/ 4039655 w 4039655"/>
                <a:gd name="connsiteY4" fmla="*/ 1935247 h 2150274"/>
                <a:gd name="connsiteX5" fmla="*/ 3824628 w 4039655"/>
                <a:gd name="connsiteY5" fmla="*/ 2150274 h 2150274"/>
                <a:gd name="connsiteX6" fmla="*/ 215027 w 4039655"/>
                <a:gd name="connsiteY6" fmla="*/ 2150274 h 2150274"/>
                <a:gd name="connsiteX7" fmla="*/ 0 w 4039655"/>
                <a:gd name="connsiteY7" fmla="*/ 1935247 h 2150274"/>
                <a:gd name="connsiteX8" fmla="*/ 0 w 4039655"/>
                <a:gd name="connsiteY8" fmla="*/ 215027 h 2150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39655" h="2150274">
                  <a:moveTo>
                    <a:pt x="0" y="215027"/>
                  </a:moveTo>
                  <a:cubicBezTo>
                    <a:pt x="0" y="96271"/>
                    <a:pt x="96271" y="0"/>
                    <a:pt x="215027" y="0"/>
                  </a:cubicBezTo>
                  <a:lnTo>
                    <a:pt x="3824628" y="0"/>
                  </a:lnTo>
                  <a:cubicBezTo>
                    <a:pt x="3943384" y="0"/>
                    <a:pt x="4039655" y="96271"/>
                    <a:pt x="4039655" y="215027"/>
                  </a:cubicBezTo>
                  <a:lnTo>
                    <a:pt x="4039655" y="1935247"/>
                  </a:lnTo>
                  <a:cubicBezTo>
                    <a:pt x="4039655" y="2054003"/>
                    <a:pt x="3943384" y="2150274"/>
                    <a:pt x="3824628" y="2150274"/>
                  </a:cubicBezTo>
                  <a:lnTo>
                    <a:pt x="215027" y="2150274"/>
                  </a:lnTo>
                  <a:cubicBezTo>
                    <a:pt x="96271" y="2150274"/>
                    <a:pt x="0" y="2054003"/>
                    <a:pt x="0" y="1935247"/>
                  </a:cubicBezTo>
                  <a:lnTo>
                    <a:pt x="0" y="215027"/>
                  </a:lnTo>
                  <a:close/>
                </a:path>
              </a:pathLst>
            </a:custGeom>
            <a:solidFill>
              <a:schemeClr val="tx2">
                <a:lumMod val="60000"/>
                <a:lumOff val="40000"/>
              </a:schemeClr>
            </a:solidFill>
          </p:spPr>
          <p:style>
            <a:lnRef idx="3">
              <a:schemeClr val="lt1"/>
            </a:lnRef>
            <a:fillRef idx="1">
              <a:schemeClr val="accent1"/>
            </a:fillRef>
            <a:effectRef idx="1">
              <a:schemeClr val="accent1"/>
            </a:effectRef>
            <a:fontRef idx="minor">
              <a:schemeClr val="lt1"/>
            </a:fontRef>
          </p:style>
          <p:txBody>
            <a:bodyPr vert="eaVert" lIns="330169" tIns="330169" rIns="330169" bIns="330169" spcCol="1270" anchor="ctr"/>
            <a:lstStyle/>
            <a:p>
              <a:pPr algn="ctr" defTabSz="3071163">
                <a:lnSpc>
                  <a:spcPct val="90000"/>
                </a:lnSpc>
                <a:spcAft>
                  <a:spcPct val="35000"/>
                </a:spcAft>
                <a:defRPr/>
              </a:pPr>
              <a:endParaRPr lang="zh-CN" altLang="en-US" sz="1701" b="1" dirty="0">
                <a:solidFill>
                  <a:schemeClr val="bg1"/>
                </a:solidFill>
              </a:endParaRPr>
            </a:p>
          </p:txBody>
        </p:sp>
        <p:sp>
          <p:nvSpPr>
            <p:cNvPr id="62" name="TextBox 140"/>
            <p:cNvSpPr txBox="1"/>
            <p:nvPr/>
          </p:nvSpPr>
          <p:spPr bwMode="auto">
            <a:xfrm>
              <a:off x="4778024" y="6126651"/>
              <a:ext cx="909455" cy="288669"/>
            </a:xfrm>
            <a:prstGeom prst="rect">
              <a:avLst/>
            </a:prstGeom>
            <a:noFill/>
          </p:spPr>
          <p:txBody>
            <a:bodyPr wrap="square">
              <a:spAutoFit/>
            </a:bodyPr>
            <a:lstStyle/>
            <a:p>
              <a:pPr>
                <a:defRPr/>
              </a:pPr>
              <a:r>
                <a:rPr lang="zh-CN" altLang="en-US" sz="1276" b="1" dirty="0">
                  <a:latin typeface="+mn-ea"/>
                </a:rPr>
                <a:t>信息安全</a:t>
              </a:r>
              <a:endParaRPr lang="zh-CN" altLang="en-US" sz="1276" dirty="0">
                <a:latin typeface="+mn-ea"/>
              </a:endParaRPr>
            </a:p>
          </p:txBody>
        </p:sp>
        <p:sp>
          <p:nvSpPr>
            <p:cNvPr id="63" name="任意多边形 62"/>
            <p:cNvSpPr/>
            <p:nvPr/>
          </p:nvSpPr>
          <p:spPr bwMode="auto">
            <a:xfrm rot="16200000">
              <a:off x="5622139" y="6061109"/>
              <a:ext cx="860992" cy="458962"/>
            </a:xfrm>
            <a:custGeom>
              <a:avLst/>
              <a:gdLst>
                <a:gd name="connsiteX0" fmla="*/ 0 w 4039655"/>
                <a:gd name="connsiteY0" fmla="*/ 215027 h 2150274"/>
                <a:gd name="connsiteX1" fmla="*/ 215027 w 4039655"/>
                <a:gd name="connsiteY1" fmla="*/ 0 h 2150274"/>
                <a:gd name="connsiteX2" fmla="*/ 3824628 w 4039655"/>
                <a:gd name="connsiteY2" fmla="*/ 0 h 2150274"/>
                <a:gd name="connsiteX3" fmla="*/ 4039655 w 4039655"/>
                <a:gd name="connsiteY3" fmla="*/ 215027 h 2150274"/>
                <a:gd name="connsiteX4" fmla="*/ 4039655 w 4039655"/>
                <a:gd name="connsiteY4" fmla="*/ 1935247 h 2150274"/>
                <a:gd name="connsiteX5" fmla="*/ 3824628 w 4039655"/>
                <a:gd name="connsiteY5" fmla="*/ 2150274 h 2150274"/>
                <a:gd name="connsiteX6" fmla="*/ 215027 w 4039655"/>
                <a:gd name="connsiteY6" fmla="*/ 2150274 h 2150274"/>
                <a:gd name="connsiteX7" fmla="*/ 0 w 4039655"/>
                <a:gd name="connsiteY7" fmla="*/ 1935247 h 2150274"/>
                <a:gd name="connsiteX8" fmla="*/ 0 w 4039655"/>
                <a:gd name="connsiteY8" fmla="*/ 215027 h 2150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39655" h="2150274">
                  <a:moveTo>
                    <a:pt x="0" y="215027"/>
                  </a:moveTo>
                  <a:cubicBezTo>
                    <a:pt x="0" y="96271"/>
                    <a:pt x="96271" y="0"/>
                    <a:pt x="215027" y="0"/>
                  </a:cubicBezTo>
                  <a:lnTo>
                    <a:pt x="3824628" y="0"/>
                  </a:lnTo>
                  <a:cubicBezTo>
                    <a:pt x="3943384" y="0"/>
                    <a:pt x="4039655" y="96271"/>
                    <a:pt x="4039655" y="215027"/>
                  </a:cubicBezTo>
                  <a:lnTo>
                    <a:pt x="4039655" y="1935247"/>
                  </a:lnTo>
                  <a:cubicBezTo>
                    <a:pt x="4039655" y="2054003"/>
                    <a:pt x="3943384" y="2150274"/>
                    <a:pt x="3824628" y="2150274"/>
                  </a:cubicBezTo>
                  <a:lnTo>
                    <a:pt x="215027" y="2150274"/>
                  </a:lnTo>
                  <a:cubicBezTo>
                    <a:pt x="96271" y="2150274"/>
                    <a:pt x="0" y="2054003"/>
                    <a:pt x="0" y="1935247"/>
                  </a:cubicBezTo>
                  <a:lnTo>
                    <a:pt x="0" y="215027"/>
                  </a:lnTo>
                  <a:close/>
                </a:path>
              </a:pathLst>
            </a:custGeom>
            <a:solidFill>
              <a:schemeClr val="tx2">
                <a:lumMod val="60000"/>
                <a:lumOff val="40000"/>
              </a:schemeClr>
            </a:solidFill>
          </p:spPr>
          <p:style>
            <a:lnRef idx="3">
              <a:schemeClr val="lt1"/>
            </a:lnRef>
            <a:fillRef idx="1">
              <a:schemeClr val="accent1"/>
            </a:fillRef>
            <a:effectRef idx="1">
              <a:schemeClr val="accent1"/>
            </a:effectRef>
            <a:fontRef idx="minor">
              <a:schemeClr val="lt1"/>
            </a:fontRef>
          </p:style>
          <p:txBody>
            <a:bodyPr vert="eaVert" lIns="330169" tIns="330169" rIns="330169" bIns="330169" spcCol="1270" anchor="ctr"/>
            <a:lstStyle/>
            <a:p>
              <a:pPr algn="ctr" defTabSz="3071163">
                <a:lnSpc>
                  <a:spcPct val="90000"/>
                </a:lnSpc>
                <a:spcAft>
                  <a:spcPct val="35000"/>
                </a:spcAft>
                <a:defRPr/>
              </a:pPr>
              <a:endParaRPr lang="zh-CN" altLang="en-US" sz="1701" b="1" dirty="0">
                <a:solidFill>
                  <a:schemeClr val="bg1"/>
                </a:solidFill>
              </a:endParaRPr>
            </a:p>
          </p:txBody>
        </p:sp>
        <p:sp>
          <p:nvSpPr>
            <p:cNvPr id="64" name="TextBox 140"/>
            <p:cNvSpPr txBox="1"/>
            <p:nvPr/>
          </p:nvSpPr>
          <p:spPr bwMode="auto">
            <a:xfrm>
              <a:off x="5797237" y="5985575"/>
              <a:ext cx="534334" cy="485004"/>
            </a:xfrm>
            <a:prstGeom prst="rect">
              <a:avLst/>
            </a:prstGeom>
            <a:noFill/>
          </p:spPr>
          <p:txBody>
            <a:bodyPr wrap="square">
              <a:spAutoFit/>
            </a:bodyPr>
            <a:lstStyle/>
            <a:p>
              <a:pPr>
                <a:defRPr/>
              </a:pPr>
              <a:r>
                <a:rPr lang="zh-CN" altLang="en-US" sz="1276" b="1" dirty="0">
                  <a:latin typeface="+mn-ea"/>
                </a:rPr>
                <a:t>电磁</a:t>
              </a:r>
              <a:endParaRPr lang="en-US" altLang="zh-CN" sz="1276" b="1" dirty="0">
                <a:latin typeface="+mn-ea"/>
              </a:endParaRPr>
            </a:p>
            <a:p>
              <a:pPr>
                <a:defRPr/>
              </a:pPr>
              <a:r>
                <a:rPr lang="zh-CN" altLang="en-US" sz="1276" b="1" dirty="0">
                  <a:latin typeface="+mn-ea"/>
                </a:rPr>
                <a:t>防护</a:t>
              </a:r>
            </a:p>
          </p:txBody>
        </p:sp>
        <p:sp>
          <p:nvSpPr>
            <p:cNvPr id="65" name="任意多边形 64"/>
            <p:cNvSpPr/>
            <p:nvPr/>
          </p:nvSpPr>
          <p:spPr bwMode="auto">
            <a:xfrm rot="16200000">
              <a:off x="6148181" y="6051871"/>
              <a:ext cx="860992" cy="458962"/>
            </a:xfrm>
            <a:custGeom>
              <a:avLst/>
              <a:gdLst>
                <a:gd name="connsiteX0" fmla="*/ 0 w 4039655"/>
                <a:gd name="connsiteY0" fmla="*/ 215027 h 2150274"/>
                <a:gd name="connsiteX1" fmla="*/ 215027 w 4039655"/>
                <a:gd name="connsiteY1" fmla="*/ 0 h 2150274"/>
                <a:gd name="connsiteX2" fmla="*/ 3824628 w 4039655"/>
                <a:gd name="connsiteY2" fmla="*/ 0 h 2150274"/>
                <a:gd name="connsiteX3" fmla="*/ 4039655 w 4039655"/>
                <a:gd name="connsiteY3" fmla="*/ 215027 h 2150274"/>
                <a:gd name="connsiteX4" fmla="*/ 4039655 w 4039655"/>
                <a:gd name="connsiteY4" fmla="*/ 1935247 h 2150274"/>
                <a:gd name="connsiteX5" fmla="*/ 3824628 w 4039655"/>
                <a:gd name="connsiteY5" fmla="*/ 2150274 h 2150274"/>
                <a:gd name="connsiteX6" fmla="*/ 215027 w 4039655"/>
                <a:gd name="connsiteY6" fmla="*/ 2150274 h 2150274"/>
                <a:gd name="connsiteX7" fmla="*/ 0 w 4039655"/>
                <a:gd name="connsiteY7" fmla="*/ 1935247 h 2150274"/>
                <a:gd name="connsiteX8" fmla="*/ 0 w 4039655"/>
                <a:gd name="connsiteY8" fmla="*/ 215027 h 2150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39655" h="2150274">
                  <a:moveTo>
                    <a:pt x="0" y="215027"/>
                  </a:moveTo>
                  <a:cubicBezTo>
                    <a:pt x="0" y="96271"/>
                    <a:pt x="96271" y="0"/>
                    <a:pt x="215027" y="0"/>
                  </a:cubicBezTo>
                  <a:lnTo>
                    <a:pt x="3824628" y="0"/>
                  </a:lnTo>
                  <a:cubicBezTo>
                    <a:pt x="3943384" y="0"/>
                    <a:pt x="4039655" y="96271"/>
                    <a:pt x="4039655" y="215027"/>
                  </a:cubicBezTo>
                  <a:lnTo>
                    <a:pt x="4039655" y="1935247"/>
                  </a:lnTo>
                  <a:cubicBezTo>
                    <a:pt x="4039655" y="2054003"/>
                    <a:pt x="3943384" y="2150274"/>
                    <a:pt x="3824628" y="2150274"/>
                  </a:cubicBezTo>
                  <a:lnTo>
                    <a:pt x="215027" y="2150274"/>
                  </a:lnTo>
                  <a:cubicBezTo>
                    <a:pt x="96271" y="2150274"/>
                    <a:pt x="0" y="2054003"/>
                    <a:pt x="0" y="1935247"/>
                  </a:cubicBezTo>
                  <a:lnTo>
                    <a:pt x="0" y="215027"/>
                  </a:lnTo>
                  <a:close/>
                </a:path>
              </a:pathLst>
            </a:custGeom>
            <a:solidFill>
              <a:schemeClr val="tx2">
                <a:lumMod val="60000"/>
                <a:lumOff val="40000"/>
              </a:schemeClr>
            </a:solidFill>
          </p:spPr>
          <p:style>
            <a:lnRef idx="3">
              <a:schemeClr val="lt1"/>
            </a:lnRef>
            <a:fillRef idx="1">
              <a:schemeClr val="accent1"/>
            </a:fillRef>
            <a:effectRef idx="1">
              <a:schemeClr val="accent1"/>
            </a:effectRef>
            <a:fontRef idx="minor">
              <a:schemeClr val="lt1"/>
            </a:fontRef>
          </p:style>
          <p:txBody>
            <a:bodyPr vert="eaVert" lIns="330169" tIns="330169" rIns="330169" bIns="330169" spcCol="1270" anchor="ctr"/>
            <a:lstStyle/>
            <a:p>
              <a:pPr algn="ctr" defTabSz="3071163">
                <a:lnSpc>
                  <a:spcPct val="90000"/>
                </a:lnSpc>
                <a:spcAft>
                  <a:spcPct val="35000"/>
                </a:spcAft>
                <a:defRPr/>
              </a:pPr>
              <a:endParaRPr lang="zh-CN" altLang="en-US" sz="1701" b="1" dirty="0">
                <a:solidFill>
                  <a:schemeClr val="bg1"/>
                </a:solidFill>
              </a:endParaRPr>
            </a:p>
          </p:txBody>
        </p:sp>
        <p:sp>
          <p:nvSpPr>
            <p:cNvPr id="66" name="TextBox 140"/>
            <p:cNvSpPr txBox="1"/>
            <p:nvPr/>
          </p:nvSpPr>
          <p:spPr bwMode="auto">
            <a:xfrm>
              <a:off x="6327751" y="5851452"/>
              <a:ext cx="534334" cy="877676"/>
            </a:xfrm>
            <a:prstGeom prst="rect">
              <a:avLst/>
            </a:prstGeom>
            <a:noFill/>
          </p:spPr>
          <p:txBody>
            <a:bodyPr wrap="square">
              <a:spAutoFit/>
            </a:bodyPr>
            <a:lstStyle/>
            <a:p>
              <a:pPr>
                <a:defRPr/>
              </a:pPr>
              <a:r>
                <a:rPr lang="zh-CN" altLang="en-US" sz="1276" b="1" dirty="0">
                  <a:latin typeface="+mn-ea"/>
                </a:rPr>
                <a:t>大数据平台及安全</a:t>
              </a:r>
              <a:endParaRPr lang="en-US" altLang="zh-CN" sz="1276" b="1" dirty="0">
                <a:latin typeface="+mn-ea"/>
              </a:endParaRPr>
            </a:p>
          </p:txBody>
        </p:sp>
        <p:sp>
          <p:nvSpPr>
            <p:cNvPr id="67" name="TextBox 140"/>
            <p:cNvSpPr txBox="1"/>
            <p:nvPr/>
          </p:nvSpPr>
          <p:spPr bwMode="auto">
            <a:xfrm>
              <a:off x="6840484" y="5977952"/>
              <a:ext cx="534334" cy="485004"/>
            </a:xfrm>
            <a:prstGeom prst="rect">
              <a:avLst/>
            </a:prstGeom>
            <a:noFill/>
          </p:spPr>
          <p:txBody>
            <a:bodyPr wrap="square">
              <a:spAutoFit/>
            </a:bodyPr>
            <a:lstStyle/>
            <a:p>
              <a:pPr>
                <a:defRPr/>
              </a:pPr>
              <a:r>
                <a:rPr lang="zh-CN" altLang="en-US" sz="1276" b="1" dirty="0">
                  <a:latin typeface="+mn-ea"/>
                </a:rPr>
                <a:t>数字签名</a:t>
              </a:r>
              <a:endParaRPr lang="en-US" altLang="zh-CN" sz="1276" b="1" dirty="0">
                <a:latin typeface="+mn-ea"/>
              </a:endParaRPr>
            </a:p>
          </p:txBody>
        </p:sp>
        <p:cxnSp>
          <p:nvCxnSpPr>
            <p:cNvPr id="68" name="直接连接符 67"/>
            <p:cNvCxnSpPr/>
            <p:nvPr/>
          </p:nvCxnSpPr>
          <p:spPr bwMode="auto">
            <a:xfrm>
              <a:off x="4922443" y="5584923"/>
              <a:ext cx="0" cy="241732"/>
            </a:xfrm>
            <a:prstGeom prst="line">
              <a:avLst/>
            </a:prstGeom>
            <a:ln>
              <a:headEnd type="none" w="med" len="med"/>
              <a:tailEnd type="arrow" w="med" len="med"/>
            </a:ln>
          </p:spPr>
          <p:style>
            <a:lnRef idx="2">
              <a:schemeClr val="accent5"/>
            </a:lnRef>
            <a:fillRef idx="0">
              <a:schemeClr val="accent5"/>
            </a:fillRef>
            <a:effectRef idx="1">
              <a:schemeClr val="accent5"/>
            </a:effectRef>
            <a:fontRef idx="minor">
              <a:schemeClr val="tx1"/>
            </a:fontRef>
          </p:style>
        </p:cxnSp>
        <p:cxnSp>
          <p:nvCxnSpPr>
            <p:cNvPr id="69" name="直接连接符 68"/>
            <p:cNvCxnSpPr/>
            <p:nvPr/>
          </p:nvCxnSpPr>
          <p:spPr bwMode="auto">
            <a:xfrm>
              <a:off x="5502348" y="5602542"/>
              <a:ext cx="0" cy="224113"/>
            </a:xfrm>
            <a:prstGeom prst="line">
              <a:avLst/>
            </a:prstGeom>
            <a:ln>
              <a:headEnd type="none" w="med" len="med"/>
              <a:tailEnd type="arrow" w="med" len="med"/>
            </a:ln>
          </p:spPr>
          <p:style>
            <a:lnRef idx="2">
              <a:schemeClr val="accent5"/>
            </a:lnRef>
            <a:fillRef idx="0">
              <a:schemeClr val="accent5"/>
            </a:fillRef>
            <a:effectRef idx="1">
              <a:schemeClr val="accent5"/>
            </a:effectRef>
            <a:fontRef idx="minor">
              <a:schemeClr val="tx1"/>
            </a:fontRef>
          </p:style>
        </p:cxnSp>
        <p:cxnSp>
          <p:nvCxnSpPr>
            <p:cNvPr id="70" name="直接连接符 69"/>
            <p:cNvCxnSpPr/>
            <p:nvPr/>
          </p:nvCxnSpPr>
          <p:spPr bwMode="auto">
            <a:xfrm>
              <a:off x="6072344" y="5619747"/>
              <a:ext cx="0" cy="224113"/>
            </a:xfrm>
            <a:prstGeom prst="line">
              <a:avLst/>
            </a:prstGeom>
            <a:ln>
              <a:headEnd type="none" w="med" len="med"/>
              <a:tailEnd type="arrow" w="med" len="med"/>
            </a:ln>
          </p:spPr>
          <p:style>
            <a:lnRef idx="2">
              <a:schemeClr val="accent5"/>
            </a:lnRef>
            <a:fillRef idx="0">
              <a:schemeClr val="accent5"/>
            </a:fillRef>
            <a:effectRef idx="1">
              <a:schemeClr val="accent5"/>
            </a:effectRef>
            <a:fontRef idx="minor">
              <a:schemeClr val="tx1"/>
            </a:fontRef>
          </p:style>
        </p:cxnSp>
        <p:cxnSp>
          <p:nvCxnSpPr>
            <p:cNvPr id="71" name="直接连接符 70"/>
            <p:cNvCxnSpPr/>
            <p:nvPr/>
          </p:nvCxnSpPr>
          <p:spPr bwMode="auto">
            <a:xfrm>
              <a:off x="6627716" y="5619747"/>
              <a:ext cx="0" cy="224113"/>
            </a:xfrm>
            <a:prstGeom prst="line">
              <a:avLst/>
            </a:prstGeom>
            <a:ln>
              <a:headEnd type="none" w="med" len="med"/>
              <a:tailEnd type="arrow" w="med" len="med"/>
            </a:ln>
          </p:spPr>
          <p:style>
            <a:lnRef idx="2">
              <a:schemeClr val="accent5"/>
            </a:lnRef>
            <a:fillRef idx="0">
              <a:schemeClr val="accent5"/>
            </a:fillRef>
            <a:effectRef idx="1">
              <a:schemeClr val="accent5"/>
            </a:effectRef>
            <a:fontRef idx="minor">
              <a:schemeClr val="tx1"/>
            </a:fontRef>
          </p:style>
        </p:cxnSp>
        <p:cxnSp>
          <p:nvCxnSpPr>
            <p:cNvPr id="72" name="直接连接符 71"/>
            <p:cNvCxnSpPr/>
            <p:nvPr/>
          </p:nvCxnSpPr>
          <p:spPr bwMode="auto">
            <a:xfrm>
              <a:off x="7275467" y="5619747"/>
              <a:ext cx="0" cy="224113"/>
            </a:xfrm>
            <a:prstGeom prst="line">
              <a:avLst/>
            </a:prstGeom>
            <a:ln>
              <a:headEnd type="none" w="med" len="med"/>
              <a:tailEnd type="arrow" w="med" len="med"/>
            </a:ln>
          </p:spPr>
          <p:style>
            <a:lnRef idx="2">
              <a:schemeClr val="accent5"/>
            </a:lnRef>
            <a:fillRef idx="0">
              <a:schemeClr val="accent5"/>
            </a:fillRef>
            <a:effectRef idx="1">
              <a:schemeClr val="accent5"/>
            </a:effectRef>
            <a:fontRef idx="minor">
              <a:schemeClr val="tx1"/>
            </a:fontRef>
          </p:style>
        </p:cxnSp>
        <p:cxnSp>
          <p:nvCxnSpPr>
            <p:cNvPr id="73" name="直接连接符 72"/>
            <p:cNvCxnSpPr/>
            <p:nvPr/>
          </p:nvCxnSpPr>
          <p:spPr bwMode="auto">
            <a:xfrm>
              <a:off x="1950048" y="1591685"/>
              <a:ext cx="176528" cy="8601"/>
            </a:xfrm>
            <a:prstGeom prst="line">
              <a:avLst/>
            </a:prstGeom>
            <a:ln>
              <a:headEnd type="none" w="med" len="med"/>
              <a:tailEnd type="arrow" w="med" len="med"/>
            </a:ln>
          </p:spPr>
          <p:style>
            <a:lnRef idx="2">
              <a:schemeClr val="accent5"/>
            </a:lnRef>
            <a:fillRef idx="0">
              <a:schemeClr val="accent5"/>
            </a:fillRef>
            <a:effectRef idx="1">
              <a:schemeClr val="accent5"/>
            </a:effectRef>
            <a:fontRef idx="minor">
              <a:schemeClr val="tx1"/>
            </a:fontRef>
          </p:style>
        </p:cxnSp>
        <p:sp>
          <p:nvSpPr>
            <p:cNvPr id="74" name="矩形 73"/>
            <p:cNvSpPr/>
            <p:nvPr/>
          </p:nvSpPr>
          <p:spPr>
            <a:xfrm>
              <a:off x="727985" y="1959532"/>
              <a:ext cx="1075555" cy="485004"/>
            </a:xfrm>
            <a:prstGeom prst="rect">
              <a:avLst/>
            </a:prstGeom>
          </p:spPr>
          <p:txBody>
            <a:bodyPr wrap="square">
              <a:spAutoFit/>
            </a:bodyPr>
            <a:lstStyle/>
            <a:p>
              <a:pPr>
                <a:defRPr/>
              </a:pPr>
              <a:r>
                <a:rPr lang="zh-CN" altLang="en-US" sz="1276" dirty="0">
                  <a:latin typeface="+mn-ea"/>
                </a:rPr>
                <a:t>信息防泄密（</a:t>
              </a:r>
              <a:r>
                <a:rPr lang="en-US" altLang="zh-CN" sz="1276" dirty="0">
                  <a:latin typeface="+mn-ea"/>
                </a:rPr>
                <a:t>DLP</a:t>
              </a:r>
              <a:r>
                <a:rPr lang="zh-CN" altLang="en-US" sz="1276" dirty="0">
                  <a:latin typeface="+mn-ea"/>
                </a:rPr>
                <a:t>）</a:t>
              </a:r>
            </a:p>
          </p:txBody>
        </p:sp>
        <p:cxnSp>
          <p:nvCxnSpPr>
            <p:cNvPr id="75" name="直接连接符 74"/>
            <p:cNvCxnSpPr/>
            <p:nvPr/>
          </p:nvCxnSpPr>
          <p:spPr bwMode="auto">
            <a:xfrm>
              <a:off x="1939481" y="2192221"/>
              <a:ext cx="176528" cy="8601"/>
            </a:xfrm>
            <a:prstGeom prst="line">
              <a:avLst/>
            </a:prstGeom>
            <a:ln>
              <a:headEnd type="none" w="med" len="med"/>
              <a:tailEnd type="arrow" w="med" len="med"/>
            </a:ln>
          </p:spPr>
          <p:style>
            <a:lnRef idx="2">
              <a:schemeClr val="accent5"/>
            </a:lnRef>
            <a:fillRef idx="0">
              <a:schemeClr val="accent5"/>
            </a:fillRef>
            <a:effectRef idx="1">
              <a:schemeClr val="accent5"/>
            </a:effectRef>
            <a:fontRef idx="minor">
              <a:schemeClr val="tx1"/>
            </a:fontRef>
          </p:style>
        </p:cxnSp>
        <p:sp>
          <p:nvSpPr>
            <p:cNvPr id="76" name="任意多边形 75"/>
            <p:cNvSpPr/>
            <p:nvPr/>
          </p:nvSpPr>
          <p:spPr bwMode="auto">
            <a:xfrm>
              <a:off x="602982" y="2602858"/>
              <a:ext cx="1300957" cy="458962"/>
            </a:xfrm>
            <a:custGeom>
              <a:avLst/>
              <a:gdLst>
                <a:gd name="connsiteX0" fmla="*/ 0 w 4039655"/>
                <a:gd name="connsiteY0" fmla="*/ 215027 h 2150274"/>
                <a:gd name="connsiteX1" fmla="*/ 215027 w 4039655"/>
                <a:gd name="connsiteY1" fmla="*/ 0 h 2150274"/>
                <a:gd name="connsiteX2" fmla="*/ 3824628 w 4039655"/>
                <a:gd name="connsiteY2" fmla="*/ 0 h 2150274"/>
                <a:gd name="connsiteX3" fmla="*/ 4039655 w 4039655"/>
                <a:gd name="connsiteY3" fmla="*/ 215027 h 2150274"/>
                <a:gd name="connsiteX4" fmla="*/ 4039655 w 4039655"/>
                <a:gd name="connsiteY4" fmla="*/ 1935247 h 2150274"/>
                <a:gd name="connsiteX5" fmla="*/ 3824628 w 4039655"/>
                <a:gd name="connsiteY5" fmla="*/ 2150274 h 2150274"/>
                <a:gd name="connsiteX6" fmla="*/ 215027 w 4039655"/>
                <a:gd name="connsiteY6" fmla="*/ 2150274 h 2150274"/>
                <a:gd name="connsiteX7" fmla="*/ 0 w 4039655"/>
                <a:gd name="connsiteY7" fmla="*/ 1935247 h 2150274"/>
                <a:gd name="connsiteX8" fmla="*/ 0 w 4039655"/>
                <a:gd name="connsiteY8" fmla="*/ 215027 h 2150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39655" h="2150274">
                  <a:moveTo>
                    <a:pt x="0" y="215027"/>
                  </a:moveTo>
                  <a:cubicBezTo>
                    <a:pt x="0" y="96271"/>
                    <a:pt x="96271" y="0"/>
                    <a:pt x="215027" y="0"/>
                  </a:cubicBezTo>
                  <a:lnTo>
                    <a:pt x="3824628" y="0"/>
                  </a:lnTo>
                  <a:cubicBezTo>
                    <a:pt x="3943384" y="0"/>
                    <a:pt x="4039655" y="96271"/>
                    <a:pt x="4039655" y="215027"/>
                  </a:cubicBezTo>
                  <a:lnTo>
                    <a:pt x="4039655" y="1935247"/>
                  </a:lnTo>
                  <a:cubicBezTo>
                    <a:pt x="4039655" y="2054003"/>
                    <a:pt x="3943384" y="2150274"/>
                    <a:pt x="3824628" y="2150274"/>
                  </a:cubicBezTo>
                  <a:lnTo>
                    <a:pt x="215027" y="2150274"/>
                  </a:lnTo>
                  <a:cubicBezTo>
                    <a:pt x="96271" y="2150274"/>
                    <a:pt x="0" y="2054003"/>
                    <a:pt x="0" y="1935247"/>
                  </a:cubicBezTo>
                  <a:lnTo>
                    <a:pt x="0" y="215027"/>
                  </a:lnTo>
                  <a:close/>
                </a:path>
              </a:pathLst>
            </a:custGeom>
            <a:solidFill>
              <a:schemeClr val="accent4">
                <a:lumMod val="60000"/>
                <a:lumOff val="40000"/>
              </a:schemeClr>
            </a:solidFill>
          </p:spPr>
          <p:style>
            <a:lnRef idx="2">
              <a:schemeClr val="accent5"/>
            </a:lnRef>
            <a:fillRef idx="1">
              <a:schemeClr val="lt1"/>
            </a:fillRef>
            <a:effectRef idx="0">
              <a:schemeClr val="accent5"/>
            </a:effectRef>
            <a:fontRef idx="minor">
              <a:schemeClr val="dk1"/>
            </a:fontRef>
          </p:style>
          <p:txBody>
            <a:bodyPr lIns="330169" tIns="330169" rIns="330169" bIns="330169" spcCol="1270" anchor="ctr"/>
            <a:lstStyle/>
            <a:p>
              <a:pPr algn="ctr" defTabSz="3071163">
                <a:lnSpc>
                  <a:spcPct val="90000"/>
                </a:lnSpc>
                <a:spcAft>
                  <a:spcPct val="35000"/>
                </a:spcAft>
                <a:defRPr/>
              </a:pPr>
              <a:endParaRPr lang="zh-CN" altLang="en-US" sz="6910">
                <a:solidFill>
                  <a:schemeClr val="bg1"/>
                </a:solidFill>
              </a:endParaRPr>
            </a:p>
          </p:txBody>
        </p:sp>
        <p:sp>
          <p:nvSpPr>
            <p:cNvPr id="77" name="矩形 76"/>
            <p:cNvSpPr/>
            <p:nvPr/>
          </p:nvSpPr>
          <p:spPr>
            <a:xfrm>
              <a:off x="633560" y="2583892"/>
              <a:ext cx="1204777" cy="485004"/>
            </a:xfrm>
            <a:prstGeom prst="rect">
              <a:avLst/>
            </a:prstGeom>
          </p:spPr>
          <p:txBody>
            <a:bodyPr wrap="square">
              <a:spAutoFit/>
            </a:bodyPr>
            <a:lstStyle/>
            <a:p>
              <a:pPr>
                <a:defRPr/>
              </a:pPr>
              <a:r>
                <a:rPr lang="zh-CN" altLang="en-US" sz="1276" dirty="0">
                  <a:latin typeface="+mn-ea"/>
                </a:rPr>
                <a:t>互联网安全</a:t>
              </a:r>
              <a:endParaRPr lang="en-US" altLang="zh-CN" sz="1276" dirty="0">
                <a:latin typeface="+mn-ea"/>
              </a:endParaRPr>
            </a:p>
            <a:p>
              <a:pPr>
                <a:defRPr/>
              </a:pPr>
              <a:r>
                <a:rPr lang="zh-CN" altLang="en-US" sz="1276" dirty="0">
                  <a:latin typeface="+mn-ea"/>
                </a:rPr>
                <a:t>虚拟交易服务</a:t>
              </a:r>
            </a:p>
          </p:txBody>
        </p:sp>
        <p:cxnSp>
          <p:nvCxnSpPr>
            <p:cNvPr id="78" name="直接连接符 77"/>
            <p:cNvCxnSpPr/>
            <p:nvPr/>
          </p:nvCxnSpPr>
          <p:spPr bwMode="auto">
            <a:xfrm>
              <a:off x="1922470" y="2816581"/>
              <a:ext cx="176528" cy="8601"/>
            </a:xfrm>
            <a:prstGeom prst="line">
              <a:avLst/>
            </a:prstGeom>
            <a:ln>
              <a:headEnd type="none" w="med" len="med"/>
              <a:tailEnd type="arrow" w="med" len="med"/>
            </a:ln>
          </p:spPr>
          <p:style>
            <a:lnRef idx="2">
              <a:schemeClr val="accent5"/>
            </a:lnRef>
            <a:fillRef idx="0">
              <a:schemeClr val="accent5"/>
            </a:fillRef>
            <a:effectRef idx="1">
              <a:schemeClr val="accent5"/>
            </a:effectRef>
            <a:fontRef idx="minor">
              <a:schemeClr val="tx1"/>
            </a:fontRef>
          </p:style>
        </p:cxnSp>
        <p:sp>
          <p:nvSpPr>
            <p:cNvPr id="79" name="任意多边形 78"/>
            <p:cNvSpPr/>
            <p:nvPr/>
          </p:nvSpPr>
          <p:spPr bwMode="auto">
            <a:xfrm>
              <a:off x="610642" y="3197104"/>
              <a:ext cx="1300957" cy="458962"/>
            </a:xfrm>
            <a:custGeom>
              <a:avLst/>
              <a:gdLst>
                <a:gd name="connsiteX0" fmla="*/ 0 w 4039655"/>
                <a:gd name="connsiteY0" fmla="*/ 215027 h 2150274"/>
                <a:gd name="connsiteX1" fmla="*/ 215027 w 4039655"/>
                <a:gd name="connsiteY1" fmla="*/ 0 h 2150274"/>
                <a:gd name="connsiteX2" fmla="*/ 3824628 w 4039655"/>
                <a:gd name="connsiteY2" fmla="*/ 0 h 2150274"/>
                <a:gd name="connsiteX3" fmla="*/ 4039655 w 4039655"/>
                <a:gd name="connsiteY3" fmla="*/ 215027 h 2150274"/>
                <a:gd name="connsiteX4" fmla="*/ 4039655 w 4039655"/>
                <a:gd name="connsiteY4" fmla="*/ 1935247 h 2150274"/>
                <a:gd name="connsiteX5" fmla="*/ 3824628 w 4039655"/>
                <a:gd name="connsiteY5" fmla="*/ 2150274 h 2150274"/>
                <a:gd name="connsiteX6" fmla="*/ 215027 w 4039655"/>
                <a:gd name="connsiteY6" fmla="*/ 2150274 h 2150274"/>
                <a:gd name="connsiteX7" fmla="*/ 0 w 4039655"/>
                <a:gd name="connsiteY7" fmla="*/ 1935247 h 2150274"/>
                <a:gd name="connsiteX8" fmla="*/ 0 w 4039655"/>
                <a:gd name="connsiteY8" fmla="*/ 215027 h 2150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39655" h="2150274">
                  <a:moveTo>
                    <a:pt x="0" y="215027"/>
                  </a:moveTo>
                  <a:cubicBezTo>
                    <a:pt x="0" y="96271"/>
                    <a:pt x="96271" y="0"/>
                    <a:pt x="215027" y="0"/>
                  </a:cubicBezTo>
                  <a:lnTo>
                    <a:pt x="3824628" y="0"/>
                  </a:lnTo>
                  <a:cubicBezTo>
                    <a:pt x="3943384" y="0"/>
                    <a:pt x="4039655" y="96271"/>
                    <a:pt x="4039655" y="215027"/>
                  </a:cubicBezTo>
                  <a:lnTo>
                    <a:pt x="4039655" y="1935247"/>
                  </a:lnTo>
                  <a:cubicBezTo>
                    <a:pt x="4039655" y="2054003"/>
                    <a:pt x="3943384" y="2150274"/>
                    <a:pt x="3824628" y="2150274"/>
                  </a:cubicBezTo>
                  <a:lnTo>
                    <a:pt x="215027" y="2150274"/>
                  </a:lnTo>
                  <a:cubicBezTo>
                    <a:pt x="96271" y="2150274"/>
                    <a:pt x="0" y="2054003"/>
                    <a:pt x="0" y="1935247"/>
                  </a:cubicBezTo>
                  <a:lnTo>
                    <a:pt x="0" y="215027"/>
                  </a:lnTo>
                  <a:close/>
                </a:path>
              </a:pathLst>
            </a:custGeom>
            <a:solidFill>
              <a:schemeClr val="accent4">
                <a:lumMod val="60000"/>
                <a:lumOff val="40000"/>
              </a:schemeClr>
            </a:solidFill>
          </p:spPr>
          <p:style>
            <a:lnRef idx="2">
              <a:schemeClr val="accent5"/>
            </a:lnRef>
            <a:fillRef idx="1">
              <a:schemeClr val="lt1"/>
            </a:fillRef>
            <a:effectRef idx="0">
              <a:schemeClr val="accent5"/>
            </a:effectRef>
            <a:fontRef idx="minor">
              <a:schemeClr val="dk1"/>
            </a:fontRef>
          </p:style>
          <p:txBody>
            <a:bodyPr lIns="330169" tIns="330169" rIns="330169" bIns="330169" spcCol="1270" anchor="ctr"/>
            <a:lstStyle/>
            <a:p>
              <a:pPr algn="ctr" defTabSz="3071163">
                <a:lnSpc>
                  <a:spcPct val="90000"/>
                </a:lnSpc>
                <a:spcAft>
                  <a:spcPct val="35000"/>
                </a:spcAft>
                <a:defRPr/>
              </a:pPr>
              <a:endParaRPr lang="zh-CN" altLang="en-US" sz="6910">
                <a:solidFill>
                  <a:schemeClr val="bg1"/>
                </a:solidFill>
              </a:endParaRPr>
            </a:p>
          </p:txBody>
        </p:sp>
        <p:sp>
          <p:nvSpPr>
            <p:cNvPr id="80" name="矩形 79"/>
            <p:cNvSpPr/>
            <p:nvPr/>
          </p:nvSpPr>
          <p:spPr>
            <a:xfrm>
              <a:off x="641220" y="3178138"/>
              <a:ext cx="1204777" cy="485004"/>
            </a:xfrm>
            <a:prstGeom prst="rect">
              <a:avLst/>
            </a:prstGeom>
          </p:spPr>
          <p:txBody>
            <a:bodyPr wrap="square">
              <a:spAutoFit/>
            </a:bodyPr>
            <a:lstStyle/>
            <a:p>
              <a:pPr>
                <a:defRPr/>
              </a:pPr>
              <a:r>
                <a:rPr lang="en-US" altLang="zh-CN" sz="1276" dirty="0">
                  <a:latin typeface="+mn-ea"/>
                </a:rPr>
                <a:t>ASIC</a:t>
              </a:r>
              <a:r>
                <a:rPr lang="zh-CN" altLang="en-US" sz="1276" dirty="0">
                  <a:latin typeface="+mn-ea"/>
                </a:rPr>
                <a:t>网络处理加速</a:t>
              </a:r>
            </a:p>
          </p:txBody>
        </p:sp>
        <p:cxnSp>
          <p:nvCxnSpPr>
            <p:cNvPr id="81" name="直接连接符 80"/>
            <p:cNvCxnSpPr/>
            <p:nvPr/>
          </p:nvCxnSpPr>
          <p:spPr bwMode="auto">
            <a:xfrm>
              <a:off x="1930130" y="3410827"/>
              <a:ext cx="176528" cy="8601"/>
            </a:xfrm>
            <a:prstGeom prst="line">
              <a:avLst/>
            </a:prstGeom>
            <a:ln>
              <a:headEnd type="none" w="med" len="med"/>
              <a:tailEnd type="arrow" w="med" len="med"/>
            </a:ln>
          </p:spPr>
          <p:style>
            <a:lnRef idx="2">
              <a:schemeClr val="accent5"/>
            </a:lnRef>
            <a:fillRef idx="0">
              <a:schemeClr val="accent5"/>
            </a:fillRef>
            <a:effectRef idx="1">
              <a:schemeClr val="accent5"/>
            </a:effectRef>
            <a:fontRef idx="minor">
              <a:schemeClr val="tx1"/>
            </a:fontRef>
          </p:style>
        </p:cxnSp>
        <p:sp>
          <p:nvSpPr>
            <p:cNvPr id="82" name="任意多边形 81"/>
            <p:cNvSpPr/>
            <p:nvPr/>
          </p:nvSpPr>
          <p:spPr bwMode="auto">
            <a:xfrm>
              <a:off x="628207" y="4338949"/>
              <a:ext cx="1300957" cy="458962"/>
            </a:xfrm>
            <a:custGeom>
              <a:avLst/>
              <a:gdLst>
                <a:gd name="connsiteX0" fmla="*/ 0 w 4039655"/>
                <a:gd name="connsiteY0" fmla="*/ 215027 h 2150274"/>
                <a:gd name="connsiteX1" fmla="*/ 215027 w 4039655"/>
                <a:gd name="connsiteY1" fmla="*/ 0 h 2150274"/>
                <a:gd name="connsiteX2" fmla="*/ 3824628 w 4039655"/>
                <a:gd name="connsiteY2" fmla="*/ 0 h 2150274"/>
                <a:gd name="connsiteX3" fmla="*/ 4039655 w 4039655"/>
                <a:gd name="connsiteY3" fmla="*/ 215027 h 2150274"/>
                <a:gd name="connsiteX4" fmla="*/ 4039655 w 4039655"/>
                <a:gd name="connsiteY4" fmla="*/ 1935247 h 2150274"/>
                <a:gd name="connsiteX5" fmla="*/ 3824628 w 4039655"/>
                <a:gd name="connsiteY5" fmla="*/ 2150274 h 2150274"/>
                <a:gd name="connsiteX6" fmla="*/ 215027 w 4039655"/>
                <a:gd name="connsiteY6" fmla="*/ 2150274 h 2150274"/>
                <a:gd name="connsiteX7" fmla="*/ 0 w 4039655"/>
                <a:gd name="connsiteY7" fmla="*/ 1935247 h 2150274"/>
                <a:gd name="connsiteX8" fmla="*/ 0 w 4039655"/>
                <a:gd name="connsiteY8" fmla="*/ 215027 h 2150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39655" h="2150274">
                  <a:moveTo>
                    <a:pt x="0" y="215027"/>
                  </a:moveTo>
                  <a:cubicBezTo>
                    <a:pt x="0" y="96271"/>
                    <a:pt x="96271" y="0"/>
                    <a:pt x="215027" y="0"/>
                  </a:cubicBezTo>
                  <a:lnTo>
                    <a:pt x="3824628" y="0"/>
                  </a:lnTo>
                  <a:cubicBezTo>
                    <a:pt x="3943384" y="0"/>
                    <a:pt x="4039655" y="96271"/>
                    <a:pt x="4039655" y="215027"/>
                  </a:cubicBezTo>
                  <a:lnTo>
                    <a:pt x="4039655" y="1935247"/>
                  </a:lnTo>
                  <a:cubicBezTo>
                    <a:pt x="4039655" y="2054003"/>
                    <a:pt x="3943384" y="2150274"/>
                    <a:pt x="3824628" y="2150274"/>
                  </a:cubicBezTo>
                  <a:lnTo>
                    <a:pt x="215027" y="2150274"/>
                  </a:lnTo>
                  <a:cubicBezTo>
                    <a:pt x="96271" y="2150274"/>
                    <a:pt x="0" y="2054003"/>
                    <a:pt x="0" y="1935247"/>
                  </a:cubicBezTo>
                  <a:lnTo>
                    <a:pt x="0" y="215027"/>
                  </a:lnTo>
                  <a:close/>
                </a:path>
              </a:pathLst>
            </a:custGeom>
            <a:solidFill>
              <a:schemeClr val="accent4">
                <a:lumMod val="60000"/>
                <a:lumOff val="40000"/>
              </a:schemeClr>
            </a:solidFill>
          </p:spPr>
          <p:style>
            <a:lnRef idx="2">
              <a:schemeClr val="accent5"/>
            </a:lnRef>
            <a:fillRef idx="1">
              <a:schemeClr val="lt1"/>
            </a:fillRef>
            <a:effectRef idx="0">
              <a:schemeClr val="accent5"/>
            </a:effectRef>
            <a:fontRef idx="minor">
              <a:schemeClr val="dk1"/>
            </a:fontRef>
          </p:style>
          <p:txBody>
            <a:bodyPr lIns="330169" tIns="330169" rIns="330169" bIns="330169" spcCol="1270" anchor="ctr"/>
            <a:lstStyle/>
            <a:p>
              <a:pPr algn="ctr" defTabSz="3071163">
                <a:lnSpc>
                  <a:spcPct val="90000"/>
                </a:lnSpc>
                <a:spcAft>
                  <a:spcPct val="35000"/>
                </a:spcAft>
                <a:defRPr/>
              </a:pPr>
              <a:endParaRPr lang="zh-CN" altLang="en-US" sz="6910">
                <a:solidFill>
                  <a:schemeClr val="bg1"/>
                </a:solidFill>
              </a:endParaRPr>
            </a:p>
          </p:txBody>
        </p:sp>
        <p:sp>
          <p:nvSpPr>
            <p:cNvPr id="83" name="矩形 82"/>
            <p:cNvSpPr/>
            <p:nvPr/>
          </p:nvSpPr>
          <p:spPr>
            <a:xfrm>
              <a:off x="779582" y="4303396"/>
              <a:ext cx="907565" cy="485004"/>
            </a:xfrm>
            <a:prstGeom prst="rect">
              <a:avLst/>
            </a:prstGeom>
          </p:spPr>
          <p:txBody>
            <a:bodyPr wrap="square">
              <a:spAutoFit/>
            </a:bodyPr>
            <a:lstStyle/>
            <a:p>
              <a:pPr>
                <a:defRPr/>
              </a:pPr>
              <a:r>
                <a:rPr lang="zh-CN" altLang="en-US" sz="1276" dirty="0">
                  <a:latin typeface="+mn-ea"/>
                </a:rPr>
                <a:t>智能楼宇</a:t>
              </a:r>
              <a:endParaRPr lang="en-US" altLang="zh-CN" sz="1276" dirty="0">
                <a:latin typeface="+mn-ea"/>
              </a:endParaRPr>
            </a:p>
            <a:p>
              <a:pPr>
                <a:defRPr/>
              </a:pPr>
              <a:r>
                <a:rPr lang="zh-CN" altLang="en-US" sz="1276" dirty="0">
                  <a:latin typeface="+mn-ea"/>
                </a:rPr>
                <a:t>系统集成</a:t>
              </a:r>
            </a:p>
          </p:txBody>
        </p:sp>
        <p:cxnSp>
          <p:nvCxnSpPr>
            <p:cNvPr id="84" name="直接连接符 83"/>
            <p:cNvCxnSpPr/>
            <p:nvPr/>
          </p:nvCxnSpPr>
          <p:spPr bwMode="auto">
            <a:xfrm>
              <a:off x="1947695" y="4552671"/>
              <a:ext cx="176528" cy="8601"/>
            </a:xfrm>
            <a:prstGeom prst="line">
              <a:avLst/>
            </a:prstGeom>
            <a:ln>
              <a:headEnd type="none" w="med" len="med"/>
              <a:tailEnd type="arrow" w="med" len="med"/>
            </a:ln>
          </p:spPr>
          <p:style>
            <a:lnRef idx="2">
              <a:schemeClr val="accent5"/>
            </a:lnRef>
            <a:fillRef idx="0">
              <a:schemeClr val="accent5"/>
            </a:fillRef>
            <a:effectRef idx="1">
              <a:schemeClr val="accent5"/>
            </a:effectRef>
            <a:fontRef idx="minor">
              <a:schemeClr val="tx1"/>
            </a:fontRef>
          </p:style>
        </p:cxnSp>
        <p:sp>
          <p:nvSpPr>
            <p:cNvPr id="85" name="任意多边形 84"/>
            <p:cNvSpPr/>
            <p:nvPr/>
          </p:nvSpPr>
          <p:spPr bwMode="auto">
            <a:xfrm>
              <a:off x="637386" y="4870350"/>
              <a:ext cx="1300957" cy="458962"/>
            </a:xfrm>
            <a:custGeom>
              <a:avLst/>
              <a:gdLst>
                <a:gd name="connsiteX0" fmla="*/ 0 w 4039655"/>
                <a:gd name="connsiteY0" fmla="*/ 215027 h 2150274"/>
                <a:gd name="connsiteX1" fmla="*/ 215027 w 4039655"/>
                <a:gd name="connsiteY1" fmla="*/ 0 h 2150274"/>
                <a:gd name="connsiteX2" fmla="*/ 3824628 w 4039655"/>
                <a:gd name="connsiteY2" fmla="*/ 0 h 2150274"/>
                <a:gd name="connsiteX3" fmla="*/ 4039655 w 4039655"/>
                <a:gd name="connsiteY3" fmla="*/ 215027 h 2150274"/>
                <a:gd name="connsiteX4" fmla="*/ 4039655 w 4039655"/>
                <a:gd name="connsiteY4" fmla="*/ 1935247 h 2150274"/>
                <a:gd name="connsiteX5" fmla="*/ 3824628 w 4039655"/>
                <a:gd name="connsiteY5" fmla="*/ 2150274 h 2150274"/>
                <a:gd name="connsiteX6" fmla="*/ 215027 w 4039655"/>
                <a:gd name="connsiteY6" fmla="*/ 2150274 h 2150274"/>
                <a:gd name="connsiteX7" fmla="*/ 0 w 4039655"/>
                <a:gd name="connsiteY7" fmla="*/ 1935247 h 2150274"/>
                <a:gd name="connsiteX8" fmla="*/ 0 w 4039655"/>
                <a:gd name="connsiteY8" fmla="*/ 215027 h 2150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39655" h="2150274">
                  <a:moveTo>
                    <a:pt x="0" y="215027"/>
                  </a:moveTo>
                  <a:cubicBezTo>
                    <a:pt x="0" y="96271"/>
                    <a:pt x="96271" y="0"/>
                    <a:pt x="215027" y="0"/>
                  </a:cubicBezTo>
                  <a:lnTo>
                    <a:pt x="3824628" y="0"/>
                  </a:lnTo>
                  <a:cubicBezTo>
                    <a:pt x="3943384" y="0"/>
                    <a:pt x="4039655" y="96271"/>
                    <a:pt x="4039655" y="215027"/>
                  </a:cubicBezTo>
                  <a:lnTo>
                    <a:pt x="4039655" y="1935247"/>
                  </a:lnTo>
                  <a:cubicBezTo>
                    <a:pt x="4039655" y="2054003"/>
                    <a:pt x="3943384" y="2150274"/>
                    <a:pt x="3824628" y="2150274"/>
                  </a:cubicBezTo>
                  <a:lnTo>
                    <a:pt x="215027" y="2150274"/>
                  </a:lnTo>
                  <a:cubicBezTo>
                    <a:pt x="96271" y="2150274"/>
                    <a:pt x="0" y="2054003"/>
                    <a:pt x="0" y="1935247"/>
                  </a:cubicBezTo>
                  <a:lnTo>
                    <a:pt x="0" y="215027"/>
                  </a:lnTo>
                  <a:close/>
                </a:path>
              </a:pathLst>
            </a:custGeom>
            <a:solidFill>
              <a:schemeClr val="accent4">
                <a:lumMod val="60000"/>
                <a:lumOff val="40000"/>
              </a:schemeClr>
            </a:solidFill>
          </p:spPr>
          <p:style>
            <a:lnRef idx="2">
              <a:schemeClr val="accent5"/>
            </a:lnRef>
            <a:fillRef idx="1">
              <a:schemeClr val="lt1"/>
            </a:fillRef>
            <a:effectRef idx="0">
              <a:schemeClr val="accent5"/>
            </a:effectRef>
            <a:fontRef idx="minor">
              <a:schemeClr val="dk1"/>
            </a:fontRef>
          </p:style>
          <p:txBody>
            <a:bodyPr lIns="330169" tIns="330169" rIns="330169" bIns="330169" spcCol="1270" anchor="ctr"/>
            <a:lstStyle/>
            <a:p>
              <a:pPr algn="ctr" defTabSz="3071163">
                <a:lnSpc>
                  <a:spcPct val="90000"/>
                </a:lnSpc>
                <a:spcAft>
                  <a:spcPct val="35000"/>
                </a:spcAft>
                <a:defRPr/>
              </a:pPr>
              <a:endParaRPr lang="zh-CN" altLang="en-US" sz="6910">
                <a:solidFill>
                  <a:schemeClr val="bg1"/>
                </a:solidFill>
              </a:endParaRPr>
            </a:p>
          </p:txBody>
        </p:sp>
        <p:sp>
          <p:nvSpPr>
            <p:cNvPr id="86" name="矩形 85"/>
            <p:cNvSpPr/>
            <p:nvPr/>
          </p:nvSpPr>
          <p:spPr>
            <a:xfrm>
              <a:off x="788760" y="4834797"/>
              <a:ext cx="907565" cy="485004"/>
            </a:xfrm>
            <a:prstGeom prst="rect">
              <a:avLst/>
            </a:prstGeom>
          </p:spPr>
          <p:txBody>
            <a:bodyPr wrap="square">
              <a:spAutoFit/>
            </a:bodyPr>
            <a:lstStyle/>
            <a:p>
              <a:pPr>
                <a:defRPr/>
              </a:pPr>
              <a:r>
                <a:rPr lang="zh-CN" altLang="en-US" sz="1276" dirty="0">
                  <a:latin typeface="+mn-ea"/>
                </a:rPr>
                <a:t>安全隔离</a:t>
              </a:r>
              <a:endParaRPr lang="en-US" altLang="zh-CN" sz="1276" dirty="0">
                <a:latin typeface="+mn-ea"/>
              </a:endParaRPr>
            </a:p>
            <a:p>
              <a:pPr>
                <a:defRPr/>
              </a:pPr>
              <a:r>
                <a:rPr lang="zh-CN" altLang="en-US" sz="1276" dirty="0">
                  <a:latin typeface="+mn-ea"/>
                </a:rPr>
                <a:t>数据交换</a:t>
              </a:r>
            </a:p>
          </p:txBody>
        </p:sp>
        <p:cxnSp>
          <p:nvCxnSpPr>
            <p:cNvPr id="87" name="直接连接符 86"/>
            <p:cNvCxnSpPr/>
            <p:nvPr/>
          </p:nvCxnSpPr>
          <p:spPr bwMode="auto">
            <a:xfrm>
              <a:off x="1956874" y="5084072"/>
              <a:ext cx="176528" cy="8601"/>
            </a:xfrm>
            <a:prstGeom prst="line">
              <a:avLst/>
            </a:prstGeom>
            <a:ln>
              <a:headEnd type="none" w="med" len="med"/>
              <a:tailEnd type="arrow" w="med" len="med"/>
            </a:ln>
          </p:spPr>
          <p:style>
            <a:lnRef idx="2">
              <a:schemeClr val="accent5"/>
            </a:lnRef>
            <a:fillRef idx="0">
              <a:schemeClr val="accent5"/>
            </a:fillRef>
            <a:effectRef idx="1">
              <a:schemeClr val="accent5"/>
            </a:effectRef>
            <a:fontRef idx="minor">
              <a:schemeClr val="tx1"/>
            </a:fontRef>
          </p:style>
        </p:cxnSp>
        <p:sp>
          <p:nvSpPr>
            <p:cNvPr id="88" name="任意多边形 87"/>
            <p:cNvSpPr/>
            <p:nvPr/>
          </p:nvSpPr>
          <p:spPr bwMode="auto">
            <a:xfrm>
              <a:off x="626674" y="5426474"/>
              <a:ext cx="1300957" cy="458962"/>
            </a:xfrm>
            <a:custGeom>
              <a:avLst/>
              <a:gdLst>
                <a:gd name="connsiteX0" fmla="*/ 0 w 4039655"/>
                <a:gd name="connsiteY0" fmla="*/ 215027 h 2150274"/>
                <a:gd name="connsiteX1" fmla="*/ 215027 w 4039655"/>
                <a:gd name="connsiteY1" fmla="*/ 0 h 2150274"/>
                <a:gd name="connsiteX2" fmla="*/ 3824628 w 4039655"/>
                <a:gd name="connsiteY2" fmla="*/ 0 h 2150274"/>
                <a:gd name="connsiteX3" fmla="*/ 4039655 w 4039655"/>
                <a:gd name="connsiteY3" fmla="*/ 215027 h 2150274"/>
                <a:gd name="connsiteX4" fmla="*/ 4039655 w 4039655"/>
                <a:gd name="connsiteY4" fmla="*/ 1935247 h 2150274"/>
                <a:gd name="connsiteX5" fmla="*/ 3824628 w 4039655"/>
                <a:gd name="connsiteY5" fmla="*/ 2150274 h 2150274"/>
                <a:gd name="connsiteX6" fmla="*/ 215027 w 4039655"/>
                <a:gd name="connsiteY6" fmla="*/ 2150274 h 2150274"/>
                <a:gd name="connsiteX7" fmla="*/ 0 w 4039655"/>
                <a:gd name="connsiteY7" fmla="*/ 1935247 h 2150274"/>
                <a:gd name="connsiteX8" fmla="*/ 0 w 4039655"/>
                <a:gd name="connsiteY8" fmla="*/ 215027 h 2150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39655" h="2150274">
                  <a:moveTo>
                    <a:pt x="0" y="215027"/>
                  </a:moveTo>
                  <a:cubicBezTo>
                    <a:pt x="0" y="96271"/>
                    <a:pt x="96271" y="0"/>
                    <a:pt x="215027" y="0"/>
                  </a:cubicBezTo>
                  <a:lnTo>
                    <a:pt x="3824628" y="0"/>
                  </a:lnTo>
                  <a:cubicBezTo>
                    <a:pt x="3943384" y="0"/>
                    <a:pt x="4039655" y="96271"/>
                    <a:pt x="4039655" y="215027"/>
                  </a:cubicBezTo>
                  <a:lnTo>
                    <a:pt x="4039655" y="1935247"/>
                  </a:lnTo>
                  <a:cubicBezTo>
                    <a:pt x="4039655" y="2054003"/>
                    <a:pt x="3943384" y="2150274"/>
                    <a:pt x="3824628" y="2150274"/>
                  </a:cubicBezTo>
                  <a:lnTo>
                    <a:pt x="215027" y="2150274"/>
                  </a:lnTo>
                  <a:cubicBezTo>
                    <a:pt x="96271" y="2150274"/>
                    <a:pt x="0" y="2054003"/>
                    <a:pt x="0" y="1935247"/>
                  </a:cubicBezTo>
                  <a:lnTo>
                    <a:pt x="0" y="215027"/>
                  </a:lnTo>
                  <a:close/>
                </a:path>
              </a:pathLst>
            </a:custGeom>
            <a:solidFill>
              <a:schemeClr val="accent4">
                <a:lumMod val="60000"/>
                <a:lumOff val="40000"/>
              </a:schemeClr>
            </a:solidFill>
          </p:spPr>
          <p:style>
            <a:lnRef idx="2">
              <a:schemeClr val="accent5"/>
            </a:lnRef>
            <a:fillRef idx="1">
              <a:schemeClr val="lt1"/>
            </a:fillRef>
            <a:effectRef idx="0">
              <a:schemeClr val="accent5"/>
            </a:effectRef>
            <a:fontRef idx="minor">
              <a:schemeClr val="dk1"/>
            </a:fontRef>
          </p:style>
          <p:txBody>
            <a:bodyPr lIns="330169" tIns="330169" rIns="330169" bIns="330169" spcCol="1270" anchor="ctr"/>
            <a:lstStyle/>
            <a:p>
              <a:pPr algn="ctr" defTabSz="3071163">
                <a:lnSpc>
                  <a:spcPct val="90000"/>
                </a:lnSpc>
                <a:spcAft>
                  <a:spcPct val="35000"/>
                </a:spcAft>
                <a:defRPr/>
              </a:pPr>
              <a:endParaRPr lang="zh-CN" altLang="en-US" sz="6910">
                <a:solidFill>
                  <a:schemeClr val="bg1"/>
                </a:solidFill>
              </a:endParaRPr>
            </a:p>
          </p:txBody>
        </p:sp>
        <p:sp>
          <p:nvSpPr>
            <p:cNvPr id="89" name="矩形 88"/>
            <p:cNvSpPr/>
            <p:nvPr/>
          </p:nvSpPr>
          <p:spPr>
            <a:xfrm>
              <a:off x="778049" y="5390921"/>
              <a:ext cx="907565" cy="288669"/>
            </a:xfrm>
            <a:prstGeom prst="rect">
              <a:avLst/>
            </a:prstGeom>
          </p:spPr>
          <p:txBody>
            <a:bodyPr wrap="square">
              <a:spAutoFit/>
            </a:bodyPr>
            <a:lstStyle/>
            <a:p>
              <a:pPr>
                <a:defRPr/>
              </a:pPr>
              <a:endParaRPr lang="zh-CN" altLang="en-US" sz="1276" dirty="0">
                <a:latin typeface="+mn-ea"/>
              </a:endParaRPr>
            </a:p>
          </p:txBody>
        </p:sp>
        <p:cxnSp>
          <p:nvCxnSpPr>
            <p:cNvPr id="90" name="直接连接符 89"/>
            <p:cNvCxnSpPr/>
            <p:nvPr/>
          </p:nvCxnSpPr>
          <p:spPr bwMode="auto">
            <a:xfrm>
              <a:off x="1946162" y="5640196"/>
              <a:ext cx="176528" cy="8601"/>
            </a:xfrm>
            <a:prstGeom prst="line">
              <a:avLst/>
            </a:prstGeom>
            <a:ln>
              <a:headEnd type="none" w="med" len="med"/>
              <a:tailEnd type="arrow" w="med" len="med"/>
            </a:ln>
          </p:spPr>
          <p:style>
            <a:lnRef idx="2">
              <a:schemeClr val="accent5"/>
            </a:lnRef>
            <a:fillRef idx="0">
              <a:schemeClr val="accent5"/>
            </a:fillRef>
            <a:effectRef idx="1">
              <a:schemeClr val="accent5"/>
            </a:effectRef>
            <a:fontRef idx="minor">
              <a:schemeClr val="tx1"/>
            </a:fontRef>
          </p:style>
        </p:cxnSp>
        <p:sp>
          <p:nvSpPr>
            <p:cNvPr id="91" name="任意多边形 90"/>
            <p:cNvSpPr/>
            <p:nvPr/>
          </p:nvSpPr>
          <p:spPr bwMode="auto">
            <a:xfrm>
              <a:off x="628207" y="5961657"/>
              <a:ext cx="1300957" cy="458962"/>
            </a:xfrm>
            <a:custGeom>
              <a:avLst/>
              <a:gdLst>
                <a:gd name="connsiteX0" fmla="*/ 0 w 4039655"/>
                <a:gd name="connsiteY0" fmla="*/ 215027 h 2150274"/>
                <a:gd name="connsiteX1" fmla="*/ 215027 w 4039655"/>
                <a:gd name="connsiteY1" fmla="*/ 0 h 2150274"/>
                <a:gd name="connsiteX2" fmla="*/ 3824628 w 4039655"/>
                <a:gd name="connsiteY2" fmla="*/ 0 h 2150274"/>
                <a:gd name="connsiteX3" fmla="*/ 4039655 w 4039655"/>
                <a:gd name="connsiteY3" fmla="*/ 215027 h 2150274"/>
                <a:gd name="connsiteX4" fmla="*/ 4039655 w 4039655"/>
                <a:gd name="connsiteY4" fmla="*/ 1935247 h 2150274"/>
                <a:gd name="connsiteX5" fmla="*/ 3824628 w 4039655"/>
                <a:gd name="connsiteY5" fmla="*/ 2150274 h 2150274"/>
                <a:gd name="connsiteX6" fmla="*/ 215027 w 4039655"/>
                <a:gd name="connsiteY6" fmla="*/ 2150274 h 2150274"/>
                <a:gd name="connsiteX7" fmla="*/ 0 w 4039655"/>
                <a:gd name="connsiteY7" fmla="*/ 1935247 h 2150274"/>
                <a:gd name="connsiteX8" fmla="*/ 0 w 4039655"/>
                <a:gd name="connsiteY8" fmla="*/ 215027 h 2150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39655" h="2150274">
                  <a:moveTo>
                    <a:pt x="0" y="215027"/>
                  </a:moveTo>
                  <a:cubicBezTo>
                    <a:pt x="0" y="96271"/>
                    <a:pt x="96271" y="0"/>
                    <a:pt x="215027" y="0"/>
                  </a:cubicBezTo>
                  <a:lnTo>
                    <a:pt x="3824628" y="0"/>
                  </a:lnTo>
                  <a:cubicBezTo>
                    <a:pt x="3943384" y="0"/>
                    <a:pt x="4039655" y="96271"/>
                    <a:pt x="4039655" y="215027"/>
                  </a:cubicBezTo>
                  <a:lnTo>
                    <a:pt x="4039655" y="1935247"/>
                  </a:lnTo>
                  <a:cubicBezTo>
                    <a:pt x="4039655" y="2054003"/>
                    <a:pt x="3943384" y="2150274"/>
                    <a:pt x="3824628" y="2150274"/>
                  </a:cubicBezTo>
                  <a:lnTo>
                    <a:pt x="215027" y="2150274"/>
                  </a:lnTo>
                  <a:cubicBezTo>
                    <a:pt x="96271" y="2150274"/>
                    <a:pt x="0" y="2054003"/>
                    <a:pt x="0" y="1935247"/>
                  </a:cubicBezTo>
                  <a:lnTo>
                    <a:pt x="0" y="215027"/>
                  </a:lnTo>
                  <a:close/>
                </a:path>
              </a:pathLst>
            </a:custGeom>
            <a:solidFill>
              <a:schemeClr val="accent4">
                <a:lumMod val="60000"/>
                <a:lumOff val="40000"/>
              </a:schemeClr>
            </a:solidFill>
          </p:spPr>
          <p:style>
            <a:lnRef idx="2">
              <a:schemeClr val="accent5"/>
            </a:lnRef>
            <a:fillRef idx="1">
              <a:schemeClr val="lt1"/>
            </a:fillRef>
            <a:effectRef idx="0">
              <a:schemeClr val="accent5"/>
            </a:effectRef>
            <a:fontRef idx="minor">
              <a:schemeClr val="dk1"/>
            </a:fontRef>
          </p:style>
          <p:txBody>
            <a:bodyPr lIns="330169" tIns="330169" rIns="330169" bIns="330169" spcCol="1270" anchor="ctr"/>
            <a:lstStyle/>
            <a:p>
              <a:pPr algn="ctr" defTabSz="3071163">
                <a:lnSpc>
                  <a:spcPct val="90000"/>
                </a:lnSpc>
                <a:spcAft>
                  <a:spcPct val="35000"/>
                </a:spcAft>
                <a:defRPr/>
              </a:pPr>
              <a:endParaRPr lang="zh-CN" altLang="en-US" sz="6910">
                <a:solidFill>
                  <a:schemeClr val="bg1"/>
                </a:solidFill>
              </a:endParaRPr>
            </a:p>
          </p:txBody>
        </p:sp>
        <p:sp>
          <p:nvSpPr>
            <p:cNvPr id="92" name="矩形 91"/>
            <p:cNvSpPr/>
            <p:nvPr/>
          </p:nvSpPr>
          <p:spPr>
            <a:xfrm>
              <a:off x="779582" y="5926104"/>
              <a:ext cx="907565" cy="485004"/>
            </a:xfrm>
            <a:prstGeom prst="rect">
              <a:avLst/>
            </a:prstGeom>
          </p:spPr>
          <p:txBody>
            <a:bodyPr wrap="square">
              <a:spAutoFit/>
            </a:bodyPr>
            <a:lstStyle/>
            <a:p>
              <a:pPr>
                <a:defRPr/>
              </a:pPr>
              <a:r>
                <a:rPr lang="zh-CN" altLang="en-US" sz="1276" dirty="0">
                  <a:latin typeface="+mn-ea"/>
                </a:rPr>
                <a:t>安全服务</a:t>
              </a:r>
              <a:endParaRPr lang="en-US" altLang="zh-CN" sz="1276" dirty="0">
                <a:latin typeface="+mn-ea"/>
              </a:endParaRPr>
            </a:p>
            <a:p>
              <a:pPr>
                <a:defRPr/>
              </a:pPr>
              <a:r>
                <a:rPr lang="zh-CN" altLang="en-US" sz="1276" dirty="0">
                  <a:latin typeface="+mn-ea"/>
                </a:rPr>
                <a:t>攻防平台</a:t>
              </a:r>
            </a:p>
          </p:txBody>
        </p:sp>
        <p:cxnSp>
          <p:nvCxnSpPr>
            <p:cNvPr id="95" name="直接连接符 94"/>
            <p:cNvCxnSpPr/>
            <p:nvPr/>
          </p:nvCxnSpPr>
          <p:spPr bwMode="auto">
            <a:xfrm>
              <a:off x="1947695" y="6175379"/>
              <a:ext cx="176528" cy="8601"/>
            </a:xfrm>
            <a:prstGeom prst="line">
              <a:avLst/>
            </a:prstGeom>
            <a:ln>
              <a:headEnd type="none" w="med" len="med"/>
              <a:tailEnd type="arrow" w="med" len="med"/>
            </a:ln>
          </p:spPr>
          <p:style>
            <a:lnRef idx="2">
              <a:schemeClr val="accent5"/>
            </a:lnRef>
            <a:fillRef idx="0">
              <a:schemeClr val="accent5"/>
            </a:fillRef>
            <a:effectRef idx="1">
              <a:schemeClr val="accent5"/>
            </a:effectRef>
            <a:fontRef idx="minor">
              <a:schemeClr val="tx1"/>
            </a:fontRef>
          </p:style>
        </p:cxnSp>
        <p:sp>
          <p:nvSpPr>
            <p:cNvPr id="96" name="任意多边形 95"/>
            <p:cNvSpPr/>
            <p:nvPr/>
          </p:nvSpPr>
          <p:spPr bwMode="auto">
            <a:xfrm>
              <a:off x="619994" y="6512852"/>
              <a:ext cx="1300957" cy="458962"/>
            </a:xfrm>
            <a:custGeom>
              <a:avLst/>
              <a:gdLst>
                <a:gd name="connsiteX0" fmla="*/ 0 w 4039655"/>
                <a:gd name="connsiteY0" fmla="*/ 215027 h 2150274"/>
                <a:gd name="connsiteX1" fmla="*/ 215027 w 4039655"/>
                <a:gd name="connsiteY1" fmla="*/ 0 h 2150274"/>
                <a:gd name="connsiteX2" fmla="*/ 3824628 w 4039655"/>
                <a:gd name="connsiteY2" fmla="*/ 0 h 2150274"/>
                <a:gd name="connsiteX3" fmla="*/ 4039655 w 4039655"/>
                <a:gd name="connsiteY3" fmla="*/ 215027 h 2150274"/>
                <a:gd name="connsiteX4" fmla="*/ 4039655 w 4039655"/>
                <a:gd name="connsiteY4" fmla="*/ 1935247 h 2150274"/>
                <a:gd name="connsiteX5" fmla="*/ 3824628 w 4039655"/>
                <a:gd name="connsiteY5" fmla="*/ 2150274 h 2150274"/>
                <a:gd name="connsiteX6" fmla="*/ 215027 w 4039655"/>
                <a:gd name="connsiteY6" fmla="*/ 2150274 h 2150274"/>
                <a:gd name="connsiteX7" fmla="*/ 0 w 4039655"/>
                <a:gd name="connsiteY7" fmla="*/ 1935247 h 2150274"/>
                <a:gd name="connsiteX8" fmla="*/ 0 w 4039655"/>
                <a:gd name="connsiteY8" fmla="*/ 215027 h 2150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39655" h="2150274">
                  <a:moveTo>
                    <a:pt x="0" y="215027"/>
                  </a:moveTo>
                  <a:cubicBezTo>
                    <a:pt x="0" y="96271"/>
                    <a:pt x="96271" y="0"/>
                    <a:pt x="215027" y="0"/>
                  </a:cubicBezTo>
                  <a:lnTo>
                    <a:pt x="3824628" y="0"/>
                  </a:lnTo>
                  <a:cubicBezTo>
                    <a:pt x="3943384" y="0"/>
                    <a:pt x="4039655" y="96271"/>
                    <a:pt x="4039655" y="215027"/>
                  </a:cubicBezTo>
                  <a:lnTo>
                    <a:pt x="4039655" y="1935247"/>
                  </a:lnTo>
                  <a:cubicBezTo>
                    <a:pt x="4039655" y="2054003"/>
                    <a:pt x="3943384" y="2150274"/>
                    <a:pt x="3824628" y="2150274"/>
                  </a:cubicBezTo>
                  <a:lnTo>
                    <a:pt x="215027" y="2150274"/>
                  </a:lnTo>
                  <a:cubicBezTo>
                    <a:pt x="96271" y="2150274"/>
                    <a:pt x="0" y="2054003"/>
                    <a:pt x="0" y="1935247"/>
                  </a:cubicBezTo>
                  <a:lnTo>
                    <a:pt x="0" y="215027"/>
                  </a:lnTo>
                  <a:close/>
                </a:path>
              </a:pathLst>
            </a:custGeom>
            <a:solidFill>
              <a:schemeClr val="accent4">
                <a:lumMod val="60000"/>
                <a:lumOff val="40000"/>
              </a:schemeClr>
            </a:solidFill>
          </p:spPr>
          <p:style>
            <a:lnRef idx="2">
              <a:schemeClr val="accent5"/>
            </a:lnRef>
            <a:fillRef idx="1">
              <a:schemeClr val="lt1"/>
            </a:fillRef>
            <a:effectRef idx="0">
              <a:schemeClr val="accent5"/>
            </a:effectRef>
            <a:fontRef idx="minor">
              <a:schemeClr val="dk1"/>
            </a:fontRef>
          </p:style>
          <p:txBody>
            <a:bodyPr lIns="330169" tIns="330169" rIns="330169" bIns="330169" spcCol="1270" anchor="ctr"/>
            <a:lstStyle/>
            <a:p>
              <a:pPr algn="ctr" defTabSz="3071163">
                <a:lnSpc>
                  <a:spcPct val="90000"/>
                </a:lnSpc>
                <a:spcAft>
                  <a:spcPct val="35000"/>
                </a:spcAft>
                <a:defRPr/>
              </a:pPr>
              <a:endParaRPr lang="zh-CN" altLang="en-US" sz="6910">
                <a:solidFill>
                  <a:schemeClr val="bg1"/>
                </a:solidFill>
              </a:endParaRPr>
            </a:p>
          </p:txBody>
        </p:sp>
        <p:sp>
          <p:nvSpPr>
            <p:cNvPr id="97" name="矩形 96"/>
            <p:cNvSpPr/>
            <p:nvPr/>
          </p:nvSpPr>
          <p:spPr>
            <a:xfrm>
              <a:off x="892797" y="6485507"/>
              <a:ext cx="907565" cy="485004"/>
            </a:xfrm>
            <a:prstGeom prst="rect">
              <a:avLst/>
            </a:prstGeom>
          </p:spPr>
          <p:txBody>
            <a:bodyPr wrap="square">
              <a:spAutoFit/>
            </a:bodyPr>
            <a:lstStyle/>
            <a:p>
              <a:pPr>
                <a:defRPr/>
              </a:pPr>
              <a:r>
                <a:rPr lang="zh-CN" altLang="en-US" sz="1276" dirty="0">
                  <a:latin typeface="+mn-ea"/>
                </a:rPr>
                <a:t>云计算</a:t>
              </a:r>
              <a:endParaRPr lang="en-US" altLang="zh-CN" sz="1276" dirty="0">
                <a:latin typeface="+mn-ea"/>
              </a:endParaRPr>
            </a:p>
            <a:p>
              <a:pPr>
                <a:defRPr/>
              </a:pPr>
              <a:r>
                <a:rPr lang="zh-CN" altLang="en-US" sz="1276" dirty="0">
                  <a:latin typeface="+mn-ea"/>
                </a:rPr>
                <a:t>虚拟化</a:t>
              </a:r>
            </a:p>
          </p:txBody>
        </p:sp>
        <p:cxnSp>
          <p:nvCxnSpPr>
            <p:cNvPr id="98" name="直接连接符 97"/>
            <p:cNvCxnSpPr/>
            <p:nvPr/>
          </p:nvCxnSpPr>
          <p:spPr bwMode="auto">
            <a:xfrm>
              <a:off x="1939481" y="6726574"/>
              <a:ext cx="176528" cy="8601"/>
            </a:xfrm>
            <a:prstGeom prst="line">
              <a:avLst/>
            </a:prstGeom>
            <a:ln>
              <a:headEnd type="none" w="med" len="med"/>
              <a:tailEnd type="arrow" w="med" len="med"/>
            </a:ln>
          </p:spPr>
          <p:style>
            <a:lnRef idx="2">
              <a:schemeClr val="accent5"/>
            </a:lnRef>
            <a:fillRef idx="0">
              <a:schemeClr val="accent5"/>
            </a:fillRef>
            <a:effectRef idx="1">
              <a:schemeClr val="accent5"/>
            </a:effectRef>
            <a:fontRef idx="minor">
              <a:schemeClr val="tx1"/>
            </a:fontRef>
          </p:style>
        </p:cxnSp>
        <p:sp>
          <p:nvSpPr>
            <p:cNvPr id="99" name="任意多边形 98"/>
            <p:cNvSpPr/>
            <p:nvPr/>
          </p:nvSpPr>
          <p:spPr bwMode="auto">
            <a:xfrm>
              <a:off x="10620011" y="1459988"/>
              <a:ext cx="1300957" cy="458962"/>
            </a:xfrm>
            <a:custGeom>
              <a:avLst/>
              <a:gdLst>
                <a:gd name="connsiteX0" fmla="*/ 0 w 4039655"/>
                <a:gd name="connsiteY0" fmla="*/ 215027 h 2150274"/>
                <a:gd name="connsiteX1" fmla="*/ 215027 w 4039655"/>
                <a:gd name="connsiteY1" fmla="*/ 0 h 2150274"/>
                <a:gd name="connsiteX2" fmla="*/ 3824628 w 4039655"/>
                <a:gd name="connsiteY2" fmla="*/ 0 h 2150274"/>
                <a:gd name="connsiteX3" fmla="*/ 4039655 w 4039655"/>
                <a:gd name="connsiteY3" fmla="*/ 215027 h 2150274"/>
                <a:gd name="connsiteX4" fmla="*/ 4039655 w 4039655"/>
                <a:gd name="connsiteY4" fmla="*/ 1935247 h 2150274"/>
                <a:gd name="connsiteX5" fmla="*/ 3824628 w 4039655"/>
                <a:gd name="connsiteY5" fmla="*/ 2150274 h 2150274"/>
                <a:gd name="connsiteX6" fmla="*/ 215027 w 4039655"/>
                <a:gd name="connsiteY6" fmla="*/ 2150274 h 2150274"/>
                <a:gd name="connsiteX7" fmla="*/ 0 w 4039655"/>
                <a:gd name="connsiteY7" fmla="*/ 1935247 h 2150274"/>
                <a:gd name="connsiteX8" fmla="*/ 0 w 4039655"/>
                <a:gd name="connsiteY8" fmla="*/ 215027 h 2150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39655" h="2150274">
                  <a:moveTo>
                    <a:pt x="0" y="215027"/>
                  </a:moveTo>
                  <a:cubicBezTo>
                    <a:pt x="0" y="96271"/>
                    <a:pt x="96271" y="0"/>
                    <a:pt x="215027" y="0"/>
                  </a:cubicBezTo>
                  <a:lnTo>
                    <a:pt x="3824628" y="0"/>
                  </a:lnTo>
                  <a:cubicBezTo>
                    <a:pt x="3943384" y="0"/>
                    <a:pt x="4039655" y="96271"/>
                    <a:pt x="4039655" y="215027"/>
                  </a:cubicBezTo>
                  <a:lnTo>
                    <a:pt x="4039655" y="1935247"/>
                  </a:lnTo>
                  <a:cubicBezTo>
                    <a:pt x="4039655" y="2054003"/>
                    <a:pt x="3943384" y="2150274"/>
                    <a:pt x="3824628" y="2150274"/>
                  </a:cubicBezTo>
                  <a:lnTo>
                    <a:pt x="215027" y="2150274"/>
                  </a:lnTo>
                  <a:cubicBezTo>
                    <a:pt x="96271" y="2150274"/>
                    <a:pt x="0" y="2054003"/>
                    <a:pt x="0" y="1935247"/>
                  </a:cubicBezTo>
                  <a:lnTo>
                    <a:pt x="0" y="215027"/>
                  </a:lnTo>
                  <a:close/>
                </a:path>
              </a:pathLst>
            </a:custGeom>
            <a:solidFill>
              <a:schemeClr val="accent4">
                <a:lumMod val="60000"/>
                <a:lumOff val="40000"/>
              </a:schemeClr>
            </a:solidFill>
          </p:spPr>
          <p:style>
            <a:lnRef idx="2">
              <a:schemeClr val="accent5"/>
            </a:lnRef>
            <a:fillRef idx="1">
              <a:schemeClr val="lt1"/>
            </a:fillRef>
            <a:effectRef idx="0">
              <a:schemeClr val="accent5"/>
            </a:effectRef>
            <a:fontRef idx="minor">
              <a:schemeClr val="dk1"/>
            </a:fontRef>
          </p:style>
          <p:txBody>
            <a:bodyPr lIns="330169" tIns="330169" rIns="330169" bIns="330169" spcCol="1270" anchor="ctr"/>
            <a:lstStyle/>
            <a:p>
              <a:pPr algn="ctr" defTabSz="3071163">
                <a:lnSpc>
                  <a:spcPct val="90000"/>
                </a:lnSpc>
                <a:spcAft>
                  <a:spcPct val="35000"/>
                </a:spcAft>
                <a:defRPr/>
              </a:pPr>
              <a:endParaRPr lang="zh-CN" altLang="en-US" sz="6910" dirty="0">
                <a:solidFill>
                  <a:schemeClr val="bg1"/>
                </a:solidFill>
              </a:endParaRPr>
            </a:p>
          </p:txBody>
        </p:sp>
        <p:sp>
          <p:nvSpPr>
            <p:cNvPr id="100" name="任意多边形 99"/>
            <p:cNvSpPr/>
            <p:nvPr/>
          </p:nvSpPr>
          <p:spPr bwMode="auto">
            <a:xfrm>
              <a:off x="10617810" y="2136293"/>
              <a:ext cx="1300957" cy="458962"/>
            </a:xfrm>
            <a:custGeom>
              <a:avLst/>
              <a:gdLst>
                <a:gd name="connsiteX0" fmla="*/ 0 w 4039655"/>
                <a:gd name="connsiteY0" fmla="*/ 215027 h 2150274"/>
                <a:gd name="connsiteX1" fmla="*/ 215027 w 4039655"/>
                <a:gd name="connsiteY1" fmla="*/ 0 h 2150274"/>
                <a:gd name="connsiteX2" fmla="*/ 3824628 w 4039655"/>
                <a:gd name="connsiteY2" fmla="*/ 0 h 2150274"/>
                <a:gd name="connsiteX3" fmla="*/ 4039655 w 4039655"/>
                <a:gd name="connsiteY3" fmla="*/ 215027 h 2150274"/>
                <a:gd name="connsiteX4" fmla="*/ 4039655 w 4039655"/>
                <a:gd name="connsiteY4" fmla="*/ 1935247 h 2150274"/>
                <a:gd name="connsiteX5" fmla="*/ 3824628 w 4039655"/>
                <a:gd name="connsiteY5" fmla="*/ 2150274 h 2150274"/>
                <a:gd name="connsiteX6" fmla="*/ 215027 w 4039655"/>
                <a:gd name="connsiteY6" fmla="*/ 2150274 h 2150274"/>
                <a:gd name="connsiteX7" fmla="*/ 0 w 4039655"/>
                <a:gd name="connsiteY7" fmla="*/ 1935247 h 2150274"/>
                <a:gd name="connsiteX8" fmla="*/ 0 w 4039655"/>
                <a:gd name="connsiteY8" fmla="*/ 215027 h 2150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39655" h="2150274">
                  <a:moveTo>
                    <a:pt x="0" y="215027"/>
                  </a:moveTo>
                  <a:cubicBezTo>
                    <a:pt x="0" y="96271"/>
                    <a:pt x="96271" y="0"/>
                    <a:pt x="215027" y="0"/>
                  </a:cubicBezTo>
                  <a:lnTo>
                    <a:pt x="3824628" y="0"/>
                  </a:lnTo>
                  <a:cubicBezTo>
                    <a:pt x="3943384" y="0"/>
                    <a:pt x="4039655" y="96271"/>
                    <a:pt x="4039655" y="215027"/>
                  </a:cubicBezTo>
                  <a:lnTo>
                    <a:pt x="4039655" y="1935247"/>
                  </a:lnTo>
                  <a:cubicBezTo>
                    <a:pt x="4039655" y="2054003"/>
                    <a:pt x="3943384" y="2150274"/>
                    <a:pt x="3824628" y="2150274"/>
                  </a:cubicBezTo>
                  <a:lnTo>
                    <a:pt x="215027" y="2150274"/>
                  </a:lnTo>
                  <a:cubicBezTo>
                    <a:pt x="96271" y="2150274"/>
                    <a:pt x="0" y="2054003"/>
                    <a:pt x="0" y="1935247"/>
                  </a:cubicBezTo>
                  <a:lnTo>
                    <a:pt x="0" y="215027"/>
                  </a:lnTo>
                  <a:close/>
                </a:path>
              </a:pathLst>
            </a:custGeom>
            <a:solidFill>
              <a:schemeClr val="accent4">
                <a:lumMod val="60000"/>
                <a:lumOff val="40000"/>
              </a:schemeClr>
            </a:solidFill>
          </p:spPr>
          <p:style>
            <a:lnRef idx="2">
              <a:schemeClr val="accent5"/>
            </a:lnRef>
            <a:fillRef idx="1">
              <a:schemeClr val="lt1"/>
            </a:fillRef>
            <a:effectRef idx="0">
              <a:schemeClr val="accent5"/>
            </a:effectRef>
            <a:fontRef idx="minor">
              <a:schemeClr val="dk1"/>
            </a:fontRef>
          </p:style>
          <p:txBody>
            <a:bodyPr lIns="330169" tIns="330169" rIns="330169" bIns="330169" spcCol="1270" anchor="ctr"/>
            <a:lstStyle/>
            <a:p>
              <a:pPr algn="ctr" defTabSz="3071163">
                <a:lnSpc>
                  <a:spcPct val="90000"/>
                </a:lnSpc>
                <a:spcAft>
                  <a:spcPct val="35000"/>
                </a:spcAft>
                <a:defRPr/>
              </a:pPr>
              <a:endParaRPr lang="zh-CN" altLang="en-US" sz="6910">
                <a:solidFill>
                  <a:schemeClr val="bg1"/>
                </a:solidFill>
              </a:endParaRPr>
            </a:p>
          </p:txBody>
        </p:sp>
        <p:sp>
          <p:nvSpPr>
            <p:cNvPr id="101" name="TextBox 140"/>
            <p:cNvSpPr txBox="1"/>
            <p:nvPr/>
          </p:nvSpPr>
          <p:spPr bwMode="auto">
            <a:xfrm>
              <a:off x="10660787" y="1527818"/>
              <a:ext cx="1232293" cy="288669"/>
            </a:xfrm>
            <a:prstGeom prst="rect">
              <a:avLst/>
            </a:prstGeom>
            <a:noFill/>
          </p:spPr>
          <p:txBody>
            <a:bodyPr wrap="square">
              <a:spAutoFit/>
            </a:bodyPr>
            <a:lstStyle/>
            <a:p>
              <a:pPr>
                <a:defRPr/>
              </a:pPr>
              <a:r>
                <a:rPr lang="zh-CN" altLang="en-US" sz="1276" dirty="0">
                  <a:latin typeface="+mn-ea"/>
                </a:rPr>
                <a:t>信息安全服务</a:t>
              </a:r>
            </a:p>
          </p:txBody>
        </p:sp>
        <p:sp>
          <p:nvSpPr>
            <p:cNvPr id="102" name="矩形 101"/>
            <p:cNvSpPr/>
            <p:nvPr/>
          </p:nvSpPr>
          <p:spPr>
            <a:xfrm>
              <a:off x="10615431" y="2219200"/>
              <a:ext cx="1435629" cy="288669"/>
            </a:xfrm>
            <a:prstGeom prst="rect">
              <a:avLst/>
            </a:prstGeom>
          </p:spPr>
          <p:txBody>
            <a:bodyPr wrap="square">
              <a:spAutoFit/>
            </a:bodyPr>
            <a:lstStyle/>
            <a:p>
              <a:pPr>
                <a:defRPr/>
              </a:pPr>
              <a:r>
                <a:rPr lang="zh-CN" altLang="en-US" sz="1276" dirty="0">
                  <a:latin typeface="+mn-ea"/>
                </a:rPr>
                <a:t>行业信息化服务</a:t>
              </a:r>
            </a:p>
          </p:txBody>
        </p:sp>
        <p:sp>
          <p:nvSpPr>
            <p:cNvPr id="103" name="任意多边形 102"/>
            <p:cNvSpPr/>
            <p:nvPr/>
          </p:nvSpPr>
          <p:spPr bwMode="auto">
            <a:xfrm>
              <a:off x="10612233" y="3253838"/>
              <a:ext cx="1300957" cy="458962"/>
            </a:xfrm>
            <a:custGeom>
              <a:avLst/>
              <a:gdLst>
                <a:gd name="connsiteX0" fmla="*/ 0 w 4039655"/>
                <a:gd name="connsiteY0" fmla="*/ 215027 h 2150274"/>
                <a:gd name="connsiteX1" fmla="*/ 215027 w 4039655"/>
                <a:gd name="connsiteY1" fmla="*/ 0 h 2150274"/>
                <a:gd name="connsiteX2" fmla="*/ 3824628 w 4039655"/>
                <a:gd name="connsiteY2" fmla="*/ 0 h 2150274"/>
                <a:gd name="connsiteX3" fmla="*/ 4039655 w 4039655"/>
                <a:gd name="connsiteY3" fmla="*/ 215027 h 2150274"/>
                <a:gd name="connsiteX4" fmla="*/ 4039655 w 4039655"/>
                <a:gd name="connsiteY4" fmla="*/ 1935247 h 2150274"/>
                <a:gd name="connsiteX5" fmla="*/ 3824628 w 4039655"/>
                <a:gd name="connsiteY5" fmla="*/ 2150274 h 2150274"/>
                <a:gd name="connsiteX6" fmla="*/ 215027 w 4039655"/>
                <a:gd name="connsiteY6" fmla="*/ 2150274 h 2150274"/>
                <a:gd name="connsiteX7" fmla="*/ 0 w 4039655"/>
                <a:gd name="connsiteY7" fmla="*/ 1935247 h 2150274"/>
                <a:gd name="connsiteX8" fmla="*/ 0 w 4039655"/>
                <a:gd name="connsiteY8" fmla="*/ 215027 h 2150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39655" h="2150274">
                  <a:moveTo>
                    <a:pt x="0" y="215027"/>
                  </a:moveTo>
                  <a:cubicBezTo>
                    <a:pt x="0" y="96271"/>
                    <a:pt x="96271" y="0"/>
                    <a:pt x="215027" y="0"/>
                  </a:cubicBezTo>
                  <a:lnTo>
                    <a:pt x="3824628" y="0"/>
                  </a:lnTo>
                  <a:cubicBezTo>
                    <a:pt x="3943384" y="0"/>
                    <a:pt x="4039655" y="96271"/>
                    <a:pt x="4039655" y="215027"/>
                  </a:cubicBezTo>
                  <a:lnTo>
                    <a:pt x="4039655" y="1935247"/>
                  </a:lnTo>
                  <a:cubicBezTo>
                    <a:pt x="4039655" y="2054003"/>
                    <a:pt x="3943384" y="2150274"/>
                    <a:pt x="3824628" y="2150274"/>
                  </a:cubicBezTo>
                  <a:lnTo>
                    <a:pt x="215027" y="2150274"/>
                  </a:lnTo>
                  <a:cubicBezTo>
                    <a:pt x="96271" y="2150274"/>
                    <a:pt x="0" y="2054003"/>
                    <a:pt x="0" y="1935247"/>
                  </a:cubicBezTo>
                  <a:lnTo>
                    <a:pt x="0" y="215027"/>
                  </a:lnTo>
                  <a:close/>
                </a:path>
              </a:pathLst>
            </a:custGeom>
            <a:solidFill>
              <a:schemeClr val="accent4">
                <a:lumMod val="60000"/>
                <a:lumOff val="40000"/>
              </a:schemeClr>
            </a:solidFill>
          </p:spPr>
          <p:style>
            <a:lnRef idx="2">
              <a:schemeClr val="accent5"/>
            </a:lnRef>
            <a:fillRef idx="1">
              <a:schemeClr val="lt1"/>
            </a:fillRef>
            <a:effectRef idx="0">
              <a:schemeClr val="accent5"/>
            </a:effectRef>
            <a:fontRef idx="minor">
              <a:schemeClr val="dk1"/>
            </a:fontRef>
          </p:style>
          <p:txBody>
            <a:bodyPr lIns="330169" tIns="330169" rIns="330169" bIns="330169" spcCol="1270" anchor="ctr"/>
            <a:lstStyle/>
            <a:p>
              <a:pPr algn="ctr" defTabSz="3071163">
                <a:lnSpc>
                  <a:spcPct val="90000"/>
                </a:lnSpc>
                <a:spcAft>
                  <a:spcPct val="35000"/>
                </a:spcAft>
                <a:defRPr/>
              </a:pPr>
              <a:endParaRPr lang="zh-CN" altLang="en-US" sz="6910">
                <a:solidFill>
                  <a:schemeClr val="bg1"/>
                </a:solidFill>
              </a:endParaRPr>
            </a:p>
          </p:txBody>
        </p:sp>
        <p:sp>
          <p:nvSpPr>
            <p:cNvPr id="104" name="矩形 103"/>
            <p:cNvSpPr/>
            <p:nvPr/>
          </p:nvSpPr>
          <p:spPr>
            <a:xfrm>
              <a:off x="10727633" y="3242422"/>
              <a:ext cx="1204777" cy="485004"/>
            </a:xfrm>
            <a:prstGeom prst="rect">
              <a:avLst/>
            </a:prstGeom>
          </p:spPr>
          <p:txBody>
            <a:bodyPr wrap="square">
              <a:spAutoFit/>
            </a:bodyPr>
            <a:lstStyle/>
            <a:p>
              <a:pPr>
                <a:defRPr/>
              </a:pPr>
              <a:r>
                <a:rPr lang="zh-CN" altLang="en-US" sz="1276" dirty="0">
                  <a:latin typeface="+mn-ea"/>
                </a:rPr>
                <a:t>虚拟化安全</a:t>
              </a:r>
              <a:endParaRPr lang="en-US" altLang="zh-CN" sz="1276" dirty="0">
                <a:latin typeface="+mn-ea"/>
              </a:endParaRPr>
            </a:p>
            <a:p>
              <a:pPr>
                <a:defRPr/>
              </a:pPr>
              <a:r>
                <a:rPr lang="zh-CN" altLang="en-US" sz="1276" dirty="0">
                  <a:latin typeface="+mn-ea"/>
                </a:rPr>
                <a:t>移动安全</a:t>
              </a:r>
            </a:p>
          </p:txBody>
        </p:sp>
        <p:sp>
          <p:nvSpPr>
            <p:cNvPr id="105" name="任意多边形 104"/>
            <p:cNvSpPr/>
            <p:nvPr/>
          </p:nvSpPr>
          <p:spPr bwMode="auto">
            <a:xfrm>
              <a:off x="10612809" y="3842631"/>
              <a:ext cx="1300957" cy="458962"/>
            </a:xfrm>
            <a:custGeom>
              <a:avLst/>
              <a:gdLst>
                <a:gd name="connsiteX0" fmla="*/ 0 w 4039655"/>
                <a:gd name="connsiteY0" fmla="*/ 215027 h 2150274"/>
                <a:gd name="connsiteX1" fmla="*/ 215027 w 4039655"/>
                <a:gd name="connsiteY1" fmla="*/ 0 h 2150274"/>
                <a:gd name="connsiteX2" fmla="*/ 3824628 w 4039655"/>
                <a:gd name="connsiteY2" fmla="*/ 0 h 2150274"/>
                <a:gd name="connsiteX3" fmla="*/ 4039655 w 4039655"/>
                <a:gd name="connsiteY3" fmla="*/ 215027 h 2150274"/>
                <a:gd name="connsiteX4" fmla="*/ 4039655 w 4039655"/>
                <a:gd name="connsiteY4" fmla="*/ 1935247 h 2150274"/>
                <a:gd name="connsiteX5" fmla="*/ 3824628 w 4039655"/>
                <a:gd name="connsiteY5" fmla="*/ 2150274 h 2150274"/>
                <a:gd name="connsiteX6" fmla="*/ 215027 w 4039655"/>
                <a:gd name="connsiteY6" fmla="*/ 2150274 h 2150274"/>
                <a:gd name="connsiteX7" fmla="*/ 0 w 4039655"/>
                <a:gd name="connsiteY7" fmla="*/ 1935247 h 2150274"/>
                <a:gd name="connsiteX8" fmla="*/ 0 w 4039655"/>
                <a:gd name="connsiteY8" fmla="*/ 215027 h 2150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39655" h="2150274">
                  <a:moveTo>
                    <a:pt x="0" y="215027"/>
                  </a:moveTo>
                  <a:cubicBezTo>
                    <a:pt x="0" y="96271"/>
                    <a:pt x="96271" y="0"/>
                    <a:pt x="215027" y="0"/>
                  </a:cubicBezTo>
                  <a:lnTo>
                    <a:pt x="3824628" y="0"/>
                  </a:lnTo>
                  <a:cubicBezTo>
                    <a:pt x="3943384" y="0"/>
                    <a:pt x="4039655" y="96271"/>
                    <a:pt x="4039655" y="215027"/>
                  </a:cubicBezTo>
                  <a:lnTo>
                    <a:pt x="4039655" y="1935247"/>
                  </a:lnTo>
                  <a:cubicBezTo>
                    <a:pt x="4039655" y="2054003"/>
                    <a:pt x="3943384" y="2150274"/>
                    <a:pt x="3824628" y="2150274"/>
                  </a:cubicBezTo>
                  <a:lnTo>
                    <a:pt x="215027" y="2150274"/>
                  </a:lnTo>
                  <a:cubicBezTo>
                    <a:pt x="96271" y="2150274"/>
                    <a:pt x="0" y="2054003"/>
                    <a:pt x="0" y="1935247"/>
                  </a:cubicBezTo>
                  <a:lnTo>
                    <a:pt x="0" y="215027"/>
                  </a:lnTo>
                  <a:close/>
                </a:path>
              </a:pathLst>
            </a:custGeom>
            <a:solidFill>
              <a:schemeClr val="accent4">
                <a:lumMod val="60000"/>
                <a:lumOff val="40000"/>
              </a:schemeClr>
            </a:solidFill>
          </p:spPr>
          <p:style>
            <a:lnRef idx="2">
              <a:schemeClr val="accent5"/>
            </a:lnRef>
            <a:fillRef idx="1">
              <a:schemeClr val="lt1"/>
            </a:fillRef>
            <a:effectRef idx="0">
              <a:schemeClr val="accent5"/>
            </a:effectRef>
            <a:fontRef idx="minor">
              <a:schemeClr val="dk1"/>
            </a:fontRef>
          </p:style>
          <p:txBody>
            <a:bodyPr lIns="330169" tIns="330169" rIns="330169" bIns="330169" spcCol="1270" anchor="ctr"/>
            <a:lstStyle/>
            <a:p>
              <a:pPr algn="ctr" defTabSz="3071163">
                <a:lnSpc>
                  <a:spcPct val="90000"/>
                </a:lnSpc>
                <a:spcAft>
                  <a:spcPct val="35000"/>
                </a:spcAft>
                <a:defRPr/>
              </a:pPr>
              <a:endParaRPr lang="zh-CN" altLang="en-US" sz="6910">
                <a:solidFill>
                  <a:schemeClr val="bg1"/>
                </a:solidFill>
              </a:endParaRPr>
            </a:p>
          </p:txBody>
        </p:sp>
        <p:sp>
          <p:nvSpPr>
            <p:cNvPr id="106" name="矩形 105"/>
            <p:cNvSpPr/>
            <p:nvPr/>
          </p:nvSpPr>
          <p:spPr>
            <a:xfrm>
              <a:off x="10673996" y="3933700"/>
              <a:ext cx="1204777" cy="288669"/>
            </a:xfrm>
            <a:prstGeom prst="rect">
              <a:avLst/>
            </a:prstGeom>
          </p:spPr>
          <p:txBody>
            <a:bodyPr wrap="square">
              <a:spAutoFit/>
            </a:bodyPr>
            <a:lstStyle/>
            <a:p>
              <a:pPr>
                <a:defRPr/>
              </a:pPr>
              <a:r>
                <a:rPr lang="zh-CN" altLang="en-US" sz="1276" dirty="0">
                  <a:latin typeface="+mn-ea"/>
                </a:rPr>
                <a:t>移动安全服务</a:t>
              </a:r>
            </a:p>
          </p:txBody>
        </p:sp>
        <p:sp>
          <p:nvSpPr>
            <p:cNvPr id="107" name="任意多边形 106"/>
            <p:cNvSpPr/>
            <p:nvPr/>
          </p:nvSpPr>
          <p:spPr bwMode="auto">
            <a:xfrm>
              <a:off x="10620010" y="4368555"/>
              <a:ext cx="1300957" cy="458962"/>
            </a:xfrm>
            <a:custGeom>
              <a:avLst/>
              <a:gdLst>
                <a:gd name="connsiteX0" fmla="*/ 0 w 4039655"/>
                <a:gd name="connsiteY0" fmla="*/ 215027 h 2150274"/>
                <a:gd name="connsiteX1" fmla="*/ 215027 w 4039655"/>
                <a:gd name="connsiteY1" fmla="*/ 0 h 2150274"/>
                <a:gd name="connsiteX2" fmla="*/ 3824628 w 4039655"/>
                <a:gd name="connsiteY2" fmla="*/ 0 h 2150274"/>
                <a:gd name="connsiteX3" fmla="*/ 4039655 w 4039655"/>
                <a:gd name="connsiteY3" fmla="*/ 215027 h 2150274"/>
                <a:gd name="connsiteX4" fmla="*/ 4039655 w 4039655"/>
                <a:gd name="connsiteY4" fmla="*/ 1935247 h 2150274"/>
                <a:gd name="connsiteX5" fmla="*/ 3824628 w 4039655"/>
                <a:gd name="connsiteY5" fmla="*/ 2150274 h 2150274"/>
                <a:gd name="connsiteX6" fmla="*/ 215027 w 4039655"/>
                <a:gd name="connsiteY6" fmla="*/ 2150274 h 2150274"/>
                <a:gd name="connsiteX7" fmla="*/ 0 w 4039655"/>
                <a:gd name="connsiteY7" fmla="*/ 1935247 h 2150274"/>
                <a:gd name="connsiteX8" fmla="*/ 0 w 4039655"/>
                <a:gd name="connsiteY8" fmla="*/ 215027 h 2150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39655" h="2150274">
                  <a:moveTo>
                    <a:pt x="0" y="215027"/>
                  </a:moveTo>
                  <a:cubicBezTo>
                    <a:pt x="0" y="96271"/>
                    <a:pt x="96271" y="0"/>
                    <a:pt x="215027" y="0"/>
                  </a:cubicBezTo>
                  <a:lnTo>
                    <a:pt x="3824628" y="0"/>
                  </a:lnTo>
                  <a:cubicBezTo>
                    <a:pt x="3943384" y="0"/>
                    <a:pt x="4039655" y="96271"/>
                    <a:pt x="4039655" y="215027"/>
                  </a:cubicBezTo>
                  <a:lnTo>
                    <a:pt x="4039655" y="1935247"/>
                  </a:lnTo>
                  <a:cubicBezTo>
                    <a:pt x="4039655" y="2054003"/>
                    <a:pt x="3943384" y="2150274"/>
                    <a:pt x="3824628" y="2150274"/>
                  </a:cubicBezTo>
                  <a:lnTo>
                    <a:pt x="215027" y="2150274"/>
                  </a:lnTo>
                  <a:cubicBezTo>
                    <a:pt x="96271" y="2150274"/>
                    <a:pt x="0" y="2054003"/>
                    <a:pt x="0" y="1935247"/>
                  </a:cubicBezTo>
                  <a:lnTo>
                    <a:pt x="0" y="215027"/>
                  </a:lnTo>
                  <a:close/>
                </a:path>
              </a:pathLst>
            </a:custGeom>
            <a:solidFill>
              <a:schemeClr val="accent4">
                <a:lumMod val="60000"/>
                <a:lumOff val="40000"/>
              </a:schemeClr>
            </a:solidFill>
          </p:spPr>
          <p:style>
            <a:lnRef idx="2">
              <a:schemeClr val="accent5"/>
            </a:lnRef>
            <a:fillRef idx="1">
              <a:schemeClr val="lt1"/>
            </a:fillRef>
            <a:effectRef idx="0">
              <a:schemeClr val="accent5"/>
            </a:effectRef>
            <a:fontRef idx="minor">
              <a:schemeClr val="dk1"/>
            </a:fontRef>
          </p:style>
          <p:txBody>
            <a:bodyPr lIns="330169" tIns="330169" rIns="330169" bIns="330169" spcCol="1270" anchor="ctr"/>
            <a:lstStyle/>
            <a:p>
              <a:pPr algn="ctr" defTabSz="3071163">
                <a:lnSpc>
                  <a:spcPct val="90000"/>
                </a:lnSpc>
                <a:spcAft>
                  <a:spcPct val="35000"/>
                </a:spcAft>
                <a:defRPr/>
              </a:pPr>
              <a:endParaRPr lang="zh-CN" altLang="en-US" sz="6910">
                <a:solidFill>
                  <a:schemeClr val="bg1"/>
                </a:solidFill>
              </a:endParaRPr>
            </a:p>
          </p:txBody>
        </p:sp>
        <p:sp>
          <p:nvSpPr>
            <p:cNvPr id="108" name="矩形 107"/>
            <p:cNvSpPr/>
            <p:nvPr/>
          </p:nvSpPr>
          <p:spPr>
            <a:xfrm>
              <a:off x="10775864" y="4368614"/>
              <a:ext cx="907565" cy="485004"/>
            </a:xfrm>
            <a:prstGeom prst="rect">
              <a:avLst/>
            </a:prstGeom>
          </p:spPr>
          <p:txBody>
            <a:bodyPr wrap="square">
              <a:spAutoFit/>
            </a:bodyPr>
            <a:lstStyle/>
            <a:p>
              <a:pPr>
                <a:defRPr/>
              </a:pPr>
              <a:r>
                <a:rPr lang="zh-CN" altLang="en-US" sz="1276" dirty="0">
                  <a:latin typeface="+mn-ea"/>
                </a:rPr>
                <a:t>电信行业</a:t>
              </a:r>
              <a:endParaRPr lang="en-US" altLang="zh-CN" sz="1276" dirty="0">
                <a:latin typeface="+mn-ea"/>
              </a:endParaRPr>
            </a:p>
            <a:p>
              <a:pPr>
                <a:defRPr/>
              </a:pPr>
              <a:r>
                <a:rPr lang="zh-CN" altLang="en-US" sz="1276" dirty="0">
                  <a:latin typeface="+mn-ea"/>
                </a:rPr>
                <a:t>安全服务</a:t>
              </a:r>
            </a:p>
          </p:txBody>
        </p:sp>
        <p:sp>
          <p:nvSpPr>
            <p:cNvPr id="109" name="任意多边形 108"/>
            <p:cNvSpPr/>
            <p:nvPr/>
          </p:nvSpPr>
          <p:spPr bwMode="auto">
            <a:xfrm>
              <a:off x="10612808" y="4882630"/>
              <a:ext cx="1300957" cy="458962"/>
            </a:xfrm>
            <a:custGeom>
              <a:avLst/>
              <a:gdLst>
                <a:gd name="connsiteX0" fmla="*/ 0 w 4039655"/>
                <a:gd name="connsiteY0" fmla="*/ 215027 h 2150274"/>
                <a:gd name="connsiteX1" fmla="*/ 215027 w 4039655"/>
                <a:gd name="connsiteY1" fmla="*/ 0 h 2150274"/>
                <a:gd name="connsiteX2" fmla="*/ 3824628 w 4039655"/>
                <a:gd name="connsiteY2" fmla="*/ 0 h 2150274"/>
                <a:gd name="connsiteX3" fmla="*/ 4039655 w 4039655"/>
                <a:gd name="connsiteY3" fmla="*/ 215027 h 2150274"/>
                <a:gd name="connsiteX4" fmla="*/ 4039655 w 4039655"/>
                <a:gd name="connsiteY4" fmla="*/ 1935247 h 2150274"/>
                <a:gd name="connsiteX5" fmla="*/ 3824628 w 4039655"/>
                <a:gd name="connsiteY5" fmla="*/ 2150274 h 2150274"/>
                <a:gd name="connsiteX6" fmla="*/ 215027 w 4039655"/>
                <a:gd name="connsiteY6" fmla="*/ 2150274 h 2150274"/>
                <a:gd name="connsiteX7" fmla="*/ 0 w 4039655"/>
                <a:gd name="connsiteY7" fmla="*/ 1935247 h 2150274"/>
                <a:gd name="connsiteX8" fmla="*/ 0 w 4039655"/>
                <a:gd name="connsiteY8" fmla="*/ 215027 h 2150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39655" h="2150274">
                  <a:moveTo>
                    <a:pt x="0" y="215027"/>
                  </a:moveTo>
                  <a:cubicBezTo>
                    <a:pt x="0" y="96271"/>
                    <a:pt x="96271" y="0"/>
                    <a:pt x="215027" y="0"/>
                  </a:cubicBezTo>
                  <a:lnTo>
                    <a:pt x="3824628" y="0"/>
                  </a:lnTo>
                  <a:cubicBezTo>
                    <a:pt x="3943384" y="0"/>
                    <a:pt x="4039655" y="96271"/>
                    <a:pt x="4039655" y="215027"/>
                  </a:cubicBezTo>
                  <a:lnTo>
                    <a:pt x="4039655" y="1935247"/>
                  </a:lnTo>
                  <a:cubicBezTo>
                    <a:pt x="4039655" y="2054003"/>
                    <a:pt x="3943384" y="2150274"/>
                    <a:pt x="3824628" y="2150274"/>
                  </a:cubicBezTo>
                  <a:lnTo>
                    <a:pt x="215027" y="2150274"/>
                  </a:lnTo>
                  <a:cubicBezTo>
                    <a:pt x="96271" y="2150274"/>
                    <a:pt x="0" y="2054003"/>
                    <a:pt x="0" y="1935247"/>
                  </a:cubicBezTo>
                  <a:lnTo>
                    <a:pt x="0" y="215027"/>
                  </a:lnTo>
                  <a:close/>
                </a:path>
              </a:pathLst>
            </a:custGeom>
            <a:solidFill>
              <a:schemeClr val="accent4">
                <a:lumMod val="60000"/>
                <a:lumOff val="40000"/>
              </a:schemeClr>
            </a:solidFill>
          </p:spPr>
          <p:style>
            <a:lnRef idx="2">
              <a:schemeClr val="accent5"/>
            </a:lnRef>
            <a:fillRef idx="1">
              <a:schemeClr val="lt1"/>
            </a:fillRef>
            <a:effectRef idx="0">
              <a:schemeClr val="accent5"/>
            </a:effectRef>
            <a:fontRef idx="minor">
              <a:schemeClr val="dk1"/>
            </a:fontRef>
          </p:style>
          <p:txBody>
            <a:bodyPr lIns="330169" tIns="330169" rIns="330169" bIns="330169" spcCol="1270" anchor="ctr"/>
            <a:lstStyle/>
            <a:p>
              <a:pPr algn="ctr" defTabSz="3071163">
                <a:lnSpc>
                  <a:spcPct val="90000"/>
                </a:lnSpc>
                <a:spcAft>
                  <a:spcPct val="35000"/>
                </a:spcAft>
                <a:defRPr/>
              </a:pPr>
              <a:endParaRPr lang="zh-CN" altLang="en-US" sz="6910">
                <a:solidFill>
                  <a:schemeClr val="bg1"/>
                </a:solidFill>
              </a:endParaRPr>
            </a:p>
          </p:txBody>
        </p:sp>
        <p:sp>
          <p:nvSpPr>
            <p:cNvPr id="110" name="矩形 109"/>
            <p:cNvSpPr/>
            <p:nvPr/>
          </p:nvSpPr>
          <p:spPr>
            <a:xfrm>
              <a:off x="10823151" y="4878733"/>
              <a:ext cx="1146822" cy="485005"/>
            </a:xfrm>
            <a:prstGeom prst="rect">
              <a:avLst/>
            </a:prstGeom>
          </p:spPr>
          <p:txBody>
            <a:bodyPr wrap="square">
              <a:spAutoFit/>
            </a:bodyPr>
            <a:lstStyle/>
            <a:p>
              <a:pPr>
                <a:defRPr/>
              </a:pPr>
              <a:r>
                <a:rPr lang="en-US" altLang="zh-CN" sz="1276" dirty="0">
                  <a:latin typeface="+mn-ea"/>
                </a:rPr>
                <a:t>DDOS</a:t>
              </a:r>
              <a:r>
                <a:rPr lang="zh-CN" altLang="en-US" sz="1276" dirty="0">
                  <a:latin typeface="+mn-ea"/>
                </a:rPr>
                <a:t>防护</a:t>
              </a:r>
              <a:endParaRPr lang="en-US" altLang="zh-CN" sz="1276" dirty="0">
                <a:latin typeface="+mn-ea"/>
              </a:endParaRPr>
            </a:p>
            <a:p>
              <a:pPr>
                <a:defRPr/>
              </a:pPr>
              <a:r>
                <a:rPr lang="en-US" altLang="zh-CN" sz="1276" dirty="0">
                  <a:latin typeface="+mn-ea"/>
                </a:rPr>
                <a:t>SaaS</a:t>
              </a:r>
              <a:r>
                <a:rPr lang="zh-CN" altLang="en-US" sz="1276" dirty="0">
                  <a:latin typeface="+mn-ea"/>
                </a:rPr>
                <a:t>安全</a:t>
              </a:r>
            </a:p>
          </p:txBody>
        </p:sp>
        <p:sp>
          <p:nvSpPr>
            <p:cNvPr id="111" name="任意多边形 110"/>
            <p:cNvSpPr/>
            <p:nvPr/>
          </p:nvSpPr>
          <p:spPr bwMode="auto">
            <a:xfrm>
              <a:off x="10624490" y="5424174"/>
              <a:ext cx="1300957" cy="458962"/>
            </a:xfrm>
            <a:custGeom>
              <a:avLst/>
              <a:gdLst>
                <a:gd name="connsiteX0" fmla="*/ 0 w 4039655"/>
                <a:gd name="connsiteY0" fmla="*/ 215027 h 2150274"/>
                <a:gd name="connsiteX1" fmla="*/ 215027 w 4039655"/>
                <a:gd name="connsiteY1" fmla="*/ 0 h 2150274"/>
                <a:gd name="connsiteX2" fmla="*/ 3824628 w 4039655"/>
                <a:gd name="connsiteY2" fmla="*/ 0 h 2150274"/>
                <a:gd name="connsiteX3" fmla="*/ 4039655 w 4039655"/>
                <a:gd name="connsiteY3" fmla="*/ 215027 h 2150274"/>
                <a:gd name="connsiteX4" fmla="*/ 4039655 w 4039655"/>
                <a:gd name="connsiteY4" fmla="*/ 1935247 h 2150274"/>
                <a:gd name="connsiteX5" fmla="*/ 3824628 w 4039655"/>
                <a:gd name="connsiteY5" fmla="*/ 2150274 h 2150274"/>
                <a:gd name="connsiteX6" fmla="*/ 215027 w 4039655"/>
                <a:gd name="connsiteY6" fmla="*/ 2150274 h 2150274"/>
                <a:gd name="connsiteX7" fmla="*/ 0 w 4039655"/>
                <a:gd name="connsiteY7" fmla="*/ 1935247 h 2150274"/>
                <a:gd name="connsiteX8" fmla="*/ 0 w 4039655"/>
                <a:gd name="connsiteY8" fmla="*/ 215027 h 2150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39655" h="2150274">
                  <a:moveTo>
                    <a:pt x="0" y="215027"/>
                  </a:moveTo>
                  <a:cubicBezTo>
                    <a:pt x="0" y="96271"/>
                    <a:pt x="96271" y="0"/>
                    <a:pt x="215027" y="0"/>
                  </a:cubicBezTo>
                  <a:lnTo>
                    <a:pt x="3824628" y="0"/>
                  </a:lnTo>
                  <a:cubicBezTo>
                    <a:pt x="3943384" y="0"/>
                    <a:pt x="4039655" y="96271"/>
                    <a:pt x="4039655" y="215027"/>
                  </a:cubicBezTo>
                  <a:lnTo>
                    <a:pt x="4039655" y="1935247"/>
                  </a:lnTo>
                  <a:cubicBezTo>
                    <a:pt x="4039655" y="2054003"/>
                    <a:pt x="3943384" y="2150274"/>
                    <a:pt x="3824628" y="2150274"/>
                  </a:cubicBezTo>
                  <a:lnTo>
                    <a:pt x="215027" y="2150274"/>
                  </a:lnTo>
                  <a:cubicBezTo>
                    <a:pt x="96271" y="2150274"/>
                    <a:pt x="0" y="2054003"/>
                    <a:pt x="0" y="1935247"/>
                  </a:cubicBezTo>
                  <a:lnTo>
                    <a:pt x="0" y="215027"/>
                  </a:lnTo>
                  <a:close/>
                </a:path>
              </a:pathLst>
            </a:custGeom>
            <a:solidFill>
              <a:schemeClr val="accent4">
                <a:lumMod val="60000"/>
                <a:lumOff val="40000"/>
              </a:schemeClr>
            </a:solidFill>
          </p:spPr>
          <p:style>
            <a:lnRef idx="2">
              <a:schemeClr val="accent5"/>
            </a:lnRef>
            <a:fillRef idx="1">
              <a:schemeClr val="lt1"/>
            </a:fillRef>
            <a:effectRef idx="0">
              <a:schemeClr val="accent5"/>
            </a:effectRef>
            <a:fontRef idx="minor">
              <a:schemeClr val="dk1"/>
            </a:fontRef>
          </p:style>
          <p:txBody>
            <a:bodyPr lIns="330169" tIns="330169" rIns="330169" bIns="330169" spcCol="1270" anchor="ctr"/>
            <a:lstStyle/>
            <a:p>
              <a:pPr algn="ctr" defTabSz="3071163">
                <a:lnSpc>
                  <a:spcPct val="90000"/>
                </a:lnSpc>
                <a:spcAft>
                  <a:spcPct val="35000"/>
                </a:spcAft>
                <a:defRPr/>
              </a:pPr>
              <a:endParaRPr lang="zh-CN" altLang="en-US" sz="6910">
                <a:solidFill>
                  <a:schemeClr val="bg1"/>
                </a:solidFill>
              </a:endParaRPr>
            </a:p>
          </p:txBody>
        </p:sp>
        <p:sp>
          <p:nvSpPr>
            <p:cNvPr id="112" name="矩形 111"/>
            <p:cNvSpPr/>
            <p:nvPr/>
          </p:nvSpPr>
          <p:spPr>
            <a:xfrm>
              <a:off x="10775865" y="5388621"/>
              <a:ext cx="1102908" cy="485004"/>
            </a:xfrm>
            <a:prstGeom prst="rect">
              <a:avLst/>
            </a:prstGeom>
          </p:spPr>
          <p:txBody>
            <a:bodyPr wrap="square">
              <a:spAutoFit/>
            </a:bodyPr>
            <a:lstStyle/>
            <a:p>
              <a:pPr>
                <a:defRPr/>
              </a:pPr>
              <a:r>
                <a:rPr lang="zh-CN" altLang="en-US" sz="1276" dirty="0">
                  <a:latin typeface="+mn-ea"/>
                </a:rPr>
                <a:t>移动宽带综合解决方案</a:t>
              </a:r>
              <a:endParaRPr lang="en-US" altLang="zh-CN" sz="1276" dirty="0">
                <a:latin typeface="+mn-ea"/>
              </a:endParaRPr>
            </a:p>
          </p:txBody>
        </p:sp>
        <p:sp>
          <p:nvSpPr>
            <p:cNvPr id="113" name="任意多边形 112"/>
            <p:cNvSpPr/>
            <p:nvPr/>
          </p:nvSpPr>
          <p:spPr bwMode="auto">
            <a:xfrm>
              <a:off x="10626023" y="5959356"/>
              <a:ext cx="1300957" cy="458962"/>
            </a:xfrm>
            <a:custGeom>
              <a:avLst/>
              <a:gdLst>
                <a:gd name="connsiteX0" fmla="*/ 0 w 4039655"/>
                <a:gd name="connsiteY0" fmla="*/ 215027 h 2150274"/>
                <a:gd name="connsiteX1" fmla="*/ 215027 w 4039655"/>
                <a:gd name="connsiteY1" fmla="*/ 0 h 2150274"/>
                <a:gd name="connsiteX2" fmla="*/ 3824628 w 4039655"/>
                <a:gd name="connsiteY2" fmla="*/ 0 h 2150274"/>
                <a:gd name="connsiteX3" fmla="*/ 4039655 w 4039655"/>
                <a:gd name="connsiteY3" fmla="*/ 215027 h 2150274"/>
                <a:gd name="connsiteX4" fmla="*/ 4039655 w 4039655"/>
                <a:gd name="connsiteY4" fmla="*/ 1935247 h 2150274"/>
                <a:gd name="connsiteX5" fmla="*/ 3824628 w 4039655"/>
                <a:gd name="connsiteY5" fmla="*/ 2150274 h 2150274"/>
                <a:gd name="connsiteX6" fmla="*/ 215027 w 4039655"/>
                <a:gd name="connsiteY6" fmla="*/ 2150274 h 2150274"/>
                <a:gd name="connsiteX7" fmla="*/ 0 w 4039655"/>
                <a:gd name="connsiteY7" fmla="*/ 1935247 h 2150274"/>
                <a:gd name="connsiteX8" fmla="*/ 0 w 4039655"/>
                <a:gd name="connsiteY8" fmla="*/ 215027 h 2150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39655" h="2150274">
                  <a:moveTo>
                    <a:pt x="0" y="215027"/>
                  </a:moveTo>
                  <a:cubicBezTo>
                    <a:pt x="0" y="96271"/>
                    <a:pt x="96271" y="0"/>
                    <a:pt x="215027" y="0"/>
                  </a:cubicBezTo>
                  <a:lnTo>
                    <a:pt x="3824628" y="0"/>
                  </a:lnTo>
                  <a:cubicBezTo>
                    <a:pt x="3943384" y="0"/>
                    <a:pt x="4039655" y="96271"/>
                    <a:pt x="4039655" y="215027"/>
                  </a:cubicBezTo>
                  <a:lnTo>
                    <a:pt x="4039655" y="1935247"/>
                  </a:lnTo>
                  <a:cubicBezTo>
                    <a:pt x="4039655" y="2054003"/>
                    <a:pt x="3943384" y="2150274"/>
                    <a:pt x="3824628" y="2150274"/>
                  </a:cubicBezTo>
                  <a:lnTo>
                    <a:pt x="215027" y="2150274"/>
                  </a:lnTo>
                  <a:cubicBezTo>
                    <a:pt x="96271" y="2150274"/>
                    <a:pt x="0" y="2054003"/>
                    <a:pt x="0" y="1935247"/>
                  </a:cubicBezTo>
                  <a:lnTo>
                    <a:pt x="0" y="215027"/>
                  </a:lnTo>
                  <a:close/>
                </a:path>
              </a:pathLst>
            </a:custGeom>
            <a:solidFill>
              <a:schemeClr val="accent4">
                <a:lumMod val="60000"/>
                <a:lumOff val="40000"/>
              </a:schemeClr>
            </a:solidFill>
          </p:spPr>
          <p:style>
            <a:lnRef idx="2">
              <a:schemeClr val="accent5"/>
            </a:lnRef>
            <a:fillRef idx="1">
              <a:schemeClr val="lt1"/>
            </a:fillRef>
            <a:effectRef idx="0">
              <a:schemeClr val="accent5"/>
            </a:effectRef>
            <a:fontRef idx="minor">
              <a:schemeClr val="dk1"/>
            </a:fontRef>
          </p:style>
          <p:txBody>
            <a:bodyPr lIns="330169" tIns="330169" rIns="330169" bIns="330169" spcCol="1270" anchor="ctr"/>
            <a:lstStyle/>
            <a:p>
              <a:pPr algn="ctr" defTabSz="3071163">
                <a:lnSpc>
                  <a:spcPct val="90000"/>
                </a:lnSpc>
                <a:spcAft>
                  <a:spcPct val="35000"/>
                </a:spcAft>
                <a:defRPr/>
              </a:pPr>
              <a:endParaRPr lang="zh-CN" altLang="en-US" sz="6910">
                <a:solidFill>
                  <a:schemeClr val="bg1"/>
                </a:solidFill>
              </a:endParaRPr>
            </a:p>
          </p:txBody>
        </p:sp>
        <p:sp>
          <p:nvSpPr>
            <p:cNvPr id="114" name="矩形 113"/>
            <p:cNvSpPr/>
            <p:nvPr/>
          </p:nvSpPr>
          <p:spPr>
            <a:xfrm>
              <a:off x="10741611" y="5925608"/>
              <a:ext cx="1057115" cy="485004"/>
            </a:xfrm>
            <a:prstGeom prst="rect">
              <a:avLst/>
            </a:prstGeom>
          </p:spPr>
          <p:txBody>
            <a:bodyPr wrap="square">
              <a:spAutoFit/>
            </a:bodyPr>
            <a:lstStyle/>
            <a:p>
              <a:pPr>
                <a:defRPr/>
              </a:pPr>
              <a:r>
                <a:rPr lang="zh-CN" altLang="en-US" sz="1276" dirty="0">
                  <a:latin typeface="+mn-ea"/>
                </a:rPr>
                <a:t>移动互联网应用安全</a:t>
              </a:r>
            </a:p>
          </p:txBody>
        </p:sp>
        <p:sp>
          <p:nvSpPr>
            <p:cNvPr id="115" name="任意多边形 114"/>
            <p:cNvSpPr/>
            <p:nvPr/>
          </p:nvSpPr>
          <p:spPr bwMode="auto">
            <a:xfrm>
              <a:off x="10617810" y="6510551"/>
              <a:ext cx="1300957" cy="458962"/>
            </a:xfrm>
            <a:custGeom>
              <a:avLst/>
              <a:gdLst>
                <a:gd name="connsiteX0" fmla="*/ 0 w 4039655"/>
                <a:gd name="connsiteY0" fmla="*/ 215027 h 2150274"/>
                <a:gd name="connsiteX1" fmla="*/ 215027 w 4039655"/>
                <a:gd name="connsiteY1" fmla="*/ 0 h 2150274"/>
                <a:gd name="connsiteX2" fmla="*/ 3824628 w 4039655"/>
                <a:gd name="connsiteY2" fmla="*/ 0 h 2150274"/>
                <a:gd name="connsiteX3" fmla="*/ 4039655 w 4039655"/>
                <a:gd name="connsiteY3" fmla="*/ 215027 h 2150274"/>
                <a:gd name="connsiteX4" fmla="*/ 4039655 w 4039655"/>
                <a:gd name="connsiteY4" fmla="*/ 1935247 h 2150274"/>
                <a:gd name="connsiteX5" fmla="*/ 3824628 w 4039655"/>
                <a:gd name="connsiteY5" fmla="*/ 2150274 h 2150274"/>
                <a:gd name="connsiteX6" fmla="*/ 215027 w 4039655"/>
                <a:gd name="connsiteY6" fmla="*/ 2150274 h 2150274"/>
                <a:gd name="connsiteX7" fmla="*/ 0 w 4039655"/>
                <a:gd name="connsiteY7" fmla="*/ 1935247 h 2150274"/>
                <a:gd name="connsiteX8" fmla="*/ 0 w 4039655"/>
                <a:gd name="connsiteY8" fmla="*/ 215027 h 2150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39655" h="2150274">
                  <a:moveTo>
                    <a:pt x="0" y="215027"/>
                  </a:moveTo>
                  <a:cubicBezTo>
                    <a:pt x="0" y="96271"/>
                    <a:pt x="96271" y="0"/>
                    <a:pt x="215027" y="0"/>
                  </a:cubicBezTo>
                  <a:lnTo>
                    <a:pt x="3824628" y="0"/>
                  </a:lnTo>
                  <a:cubicBezTo>
                    <a:pt x="3943384" y="0"/>
                    <a:pt x="4039655" y="96271"/>
                    <a:pt x="4039655" y="215027"/>
                  </a:cubicBezTo>
                  <a:lnTo>
                    <a:pt x="4039655" y="1935247"/>
                  </a:lnTo>
                  <a:cubicBezTo>
                    <a:pt x="4039655" y="2054003"/>
                    <a:pt x="3943384" y="2150274"/>
                    <a:pt x="3824628" y="2150274"/>
                  </a:cubicBezTo>
                  <a:lnTo>
                    <a:pt x="215027" y="2150274"/>
                  </a:lnTo>
                  <a:cubicBezTo>
                    <a:pt x="96271" y="2150274"/>
                    <a:pt x="0" y="2054003"/>
                    <a:pt x="0" y="1935247"/>
                  </a:cubicBezTo>
                  <a:lnTo>
                    <a:pt x="0" y="215027"/>
                  </a:lnTo>
                  <a:close/>
                </a:path>
              </a:pathLst>
            </a:custGeom>
            <a:solidFill>
              <a:schemeClr val="accent4">
                <a:lumMod val="60000"/>
                <a:lumOff val="40000"/>
              </a:schemeClr>
            </a:solidFill>
          </p:spPr>
          <p:style>
            <a:lnRef idx="2">
              <a:schemeClr val="accent5"/>
            </a:lnRef>
            <a:fillRef idx="1">
              <a:schemeClr val="lt1"/>
            </a:fillRef>
            <a:effectRef idx="0">
              <a:schemeClr val="accent5"/>
            </a:effectRef>
            <a:fontRef idx="minor">
              <a:schemeClr val="dk1"/>
            </a:fontRef>
          </p:style>
          <p:txBody>
            <a:bodyPr lIns="330169" tIns="330169" rIns="330169" bIns="330169" spcCol="1270" anchor="ctr"/>
            <a:lstStyle/>
            <a:p>
              <a:pPr algn="ctr" defTabSz="3071163">
                <a:lnSpc>
                  <a:spcPct val="90000"/>
                </a:lnSpc>
                <a:spcAft>
                  <a:spcPct val="35000"/>
                </a:spcAft>
                <a:defRPr/>
              </a:pPr>
              <a:endParaRPr lang="zh-CN" altLang="en-US" sz="6910" dirty="0">
                <a:solidFill>
                  <a:schemeClr val="bg1"/>
                </a:solidFill>
              </a:endParaRPr>
            </a:p>
          </p:txBody>
        </p:sp>
        <p:sp>
          <p:nvSpPr>
            <p:cNvPr id="116" name="矩形 115"/>
            <p:cNvSpPr/>
            <p:nvPr/>
          </p:nvSpPr>
          <p:spPr>
            <a:xfrm>
              <a:off x="10810655" y="6587781"/>
              <a:ext cx="907565" cy="288669"/>
            </a:xfrm>
            <a:prstGeom prst="rect">
              <a:avLst/>
            </a:prstGeom>
          </p:spPr>
          <p:txBody>
            <a:bodyPr wrap="square">
              <a:spAutoFit/>
            </a:bodyPr>
            <a:lstStyle/>
            <a:p>
              <a:pPr>
                <a:defRPr/>
              </a:pPr>
              <a:r>
                <a:rPr lang="zh-CN" altLang="en-US" sz="1276" dirty="0">
                  <a:latin typeface="+mn-ea"/>
                </a:rPr>
                <a:t>智慧城市</a:t>
              </a:r>
            </a:p>
          </p:txBody>
        </p:sp>
        <p:sp>
          <p:nvSpPr>
            <p:cNvPr id="117" name="TextBox 152"/>
            <p:cNvSpPr txBox="1"/>
            <p:nvPr/>
          </p:nvSpPr>
          <p:spPr bwMode="auto">
            <a:xfrm>
              <a:off x="9270430" y="4933156"/>
              <a:ext cx="966060" cy="288669"/>
            </a:xfrm>
            <a:prstGeom prst="rect">
              <a:avLst/>
            </a:prstGeom>
            <a:noFill/>
          </p:spPr>
          <p:txBody>
            <a:bodyPr wrap="square">
              <a:spAutoFit/>
            </a:bodyPr>
            <a:lstStyle/>
            <a:p>
              <a:pPr>
                <a:defRPr/>
              </a:pPr>
              <a:r>
                <a:rPr lang="zh-CN" altLang="en-US" sz="1276" b="1" dirty="0">
                  <a:latin typeface="+mn-ea"/>
                </a:rPr>
                <a:t>长沙智为</a:t>
              </a:r>
            </a:p>
          </p:txBody>
        </p:sp>
        <p:sp>
          <p:nvSpPr>
            <p:cNvPr id="118" name="TextBox 134"/>
            <p:cNvSpPr txBox="1"/>
            <p:nvPr/>
          </p:nvSpPr>
          <p:spPr bwMode="auto">
            <a:xfrm>
              <a:off x="2347634" y="3839346"/>
              <a:ext cx="858023" cy="288669"/>
            </a:xfrm>
            <a:prstGeom prst="rect">
              <a:avLst/>
            </a:prstGeom>
            <a:noFill/>
          </p:spPr>
          <p:txBody>
            <a:bodyPr wrap="square">
              <a:spAutoFit/>
            </a:bodyPr>
            <a:lstStyle/>
            <a:p>
              <a:pPr>
                <a:defRPr/>
              </a:pPr>
              <a:r>
                <a:rPr lang="zh-CN" altLang="en-US" sz="1276" b="1" dirty="0">
                  <a:latin typeface="+mn-ea"/>
                </a:rPr>
                <a:t>数字冰雹</a:t>
              </a:r>
              <a:endParaRPr lang="zh-CN" altLang="en-US" sz="1276" dirty="0">
                <a:latin typeface="+mn-ea"/>
              </a:endParaRPr>
            </a:p>
          </p:txBody>
        </p:sp>
        <p:sp>
          <p:nvSpPr>
            <p:cNvPr id="119" name="任意多边形 118"/>
            <p:cNvSpPr/>
            <p:nvPr/>
          </p:nvSpPr>
          <p:spPr bwMode="auto">
            <a:xfrm>
              <a:off x="613360" y="3770222"/>
              <a:ext cx="1300957" cy="458962"/>
            </a:xfrm>
            <a:custGeom>
              <a:avLst/>
              <a:gdLst>
                <a:gd name="connsiteX0" fmla="*/ 0 w 4039655"/>
                <a:gd name="connsiteY0" fmla="*/ 215027 h 2150274"/>
                <a:gd name="connsiteX1" fmla="*/ 215027 w 4039655"/>
                <a:gd name="connsiteY1" fmla="*/ 0 h 2150274"/>
                <a:gd name="connsiteX2" fmla="*/ 3824628 w 4039655"/>
                <a:gd name="connsiteY2" fmla="*/ 0 h 2150274"/>
                <a:gd name="connsiteX3" fmla="*/ 4039655 w 4039655"/>
                <a:gd name="connsiteY3" fmla="*/ 215027 h 2150274"/>
                <a:gd name="connsiteX4" fmla="*/ 4039655 w 4039655"/>
                <a:gd name="connsiteY4" fmla="*/ 1935247 h 2150274"/>
                <a:gd name="connsiteX5" fmla="*/ 3824628 w 4039655"/>
                <a:gd name="connsiteY5" fmla="*/ 2150274 h 2150274"/>
                <a:gd name="connsiteX6" fmla="*/ 215027 w 4039655"/>
                <a:gd name="connsiteY6" fmla="*/ 2150274 h 2150274"/>
                <a:gd name="connsiteX7" fmla="*/ 0 w 4039655"/>
                <a:gd name="connsiteY7" fmla="*/ 1935247 h 2150274"/>
                <a:gd name="connsiteX8" fmla="*/ 0 w 4039655"/>
                <a:gd name="connsiteY8" fmla="*/ 215027 h 2150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39655" h="2150274">
                  <a:moveTo>
                    <a:pt x="0" y="215027"/>
                  </a:moveTo>
                  <a:cubicBezTo>
                    <a:pt x="0" y="96271"/>
                    <a:pt x="96271" y="0"/>
                    <a:pt x="215027" y="0"/>
                  </a:cubicBezTo>
                  <a:lnTo>
                    <a:pt x="3824628" y="0"/>
                  </a:lnTo>
                  <a:cubicBezTo>
                    <a:pt x="3943384" y="0"/>
                    <a:pt x="4039655" y="96271"/>
                    <a:pt x="4039655" y="215027"/>
                  </a:cubicBezTo>
                  <a:lnTo>
                    <a:pt x="4039655" y="1935247"/>
                  </a:lnTo>
                  <a:cubicBezTo>
                    <a:pt x="4039655" y="2054003"/>
                    <a:pt x="3943384" y="2150274"/>
                    <a:pt x="3824628" y="2150274"/>
                  </a:cubicBezTo>
                  <a:lnTo>
                    <a:pt x="215027" y="2150274"/>
                  </a:lnTo>
                  <a:cubicBezTo>
                    <a:pt x="96271" y="2150274"/>
                    <a:pt x="0" y="2054003"/>
                    <a:pt x="0" y="1935247"/>
                  </a:cubicBezTo>
                  <a:lnTo>
                    <a:pt x="0" y="215027"/>
                  </a:lnTo>
                  <a:close/>
                </a:path>
              </a:pathLst>
            </a:custGeom>
            <a:solidFill>
              <a:schemeClr val="accent4">
                <a:lumMod val="60000"/>
                <a:lumOff val="40000"/>
              </a:schemeClr>
            </a:solidFill>
          </p:spPr>
          <p:style>
            <a:lnRef idx="2">
              <a:schemeClr val="accent5"/>
            </a:lnRef>
            <a:fillRef idx="1">
              <a:schemeClr val="lt1"/>
            </a:fillRef>
            <a:effectRef idx="0">
              <a:schemeClr val="accent5"/>
            </a:effectRef>
            <a:fontRef idx="minor">
              <a:schemeClr val="dk1"/>
            </a:fontRef>
          </p:style>
          <p:txBody>
            <a:bodyPr lIns="330169" tIns="330169" rIns="330169" bIns="330169" spcCol="1270" anchor="ctr"/>
            <a:lstStyle/>
            <a:p>
              <a:pPr algn="ctr" defTabSz="3071163">
                <a:lnSpc>
                  <a:spcPct val="90000"/>
                </a:lnSpc>
                <a:spcAft>
                  <a:spcPct val="35000"/>
                </a:spcAft>
                <a:defRPr/>
              </a:pPr>
              <a:endParaRPr lang="zh-CN" altLang="en-US" sz="6910">
                <a:solidFill>
                  <a:schemeClr val="bg1"/>
                </a:solidFill>
              </a:endParaRPr>
            </a:p>
          </p:txBody>
        </p:sp>
        <p:sp>
          <p:nvSpPr>
            <p:cNvPr id="120" name="矩形 119"/>
            <p:cNvSpPr/>
            <p:nvPr/>
          </p:nvSpPr>
          <p:spPr>
            <a:xfrm>
              <a:off x="643938" y="3751256"/>
              <a:ext cx="1204777" cy="485004"/>
            </a:xfrm>
            <a:prstGeom prst="rect">
              <a:avLst/>
            </a:prstGeom>
          </p:spPr>
          <p:txBody>
            <a:bodyPr wrap="square">
              <a:spAutoFit/>
            </a:bodyPr>
            <a:lstStyle/>
            <a:p>
              <a:pPr>
                <a:defRPr/>
              </a:pPr>
              <a:r>
                <a:rPr lang="zh-CN" altLang="en-US" sz="1276" dirty="0">
                  <a:latin typeface="+mn-ea"/>
                </a:rPr>
                <a:t>界面设计</a:t>
              </a:r>
              <a:endParaRPr lang="en-US" altLang="zh-CN" sz="1276" dirty="0">
                <a:latin typeface="+mn-ea"/>
              </a:endParaRPr>
            </a:p>
            <a:p>
              <a:pPr>
                <a:defRPr/>
              </a:pPr>
              <a:r>
                <a:rPr lang="zh-CN" altLang="en-US" sz="1276" dirty="0">
                  <a:latin typeface="+mn-ea"/>
                </a:rPr>
                <a:t>监控指挥系统</a:t>
              </a:r>
            </a:p>
          </p:txBody>
        </p:sp>
        <p:cxnSp>
          <p:nvCxnSpPr>
            <p:cNvPr id="121" name="直接连接符 120"/>
            <p:cNvCxnSpPr/>
            <p:nvPr/>
          </p:nvCxnSpPr>
          <p:spPr bwMode="auto">
            <a:xfrm>
              <a:off x="1932848" y="3983945"/>
              <a:ext cx="176528" cy="8601"/>
            </a:xfrm>
            <a:prstGeom prst="line">
              <a:avLst/>
            </a:prstGeom>
            <a:ln>
              <a:headEnd type="none" w="med" len="med"/>
              <a:tailEnd type="arrow" w="med" len="med"/>
            </a:ln>
          </p:spPr>
          <p:style>
            <a:lnRef idx="2">
              <a:schemeClr val="accent5"/>
            </a:lnRef>
            <a:fillRef idx="0">
              <a:schemeClr val="accent5"/>
            </a:fillRef>
            <a:effectRef idx="1">
              <a:schemeClr val="accent5"/>
            </a:effectRef>
            <a:fontRef idx="minor">
              <a:schemeClr val="tx1"/>
            </a:fontRef>
          </p:style>
        </p:cxnSp>
        <p:sp>
          <p:nvSpPr>
            <p:cNvPr id="122" name="矩形 121"/>
            <p:cNvSpPr/>
            <p:nvPr/>
          </p:nvSpPr>
          <p:spPr>
            <a:xfrm>
              <a:off x="764772" y="5489893"/>
              <a:ext cx="1045677" cy="288669"/>
            </a:xfrm>
            <a:prstGeom prst="rect">
              <a:avLst/>
            </a:prstGeom>
          </p:spPr>
          <p:txBody>
            <a:bodyPr wrap="square">
              <a:spAutoFit/>
            </a:bodyPr>
            <a:lstStyle/>
            <a:p>
              <a:pPr>
                <a:defRPr/>
              </a:pPr>
              <a:r>
                <a:rPr lang="zh-CN" altLang="en-US" sz="1276" dirty="0">
                  <a:latin typeface="+mn-ea"/>
                </a:rPr>
                <a:t>自动化安全</a:t>
              </a:r>
            </a:p>
          </p:txBody>
        </p:sp>
        <p:sp>
          <p:nvSpPr>
            <p:cNvPr id="123" name="任意多边形 122"/>
            <p:cNvSpPr/>
            <p:nvPr/>
          </p:nvSpPr>
          <p:spPr bwMode="auto">
            <a:xfrm>
              <a:off x="9096917" y="2675668"/>
              <a:ext cx="1300957" cy="474148"/>
            </a:xfrm>
            <a:custGeom>
              <a:avLst/>
              <a:gdLst>
                <a:gd name="connsiteX0" fmla="*/ 0 w 4039655"/>
                <a:gd name="connsiteY0" fmla="*/ 215027 h 2150274"/>
                <a:gd name="connsiteX1" fmla="*/ 215027 w 4039655"/>
                <a:gd name="connsiteY1" fmla="*/ 0 h 2150274"/>
                <a:gd name="connsiteX2" fmla="*/ 3824628 w 4039655"/>
                <a:gd name="connsiteY2" fmla="*/ 0 h 2150274"/>
                <a:gd name="connsiteX3" fmla="*/ 4039655 w 4039655"/>
                <a:gd name="connsiteY3" fmla="*/ 215027 h 2150274"/>
                <a:gd name="connsiteX4" fmla="*/ 4039655 w 4039655"/>
                <a:gd name="connsiteY4" fmla="*/ 1935247 h 2150274"/>
                <a:gd name="connsiteX5" fmla="*/ 3824628 w 4039655"/>
                <a:gd name="connsiteY5" fmla="*/ 2150274 h 2150274"/>
                <a:gd name="connsiteX6" fmla="*/ 215027 w 4039655"/>
                <a:gd name="connsiteY6" fmla="*/ 2150274 h 2150274"/>
                <a:gd name="connsiteX7" fmla="*/ 0 w 4039655"/>
                <a:gd name="connsiteY7" fmla="*/ 1935247 h 2150274"/>
                <a:gd name="connsiteX8" fmla="*/ 0 w 4039655"/>
                <a:gd name="connsiteY8" fmla="*/ 215027 h 2150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39655" h="2150274">
                  <a:moveTo>
                    <a:pt x="0" y="215027"/>
                  </a:moveTo>
                  <a:cubicBezTo>
                    <a:pt x="0" y="96271"/>
                    <a:pt x="96271" y="0"/>
                    <a:pt x="215027" y="0"/>
                  </a:cubicBezTo>
                  <a:lnTo>
                    <a:pt x="3824628" y="0"/>
                  </a:lnTo>
                  <a:cubicBezTo>
                    <a:pt x="3943384" y="0"/>
                    <a:pt x="4039655" y="96271"/>
                    <a:pt x="4039655" y="215027"/>
                  </a:cubicBezTo>
                  <a:lnTo>
                    <a:pt x="4039655" y="1935247"/>
                  </a:lnTo>
                  <a:cubicBezTo>
                    <a:pt x="4039655" y="2054003"/>
                    <a:pt x="3943384" y="2150274"/>
                    <a:pt x="3824628" y="2150274"/>
                  </a:cubicBezTo>
                  <a:lnTo>
                    <a:pt x="215027" y="2150274"/>
                  </a:lnTo>
                  <a:cubicBezTo>
                    <a:pt x="96271" y="2150274"/>
                    <a:pt x="0" y="2054003"/>
                    <a:pt x="0" y="1935247"/>
                  </a:cubicBezTo>
                  <a:lnTo>
                    <a:pt x="0" y="215027"/>
                  </a:lnTo>
                  <a:close/>
                </a:path>
              </a:pathLst>
            </a:custGeom>
          </p:spPr>
          <p:style>
            <a:lnRef idx="2">
              <a:schemeClr val="accent5"/>
            </a:lnRef>
            <a:fillRef idx="1">
              <a:schemeClr val="lt1"/>
            </a:fillRef>
            <a:effectRef idx="0">
              <a:schemeClr val="accent5"/>
            </a:effectRef>
            <a:fontRef idx="minor">
              <a:schemeClr val="dk1"/>
            </a:fontRef>
          </p:style>
          <p:txBody>
            <a:bodyPr lIns="330169" tIns="330169" rIns="330169" bIns="330169" spcCol="1270" anchor="ctr"/>
            <a:lstStyle/>
            <a:p>
              <a:pPr algn="ctr" defTabSz="3071163">
                <a:lnSpc>
                  <a:spcPct val="90000"/>
                </a:lnSpc>
                <a:spcAft>
                  <a:spcPct val="35000"/>
                </a:spcAft>
                <a:defRPr/>
              </a:pPr>
              <a:endParaRPr lang="zh-CN" altLang="en-US" sz="6910">
                <a:solidFill>
                  <a:schemeClr val="bg1"/>
                </a:solidFill>
              </a:endParaRPr>
            </a:p>
          </p:txBody>
        </p:sp>
        <p:cxnSp>
          <p:nvCxnSpPr>
            <p:cNvPr id="124" name="直接箭头连接符 123"/>
            <p:cNvCxnSpPr/>
            <p:nvPr/>
          </p:nvCxnSpPr>
          <p:spPr bwMode="auto">
            <a:xfrm>
              <a:off x="8027131" y="2954082"/>
              <a:ext cx="1069787" cy="0"/>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sp>
          <p:nvSpPr>
            <p:cNvPr id="125" name="TextBox 2"/>
            <p:cNvSpPr txBox="1"/>
            <p:nvPr/>
          </p:nvSpPr>
          <p:spPr bwMode="auto">
            <a:xfrm>
              <a:off x="9275634" y="2761927"/>
              <a:ext cx="900263" cy="288669"/>
            </a:xfrm>
            <a:prstGeom prst="rect">
              <a:avLst/>
            </a:prstGeom>
            <a:noFill/>
          </p:spPr>
          <p:txBody>
            <a:bodyPr wrap="square">
              <a:spAutoFit/>
            </a:bodyPr>
            <a:lstStyle/>
            <a:p>
              <a:pPr>
                <a:defRPr/>
              </a:pPr>
              <a:r>
                <a:rPr lang="zh-CN" altLang="en-US" sz="1276" b="1" dirty="0">
                  <a:latin typeface="+mn-ea"/>
                </a:rPr>
                <a:t>思睿嘉得</a:t>
              </a:r>
            </a:p>
          </p:txBody>
        </p:sp>
        <p:sp>
          <p:nvSpPr>
            <p:cNvPr id="126" name="任意多边形 125"/>
            <p:cNvSpPr/>
            <p:nvPr/>
          </p:nvSpPr>
          <p:spPr bwMode="auto">
            <a:xfrm>
              <a:off x="10631149" y="2687080"/>
              <a:ext cx="1300957" cy="458962"/>
            </a:xfrm>
            <a:custGeom>
              <a:avLst/>
              <a:gdLst>
                <a:gd name="connsiteX0" fmla="*/ 0 w 4039655"/>
                <a:gd name="connsiteY0" fmla="*/ 215027 h 2150274"/>
                <a:gd name="connsiteX1" fmla="*/ 215027 w 4039655"/>
                <a:gd name="connsiteY1" fmla="*/ 0 h 2150274"/>
                <a:gd name="connsiteX2" fmla="*/ 3824628 w 4039655"/>
                <a:gd name="connsiteY2" fmla="*/ 0 h 2150274"/>
                <a:gd name="connsiteX3" fmla="*/ 4039655 w 4039655"/>
                <a:gd name="connsiteY3" fmla="*/ 215027 h 2150274"/>
                <a:gd name="connsiteX4" fmla="*/ 4039655 w 4039655"/>
                <a:gd name="connsiteY4" fmla="*/ 1935247 h 2150274"/>
                <a:gd name="connsiteX5" fmla="*/ 3824628 w 4039655"/>
                <a:gd name="connsiteY5" fmla="*/ 2150274 h 2150274"/>
                <a:gd name="connsiteX6" fmla="*/ 215027 w 4039655"/>
                <a:gd name="connsiteY6" fmla="*/ 2150274 h 2150274"/>
                <a:gd name="connsiteX7" fmla="*/ 0 w 4039655"/>
                <a:gd name="connsiteY7" fmla="*/ 1935247 h 2150274"/>
                <a:gd name="connsiteX8" fmla="*/ 0 w 4039655"/>
                <a:gd name="connsiteY8" fmla="*/ 215027 h 2150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39655" h="2150274">
                  <a:moveTo>
                    <a:pt x="0" y="215027"/>
                  </a:moveTo>
                  <a:cubicBezTo>
                    <a:pt x="0" y="96271"/>
                    <a:pt x="96271" y="0"/>
                    <a:pt x="215027" y="0"/>
                  </a:cubicBezTo>
                  <a:lnTo>
                    <a:pt x="3824628" y="0"/>
                  </a:lnTo>
                  <a:cubicBezTo>
                    <a:pt x="3943384" y="0"/>
                    <a:pt x="4039655" y="96271"/>
                    <a:pt x="4039655" y="215027"/>
                  </a:cubicBezTo>
                  <a:lnTo>
                    <a:pt x="4039655" y="1935247"/>
                  </a:lnTo>
                  <a:cubicBezTo>
                    <a:pt x="4039655" y="2054003"/>
                    <a:pt x="3943384" y="2150274"/>
                    <a:pt x="3824628" y="2150274"/>
                  </a:cubicBezTo>
                  <a:lnTo>
                    <a:pt x="215027" y="2150274"/>
                  </a:lnTo>
                  <a:cubicBezTo>
                    <a:pt x="96271" y="2150274"/>
                    <a:pt x="0" y="2054003"/>
                    <a:pt x="0" y="1935247"/>
                  </a:cubicBezTo>
                  <a:lnTo>
                    <a:pt x="0" y="215027"/>
                  </a:lnTo>
                  <a:close/>
                </a:path>
              </a:pathLst>
            </a:custGeom>
            <a:solidFill>
              <a:schemeClr val="accent4">
                <a:lumMod val="60000"/>
                <a:lumOff val="40000"/>
              </a:schemeClr>
            </a:solidFill>
          </p:spPr>
          <p:style>
            <a:lnRef idx="2">
              <a:schemeClr val="accent5"/>
            </a:lnRef>
            <a:fillRef idx="1">
              <a:schemeClr val="lt1"/>
            </a:fillRef>
            <a:effectRef idx="0">
              <a:schemeClr val="accent5"/>
            </a:effectRef>
            <a:fontRef idx="minor">
              <a:schemeClr val="dk1"/>
            </a:fontRef>
          </p:style>
          <p:txBody>
            <a:bodyPr lIns="330169" tIns="330169" rIns="330169" bIns="330169" spcCol="1270" anchor="ctr"/>
            <a:lstStyle/>
            <a:p>
              <a:pPr algn="ctr" defTabSz="3071163">
                <a:lnSpc>
                  <a:spcPct val="90000"/>
                </a:lnSpc>
                <a:spcAft>
                  <a:spcPct val="35000"/>
                </a:spcAft>
                <a:defRPr/>
              </a:pPr>
              <a:endParaRPr lang="zh-CN" altLang="en-US" sz="6910">
                <a:solidFill>
                  <a:schemeClr val="bg1"/>
                </a:solidFill>
              </a:endParaRPr>
            </a:p>
          </p:txBody>
        </p:sp>
        <p:sp>
          <p:nvSpPr>
            <p:cNvPr id="127" name="矩形 126"/>
            <p:cNvSpPr/>
            <p:nvPr/>
          </p:nvSpPr>
          <p:spPr>
            <a:xfrm>
              <a:off x="10881945" y="2780255"/>
              <a:ext cx="890746" cy="288669"/>
            </a:xfrm>
            <a:prstGeom prst="rect">
              <a:avLst/>
            </a:prstGeom>
          </p:spPr>
          <p:txBody>
            <a:bodyPr wrap="square">
              <a:spAutoFit/>
            </a:bodyPr>
            <a:lstStyle/>
            <a:p>
              <a:pPr>
                <a:defRPr/>
              </a:pPr>
              <a:r>
                <a:rPr lang="zh-CN" altLang="en-US" sz="1276" dirty="0">
                  <a:latin typeface="+mn-ea"/>
                </a:rPr>
                <a:t>数据安全</a:t>
              </a:r>
            </a:p>
          </p:txBody>
        </p:sp>
        <p:cxnSp>
          <p:nvCxnSpPr>
            <p:cNvPr id="128" name="直接连接符 127"/>
            <p:cNvCxnSpPr>
              <a:endCxn id="36" idx="3"/>
            </p:cNvCxnSpPr>
            <p:nvPr/>
          </p:nvCxnSpPr>
          <p:spPr bwMode="auto">
            <a:xfrm flipH="1">
              <a:off x="10410719" y="1718602"/>
              <a:ext cx="162780" cy="1"/>
            </a:xfrm>
            <a:prstGeom prst="line">
              <a:avLst/>
            </a:prstGeom>
            <a:ln>
              <a:headEnd type="none" w="med" len="med"/>
              <a:tailEnd type="arrow" w="med" len="med"/>
            </a:ln>
          </p:spPr>
          <p:style>
            <a:lnRef idx="2">
              <a:schemeClr val="accent5"/>
            </a:lnRef>
            <a:fillRef idx="0">
              <a:schemeClr val="accent5"/>
            </a:fillRef>
            <a:effectRef idx="1">
              <a:schemeClr val="accent5"/>
            </a:effectRef>
            <a:fontRef idx="minor">
              <a:schemeClr val="tx1"/>
            </a:fontRef>
          </p:style>
        </p:cxnSp>
        <p:cxnSp>
          <p:nvCxnSpPr>
            <p:cNvPr id="129" name="直接连接符 128"/>
            <p:cNvCxnSpPr/>
            <p:nvPr/>
          </p:nvCxnSpPr>
          <p:spPr bwMode="auto">
            <a:xfrm flipH="1">
              <a:off x="10406469" y="2387580"/>
              <a:ext cx="162778" cy="1"/>
            </a:xfrm>
            <a:prstGeom prst="line">
              <a:avLst/>
            </a:prstGeom>
            <a:ln>
              <a:headEnd type="none" w="med" len="med"/>
              <a:tailEnd type="arrow" w="med" len="med"/>
            </a:ln>
          </p:spPr>
          <p:style>
            <a:lnRef idx="2">
              <a:schemeClr val="accent5"/>
            </a:lnRef>
            <a:fillRef idx="0">
              <a:schemeClr val="accent5"/>
            </a:fillRef>
            <a:effectRef idx="1">
              <a:schemeClr val="accent5"/>
            </a:effectRef>
            <a:fontRef idx="minor">
              <a:schemeClr val="tx1"/>
            </a:fontRef>
          </p:style>
        </p:cxnSp>
        <p:cxnSp>
          <p:nvCxnSpPr>
            <p:cNvPr id="130" name="直接连接符 129"/>
            <p:cNvCxnSpPr/>
            <p:nvPr/>
          </p:nvCxnSpPr>
          <p:spPr bwMode="auto">
            <a:xfrm flipH="1">
              <a:off x="10421152" y="2927474"/>
              <a:ext cx="162778" cy="1"/>
            </a:xfrm>
            <a:prstGeom prst="line">
              <a:avLst/>
            </a:prstGeom>
            <a:ln>
              <a:headEnd type="none" w="med" len="med"/>
              <a:tailEnd type="arrow" w="med" len="med"/>
            </a:ln>
          </p:spPr>
          <p:style>
            <a:lnRef idx="2">
              <a:schemeClr val="accent5"/>
            </a:lnRef>
            <a:fillRef idx="0">
              <a:schemeClr val="accent5"/>
            </a:fillRef>
            <a:effectRef idx="1">
              <a:schemeClr val="accent5"/>
            </a:effectRef>
            <a:fontRef idx="minor">
              <a:schemeClr val="tx1"/>
            </a:fontRef>
          </p:style>
        </p:cxnSp>
        <p:cxnSp>
          <p:nvCxnSpPr>
            <p:cNvPr id="131" name="直接连接符 130"/>
            <p:cNvCxnSpPr/>
            <p:nvPr/>
          </p:nvCxnSpPr>
          <p:spPr bwMode="auto">
            <a:xfrm flipH="1">
              <a:off x="10404689" y="3503649"/>
              <a:ext cx="162778" cy="1"/>
            </a:xfrm>
            <a:prstGeom prst="line">
              <a:avLst/>
            </a:prstGeom>
            <a:ln>
              <a:headEnd type="none" w="med" len="med"/>
              <a:tailEnd type="arrow" w="med" len="med"/>
            </a:ln>
          </p:spPr>
          <p:style>
            <a:lnRef idx="2">
              <a:schemeClr val="accent5"/>
            </a:lnRef>
            <a:fillRef idx="0">
              <a:schemeClr val="accent5"/>
            </a:fillRef>
            <a:effectRef idx="1">
              <a:schemeClr val="accent5"/>
            </a:effectRef>
            <a:fontRef idx="minor">
              <a:schemeClr val="tx1"/>
            </a:fontRef>
          </p:style>
        </p:cxnSp>
        <p:cxnSp>
          <p:nvCxnSpPr>
            <p:cNvPr id="132" name="直接连接符 131"/>
            <p:cNvCxnSpPr/>
            <p:nvPr/>
          </p:nvCxnSpPr>
          <p:spPr bwMode="auto">
            <a:xfrm flipH="1">
              <a:off x="10419438" y="4072112"/>
              <a:ext cx="162778" cy="1"/>
            </a:xfrm>
            <a:prstGeom prst="line">
              <a:avLst/>
            </a:prstGeom>
            <a:ln>
              <a:headEnd type="none" w="med" len="med"/>
              <a:tailEnd type="arrow" w="med" len="med"/>
            </a:ln>
          </p:spPr>
          <p:style>
            <a:lnRef idx="2">
              <a:schemeClr val="accent5"/>
            </a:lnRef>
            <a:fillRef idx="0">
              <a:schemeClr val="accent5"/>
            </a:fillRef>
            <a:effectRef idx="1">
              <a:schemeClr val="accent5"/>
            </a:effectRef>
            <a:fontRef idx="minor">
              <a:schemeClr val="tx1"/>
            </a:fontRef>
          </p:style>
        </p:cxnSp>
        <p:cxnSp>
          <p:nvCxnSpPr>
            <p:cNvPr id="133" name="直接连接符 132"/>
            <p:cNvCxnSpPr/>
            <p:nvPr/>
          </p:nvCxnSpPr>
          <p:spPr bwMode="auto">
            <a:xfrm flipH="1">
              <a:off x="10423343" y="4613979"/>
              <a:ext cx="162778" cy="1"/>
            </a:xfrm>
            <a:prstGeom prst="line">
              <a:avLst/>
            </a:prstGeom>
            <a:ln>
              <a:headEnd type="none" w="med" len="med"/>
              <a:tailEnd type="arrow" w="med" len="med"/>
            </a:ln>
          </p:spPr>
          <p:style>
            <a:lnRef idx="2">
              <a:schemeClr val="accent5"/>
            </a:lnRef>
            <a:fillRef idx="0">
              <a:schemeClr val="accent5"/>
            </a:fillRef>
            <a:effectRef idx="1">
              <a:schemeClr val="accent5"/>
            </a:effectRef>
            <a:fontRef idx="minor">
              <a:schemeClr val="tx1"/>
            </a:fontRef>
          </p:style>
        </p:cxnSp>
        <p:cxnSp>
          <p:nvCxnSpPr>
            <p:cNvPr id="134" name="直接连接符 133"/>
            <p:cNvCxnSpPr/>
            <p:nvPr/>
          </p:nvCxnSpPr>
          <p:spPr bwMode="auto">
            <a:xfrm flipH="1">
              <a:off x="10426249" y="5112111"/>
              <a:ext cx="162778" cy="1"/>
            </a:xfrm>
            <a:prstGeom prst="line">
              <a:avLst/>
            </a:prstGeom>
            <a:ln>
              <a:headEnd type="none" w="med" len="med"/>
              <a:tailEnd type="arrow" w="med" len="med"/>
            </a:ln>
          </p:spPr>
          <p:style>
            <a:lnRef idx="2">
              <a:schemeClr val="accent5"/>
            </a:lnRef>
            <a:fillRef idx="0">
              <a:schemeClr val="accent5"/>
            </a:fillRef>
            <a:effectRef idx="1">
              <a:schemeClr val="accent5"/>
            </a:effectRef>
            <a:fontRef idx="minor">
              <a:schemeClr val="tx1"/>
            </a:fontRef>
          </p:style>
        </p:cxnSp>
        <p:cxnSp>
          <p:nvCxnSpPr>
            <p:cNvPr id="135" name="直接连接符 134"/>
            <p:cNvCxnSpPr/>
            <p:nvPr/>
          </p:nvCxnSpPr>
          <p:spPr bwMode="auto">
            <a:xfrm flipH="1">
              <a:off x="10417186" y="5685359"/>
              <a:ext cx="162778" cy="1"/>
            </a:xfrm>
            <a:prstGeom prst="line">
              <a:avLst/>
            </a:prstGeom>
            <a:ln>
              <a:headEnd type="none" w="med" len="med"/>
              <a:tailEnd type="arrow" w="med" len="med"/>
            </a:ln>
          </p:spPr>
          <p:style>
            <a:lnRef idx="2">
              <a:schemeClr val="accent5"/>
            </a:lnRef>
            <a:fillRef idx="0">
              <a:schemeClr val="accent5"/>
            </a:fillRef>
            <a:effectRef idx="1">
              <a:schemeClr val="accent5"/>
            </a:effectRef>
            <a:fontRef idx="minor">
              <a:schemeClr val="tx1"/>
            </a:fontRef>
          </p:style>
        </p:cxnSp>
        <p:cxnSp>
          <p:nvCxnSpPr>
            <p:cNvPr id="136" name="直接连接符 135"/>
            <p:cNvCxnSpPr/>
            <p:nvPr/>
          </p:nvCxnSpPr>
          <p:spPr bwMode="auto">
            <a:xfrm flipH="1">
              <a:off x="10423343" y="6226314"/>
              <a:ext cx="162778" cy="1"/>
            </a:xfrm>
            <a:prstGeom prst="line">
              <a:avLst/>
            </a:prstGeom>
            <a:ln>
              <a:headEnd type="none" w="med" len="med"/>
              <a:tailEnd type="arrow" w="med" len="med"/>
            </a:ln>
          </p:spPr>
          <p:style>
            <a:lnRef idx="2">
              <a:schemeClr val="accent5"/>
            </a:lnRef>
            <a:fillRef idx="0">
              <a:schemeClr val="accent5"/>
            </a:fillRef>
            <a:effectRef idx="1">
              <a:schemeClr val="accent5"/>
            </a:effectRef>
            <a:fontRef idx="minor">
              <a:schemeClr val="tx1"/>
            </a:fontRef>
          </p:style>
        </p:cxnSp>
        <p:cxnSp>
          <p:nvCxnSpPr>
            <p:cNvPr id="137" name="直接连接符 136"/>
            <p:cNvCxnSpPr/>
            <p:nvPr/>
          </p:nvCxnSpPr>
          <p:spPr bwMode="auto">
            <a:xfrm flipH="1">
              <a:off x="10419525" y="6763600"/>
              <a:ext cx="162778" cy="1"/>
            </a:xfrm>
            <a:prstGeom prst="line">
              <a:avLst/>
            </a:prstGeom>
            <a:ln>
              <a:headEnd type="none" w="med" len="med"/>
              <a:tailEnd type="arrow" w="med" len="med"/>
            </a:ln>
          </p:spPr>
          <p:style>
            <a:lnRef idx="2">
              <a:schemeClr val="accent5"/>
            </a:lnRef>
            <a:fillRef idx="0">
              <a:schemeClr val="accent5"/>
            </a:fillRef>
            <a:effectRef idx="1">
              <a:schemeClr val="accent5"/>
            </a:effectRef>
            <a:fontRef idx="minor">
              <a:schemeClr val="tx1"/>
            </a:fontRef>
          </p:style>
        </p:cxnSp>
        <p:sp>
          <p:nvSpPr>
            <p:cNvPr id="138" name="任意多边形 137"/>
            <p:cNvSpPr/>
            <p:nvPr/>
          </p:nvSpPr>
          <p:spPr bwMode="auto">
            <a:xfrm rot="16200000">
              <a:off x="7013919" y="4785344"/>
              <a:ext cx="1235147" cy="420152"/>
            </a:xfrm>
            <a:custGeom>
              <a:avLst/>
              <a:gdLst>
                <a:gd name="connsiteX0" fmla="*/ 0 w 4039655"/>
                <a:gd name="connsiteY0" fmla="*/ 215027 h 2150274"/>
                <a:gd name="connsiteX1" fmla="*/ 215027 w 4039655"/>
                <a:gd name="connsiteY1" fmla="*/ 0 h 2150274"/>
                <a:gd name="connsiteX2" fmla="*/ 3824628 w 4039655"/>
                <a:gd name="connsiteY2" fmla="*/ 0 h 2150274"/>
                <a:gd name="connsiteX3" fmla="*/ 4039655 w 4039655"/>
                <a:gd name="connsiteY3" fmla="*/ 215027 h 2150274"/>
                <a:gd name="connsiteX4" fmla="*/ 4039655 w 4039655"/>
                <a:gd name="connsiteY4" fmla="*/ 1935247 h 2150274"/>
                <a:gd name="connsiteX5" fmla="*/ 3824628 w 4039655"/>
                <a:gd name="connsiteY5" fmla="*/ 2150274 h 2150274"/>
                <a:gd name="connsiteX6" fmla="*/ 215027 w 4039655"/>
                <a:gd name="connsiteY6" fmla="*/ 2150274 h 2150274"/>
                <a:gd name="connsiteX7" fmla="*/ 0 w 4039655"/>
                <a:gd name="connsiteY7" fmla="*/ 1935247 h 2150274"/>
                <a:gd name="connsiteX8" fmla="*/ 0 w 4039655"/>
                <a:gd name="connsiteY8" fmla="*/ 215027 h 2150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39655" h="2150274">
                  <a:moveTo>
                    <a:pt x="0" y="215027"/>
                  </a:moveTo>
                  <a:cubicBezTo>
                    <a:pt x="0" y="96271"/>
                    <a:pt x="96271" y="0"/>
                    <a:pt x="215027" y="0"/>
                  </a:cubicBezTo>
                  <a:lnTo>
                    <a:pt x="3824628" y="0"/>
                  </a:lnTo>
                  <a:cubicBezTo>
                    <a:pt x="3943384" y="0"/>
                    <a:pt x="4039655" y="96271"/>
                    <a:pt x="4039655" y="215027"/>
                  </a:cubicBezTo>
                  <a:lnTo>
                    <a:pt x="4039655" y="1935247"/>
                  </a:lnTo>
                  <a:cubicBezTo>
                    <a:pt x="4039655" y="2054003"/>
                    <a:pt x="3943384" y="2150274"/>
                    <a:pt x="3824628" y="2150274"/>
                  </a:cubicBezTo>
                  <a:lnTo>
                    <a:pt x="215027" y="2150274"/>
                  </a:lnTo>
                  <a:cubicBezTo>
                    <a:pt x="96271" y="2150274"/>
                    <a:pt x="0" y="2054003"/>
                    <a:pt x="0" y="1935247"/>
                  </a:cubicBezTo>
                  <a:lnTo>
                    <a:pt x="0" y="215027"/>
                  </a:lnTo>
                  <a:close/>
                </a:path>
              </a:pathLst>
            </a:custGeom>
            <a:solidFill>
              <a:schemeClr val="tx1">
                <a:lumMod val="50000"/>
                <a:lumOff val="50000"/>
              </a:schemeClr>
            </a:solidFill>
            <a:ln>
              <a:solidFill>
                <a:schemeClr val="bg1"/>
              </a:solidFill>
            </a:ln>
          </p:spPr>
          <p:style>
            <a:lnRef idx="2">
              <a:schemeClr val="accent6">
                <a:shade val="50000"/>
              </a:schemeClr>
            </a:lnRef>
            <a:fillRef idx="1">
              <a:schemeClr val="accent6"/>
            </a:fillRef>
            <a:effectRef idx="0">
              <a:schemeClr val="accent6"/>
            </a:effectRef>
            <a:fontRef idx="minor">
              <a:schemeClr val="lt1"/>
            </a:fontRef>
          </p:style>
          <p:txBody>
            <a:bodyPr vert="eaVert" lIns="330169" tIns="330169" rIns="330169" bIns="330169" spcCol="1270" anchor="ctr"/>
            <a:lstStyle/>
            <a:p>
              <a:pPr algn="ctr" defTabSz="3071163">
                <a:lnSpc>
                  <a:spcPct val="90000"/>
                </a:lnSpc>
                <a:spcAft>
                  <a:spcPct val="35000"/>
                </a:spcAft>
                <a:defRPr/>
              </a:pPr>
              <a:r>
                <a:rPr lang="zh-CN" altLang="en-US" sz="1701" b="1" dirty="0">
                  <a:solidFill>
                    <a:schemeClr val="bg1"/>
                  </a:solidFill>
                </a:rPr>
                <a:t>赛博兴安</a:t>
              </a:r>
            </a:p>
          </p:txBody>
        </p:sp>
        <p:sp>
          <p:nvSpPr>
            <p:cNvPr id="139" name="任意多边形 138"/>
            <p:cNvSpPr/>
            <p:nvPr/>
          </p:nvSpPr>
          <p:spPr bwMode="auto">
            <a:xfrm rot="16200000">
              <a:off x="7209194" y="6044977"/>
              <a:ext cx="860992" cy="458962"/>
            </a:xfrm>
            <a:custGeom>
              <a:avLst/>
              <a:gdLst>
                <a:gd name="connsiteX0" fmla="*/ 0 w 4039655"/>
                <a:gd name="connsiteY0" fmla="*/ 215027 h 2150274"/>
                <a:gd name="connsiteX1" fmla="*/ 215027 w 4039655"/>
                <a:gd name="connsiteY1" fmla="*/ 0 h 2150274"/>
                <a:gd name="connsiteX2" fmla="*/ 3824628 w 4039655"/>
                <a:gd name="connsiteY2" fmla="*/ 0 h 2150274"/>
                <a:gd name="connsiteX3" fmla="*/ 4039655 w 4039655"/>
                <a:gd name="connsiteY3" fmla="*/ 215027 h 2150274"/>
                <a:gd name="connsiteX4" fmla="*/ 4039655 w 4039655"/>
                <a:gd name="connsiteY4" fmla="*/ 1935247 h 2150274"/>
                <a:gd name="connsiteX5" fmla="*/ 3824628 w 4039655"/>
                <a:gd name="connsiteY5" fmla="*/ 2150274 h 2150274"/>
                <a:gd name="connsiteX6" fmla="*/ 215027 w 4039655"/>
                <a:gd name="connsiteY6" fmla="*/ 2150274 h 2150274"/>
                <a:gd name="connsiteX7" fmla="*/ 0 w 4039655"/>
                <a:gd name="connsiteY7" fmla="*/ 1935247 h 2150274"/>
                <a:gd name="connsiteX8" fmla="*/ 0 w 4039655"/>
                <a:gd name="connsiteY8" fmla="*/ 215027 h 2150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39655" h="2150274">
                  <a:moveTo>
                    <a:pt x="0" y="215027"/>
                  </a:moveTo>
                  <a:cubicBezTo>
                    <a:pt x="0" y="96271"/>
                    <a:pt x="96271" y="0"/>
                    <a:pt x="215027" y="0"/>
                  </a:cubicBezTo>
                  <a:lnTo>
                    <a:pt x="3824628" y="0"/>
                  </a:lnTo>
                  <a:cubicBezTo>
                    <a:pt x="3943384" y="0"/>
                    <a:pt x="4039655" y="96271"/>
                    <a:pt x="4039655" y="215027"/>
                  </a:cubicBezTo>
                  <a:lnTo>
                    <a:pt x="4039655" y="1935247"/>
                  </a:lnTo>
                  <a:cubicBezTo>
                    <a:pt x="4039655" y="2054003"/>
                    <a:pt x="3943384" y="2150274"/>
                    <a:pt x="3824628" y="2150274"/>
                  </a:cubicBezTo>
                  <a:lnTo>
                    <a:pt x="215027" y="2150274"/>
                  </a:lnTo>
                  <a:cubicBezTo>
                    <a:pt x="96271" y="2150274"/>
                    <a:pt x="0" y="2054003"/>
                    <a:pt x="0" y="1935247"/>
                  </a:cubicBezTo>
                  <a:lnTo>
                    <a:pt x="0" y="215027"/>
                  </a:lnTo>
                  <a:close/>
                </a:path>
              </a:pathLst>
            </a:custGeom>
            <a:solidFill>
              <a:schemeClr val="tx2">
                <a:lumMod val="60000"/>
                <a:lumOff val="40000"/>
              </a:schemeClr>
            </a:solidFill>
          </p:spPr>
          <p:style>
            <a:lnRef idx="3">
              <a:schemeClr val="lt1"/>
            </a:lnRef>
            <a:fillRef idx="1">
              <a:schemeClr val="accent1"/>
            </a:fillRef>
            <a:effectRef idx="1">
              <a:schemeClr val="accent1"/>
            </a:effectRef>
            <a:fontRef idx="minor">
              <a:schemeClr val="lt1"/>
            </a:fontRef>
          </p:style>
          <p:txBody>
            <a:bodyPr vert="eaVert" lIns="330169" tIns="330169" rIns="330169" bIns="330169" spcCol="1270" anchor="ctr"/>
            <a:lstStyle/>
            <a:p>
              <a:pPr algn="ctr" defTabSz="3071163">
                <a:lnSpc>
                  <a:spcPct val="90000"/>
                </a:lnSpc>
                <a:spcAft>
                  <a:spcPct val="35000"/>
                </a:spcAft>
                <a:defRPr/>
              </a:pPr>
              <a:endParaRPr lang="zh-CN" altLang="en-US" sz="1701" b="1" dirty="0">
                <a:solidFill>
                  <a:schemeClr val="bg1"/>
                </a:solidFill>
              </a:endParaRPr>
            </a:p>
          </p:txBody>
        </p:sp>
        <p:sp>
          <p:nvSpPr>
            <p:cNvPr id="140" name="TextBox 140"/>
            <p:cNvSpPr txBox="1"/>
            <p:nvPr/>
          </p:nvSpPr>
          <p:spPr bwMode="auto">
            <a:xfrm>
              <a:off x="7380273" y="5845903"/>
              <a:ext cx="534334" cy="877676"/>
            </a:xfrm>
            <a:prstGeom prst="rect">
              <a:avLst/>
            </a:prstGeom>
            <a:noFill/>
          </p:spPr>
          <p:txBody>
            <a:bodyPr wrap="square">
              <a:spAutoFit/>
            </a:bodyPr>
            <a:lstStyle/>
            <a:p>
              <a:pPr>
                <a:defRPr/>
              </a:pPr>
              <a:r>
                <a:rPr lang="zh-CN" altLang="en-US" sz="1276" b="1" dirty="0">
                  <a:latin typeface="+mn-ea"/>
                </a:rPr>
                <a:t>数据保护</a:t>
              </a:r>
              <a:endParaRPr lang="en-US" altLang="zh-CN" sz="1276" b="1" dirty="0">
                <a:latin typeface="+mn-ea"/>
              </a:endParaRPr>
            </a:p>
            <a:p>
              <a:pPr>
                <a:defRPr/>
              </a:pPr>
              <a:r>
                <a:rPr lang="zh-CN" altLang="en-US" sz="1276" b="1" dirty="0">
                  <a:latin typeface="+mn-ea"/>
                </a:rPr>
                <a:t>安全检测</a:t>
              </a:r>
              <a:endParaRPr lang="en-US" altLang="zh-CN" sz="1276" b="1" dirty="0">
                <a:latin typeface="+mn-ea"/>
              </a:endParaRPr>
            </a:p>
          </p:txBody>
        </p:sp>
        <p:sp>
          <p:nvSpPr>
            <p:cNvPr id="141" name="TextBox 2"/>
            <p:cNvSpPr txBox="1"/>
            <p:nvPr/>
          </p:nvSpPr>
          <p:spPr bwMode="auto">
            <a:xfrm>
              <a:off x="9246361" y="1552295"/>
              <a:ext cx="900263" cy="288669"/>
            </a:xfrm>
            <a:prstGeom prst="rect">
              <a:avLst/>
            </a:prstGeom>
            <a:noFill/>
          </p:spPr>
          <p:txBody>
            <a:bodyPr wrap="square">
              <a:spAutoFit/>
            </a:bodyPr>
            <a:lstStyle/>
            <a:p>
              <a:pPr>
                <a:defRPr/>
              </a:pPr>
              <a:r>
                <a:rPr lang="zh-CN" altLang="en-US" sz="1276" b="1" dirty="0">
                  <a:latin typeface="+mn-ea"/>
                </a:rPr>
                <a:t>国信天辰</a:t>
              </a:r>
              <a:endParaRPr lang="zh-CN" altLang="en-US" sz="1276" dirty="0">
                <a:latin typeface="+mn-ea"/>
              </a:endParaRPr>
            </a:p>
          </p:txBody>
        </p:sp>
      </p:grpSp>
    </p:spTree>
    <p:extLst>
      <p:ext uri="{BB962C8B-B14F-4D97-AF65-F5344CB8AC3E}">
        <p14:creationId xmlns="" xmlns:p14="http://schemas.microsoft.com/office/powerpoint/2010/main" val="3273367553"/>
      </p:ext>
    </p:extLst>
  </p:cSld>
  <p:clrMapOvr>
    <a:masterClrMapping/>
  </p:clrMapOvr>
  <mc:AlternateContent xmlns:mc="http://schemas.openxmlformats.org/markup-compatibility/2006">
    <mc:Choice xmlns=""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072246" y="1639405"/>
            <a:ext cx="3533769" cy="3533769"/>
            <a:chOff x="3072246" y="1639405"/>
            <a:chExt cx="3533769" cy="3533769"/>
          </a:xfrm>
        </p:grpSpPr>
        <p:sp>
          <p:nvSpPr>
            <p:cNvPr id="26" name="椭圆 25"/>
            <p:cNvSpPr/>
            <p:nvPr/>
          </p:nvSpPr>
          <p:spPr>
            <a:xfrm>
              <a:off x="3072246" y="1639405"/>
              <a:ext cx="3533769" cy="3533769"/>
            </a:xfrm>
            <a:prstGeom prst="ellipse">
              <a:avLst/>
            </a:prstGeom>
            <a:solidFill>
              <a:srgbClr val="00B0F0">
                <a:alpha val="33000"/>
              </a:srgbClr>
            </a:solidFill>
            <a:ln w="9525" cap="flat" cmpd="sng" algn="ctr">
              <a:noFill/>
              <a:prstDash val="solid"/>
              <a:round/>
              <a:headEnd type="none" w="med" len="med"/>
              <a:tailEnd type="none" w="med" len="med"/>
            </a:ln>
          </p:spPr>
          <p:txBody>
            <a:bodyPr vert="horz" wrap="square" lIns="91456" tIns="45728" rIns="91456" bIns="45728" numCol="1" anchor="t" anchorCtr="0" compatLnSpc="1"/>
            <a:lstStyle/>
            <a:p>
              <a:pPr eaLnBrk="0" fontAlgn="base" hangingPunct="0">
                <a:lnSpc>
                  <a:spcPct val="140000"/>
                </a:lnSpc>
                <a:spcBef>
                  <a:spcPct val="0"/>
                </a:spcBef>
                <a:spcAft>
                  <a:spcPct val="0"/>
                </a:spcAft>
              </a:pPr>
              <a:endParaRPr lang="zh-CN" altLang="en-US" sz="1800">
                <a:cs typeface="+mn-ea"/>
                <a:sym typeface="+mn-lt"/>
              </a:endParaRPr>
            </a:p>
          </p:txBody>
        </p:sp>
        <p:pic>
          <p:nvPicPr>
            <p:cNvPr id="10" name="图片 9" descr="五角星2"/>
            <p:cNvPicPr>
              <a:picLocks noChangeAspect="1"/>
            </p:cNvPicPr>
            <p:nvPr/>
          </p:nvPicPr>
          <p:blipFill>
            <a:blip r:embed="rId2" cstate="print"/>
            <a:stretch>
              <a:fillRect/>
            </a:stretch>
          </p:blipFill>
          <p:spPr>
            <a:xfrm>
              <a:off x="3426639" y="1918219"/>
              <a:ext cx="2850387" cy="2709392"/>
            </a:xfrm>
            <a:prstGeom prst="rect">
              <a:avLst/>
            </a:prstGeom>
          </p:spPr>
        </p:pic>
        <p:sp>
          <p:nvSpPr>
            <p:cNvPr id="7" name="文本框 6"/>
            <p:cNvSpPr txBox="1"/>
            <p:nvPr/>
          </p:nvSpPr>
          <p:spPr>
            <a:xfrm>
              <a:off x="3709263" y="2472074"/>
              <a:ext cx="1923123" cy="954107"/>
            </a:xfrm>
            <a:prstGeom prst="rect">
              <a:avLst/>
            </a:prstGeom>
            <a:noFill/>
          </p:spPr>
          <p:txBody>
            <a:bodyPr wrap="square" rtlCol="0">
              <a:spAutoFit/>
            </a:bodyPr>
            <a:lstStyle/>
            <a:p>
              <a:pPr algn="ctr">
                <a:lnSpc>
                  <a:spcPct val="140000"/>
                </a:lnSpc>
              </a:pPr>
              <a:r>
                <a:rPr lang="en-US" altLang="zh-CN" sz="4000" dirty="0">
                  <a:solidFill>
                    <a:schemeClr val="bg1"/>
                  </a:solidFill>
                  <a:cs typeface="+mn-ea"/>
                  <a:sym typeface="+mn-lt"/>
                </a:rPr>
                <a:t>Part</a:t>
              </a:r>
            </a:p>
          </p:txBody>
        </p:sp>
        <p:sp>
          <p:nvSpPr>
            <p:cNvPr id="9" name="文本框 8"/>
            <p:cNvSpPr txBox="1"/>
            <p:nvPr/>
          </p:nvSpPr>
          <p:spPr>
            <a:xfrm>
              <a:off x="3854386" y="3807134"/>
              <a:ext cx="1632876" cy="437684"/>
            </a:xfrm>
            <a:prstGeom prst="rect">
              <a:avLst/>
            </a:prstGeom>
            <a:noFill/>
          </p:spPr>
          <p:txBody>
            <a:bodyPr wrap="square" rtlCol="0">
              <a:spAutoFit/>
            </a:bodyPr>
            <a:lstStyle/>
            <a:p>
              <a:pPr algn="ctr">
                <a:lnSpc>
                  <a:spcPct val="140000"/>
                </a:lnSpc>
              </a:pPr>
              <a:r>
                <a:rPr lang="zh-CN" altLang="en-US" sz="1800" dirty="0">
                  <a:solidFill>
                    <a:schemeClr val="bg1"/>
                  </a:solidFill>
                  <a:cs typeface="+mn-ea"/>
                  <a:sym typeface="+mn-lt"/>
                </a:rPr>
                <a:t>第六部分</a:t>
              </a:r>
            </a:p>
          </p:txBody>
        </p:sp>
        <p:sp>
          <p:nvSpPr>
            <p:cNvPr id="3" name="矩形 2"/>
            <p:cNvSpPr/>
            <p:nvPr/>
          </p:nvSpPr>
          <p:spPr>
            <a:xfrm>
              <a:off x="3849473" y="2805884"/>
              <a:ext cx="1423788" cy="1237005"/>
            </a:xfrm>
            <a:prstGeom prst="rect">
              <a:avLst/>
            </a:prstGeom>
          </p:spPr>
          <p:txBody>
            <a:bodyPr wrap="none">
              <a:spAutoFit/>
            </a:bodyPr>
            <a:lstStyle/>
            <a:p>
              <a:pPr lvl="0" algn="ctr">
                <a:lnSpc>
                  <a:spcPct val="140000"/>
                </a:lnSpc>
              </a:pPr>
              <a:r>
                <a:rPr lang="en-US" altLang="zh-CN" sz="6000" dirty="0">
                  <a:solidFill>
                    <a:schemeClr val="bg1"/>
                  </a:solidFill>
                  <a:cs typeface="+mn-ea"/>
                  <a:sym typeface="+mn-lt"/>
                </a:rPr>
                <a:t>SIX</a:t>
              </a:r>
            </a:p>
          </p:txBody>
        </p:sp>
      </p:grpSp>
      <p:grpSp>
        <p:nvGrpSpPr>
          <p:cNvPr id="4" name="组合 3"/>
          <p:cNvGrpSpPr/>
          <p:nvPr/>
        </p:nvGrpSpPr>
        <p:grpSpPr>
          <a:xfrm>
            <a:off x="5632386" y="1639405"/>
            <a:ext cx="3533769" cy="3533769"/>
            <a:chOff x="5632386" y="1639405"/>
            <a:chExt cx="3533769" cy="3533769"/>
          </a:xfrm>
        </p:grpSpPr>
        <p:sp>
          <p:nvSpPr>
            <p:cNvPr id="25" name="椭圆 24"/>
            <p:cNvSpPr/>
            <p:nvPr/>
          </p:nvSpPr>
          <p:spPr>
            <a:xfrm>
              <a:off x="5632386" y="1639405"/>
              <a:ext cx="3533769" cy="3533769"/>
            </a:xfrm>
            <a:prstGeom prst="ellipse">
              <a:avLst/>
            </a:prstGeom>
            <a:solidFill>
              <a:schemeClr val="bg1"/>
            </a:solidFill>
            <a:ln w="19050" cap="sq" cmpd="sng" algn="ctr">
              <a:noFill/>
              <a:prstDash val="solid"/>
              <a:round/>
              <a:headEnd type="none" w="med" len="med"/>
              <a:tailEnd type="none" w="med" len="med"/>
            </a:ln>
          </p:spPr>
          <p:txBody>
            <a:bodyPr vert="horz" wrap="square" lIns="91456" tIns="45728" rIns="91456" bIns="45728" numCol="1" anchor="t" anchorCtr="0" compatLnSpc="1"/>
            <a:lstStyle/>
            <a:p>
              <a:pPr eaLnBrk="0" fontAlgn="base" hangingPunct="0">
                <a:lnSpc>
                  <a:spcPct val="140000"/>
                </a:lnSpc>
                <a:spcBef>
                  <a:spcPct val="0"/>
                </a:spcBef>
                <a:spcAft>
                  <a:spcPct val="0"/>
                </a:spcAft>
              </a:pPr>
              <a:endParaRPr lang="zh-CN" altLang="en-US" sz="1800">
                <a:cs typeface="+mn-ea"/>
                <a:sym typeface="+mn-lt"/>
              </a:endParaRPr>
            </a:p>
          </p:txBody>
        </p:sp>
        <p:sp>
          <p:nvSpPr>
            <p:cNvPr id="12" name="文本框 11"/>
            <p:cNvSpPr txBox="1"/>
            <p:nvPr/>
          </p:nvSpPr>
          <p:spPr>
            <a:xfrm>
              <a:off x="6084802" y="3113901"/>
              <a:ext cx="2811501" cy="706219"/>
            </a:xfrm>
            <a:prstGeom prst="rect">
              <a:avLst/>
            </a:prstGeom>
            <a:noFill/>
          </p:spPr>
          <p:txBody>
            <a:bodyPr wrap="square" rtlCol="0">
              <a:spAutoFit/>
            </a:bodyPr>
            <a:lstStyle/>
            <a:p>
              <a:pPr algn="ctr">
                <a:lnSpc>
                  <a:spcPct val="140000"/>
                </a:lnSpc>
              </a:pPr>
              <a:r>
                <a:rPr lang="zh-CN" altLang="en-US" sz="3200" b="1" dirty="0">
                  <a:cs typeface="+mn-ea"/>
                  <a:sym typeface="+mn-lt"/>
                </a:rPr>
                <a:t>方案特色</a:t>
              </a:r>
            </a:p>
          </p:txBody>
        </p:sp>
      </p:grpSp>
    </p:spTree>
    <p:extLst>
      <p:ext uri="{BB962C8B-B14F-4D97-AF65-F5344CB8AC3E}">
        <p14:creationId xmlns="" xmlns:p14="http://schemas.microsoft.com/office/powerpoint/2010/main" val="428545883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p:cTn id="13" dur="500" fill="hold"/>
                                        <p:tgtEl>
                                          <p:spTgt spid="4"/>
                                        </p:tgtEl>
                                        <p:attrNameLst>
                                          <p:attrName>ppt_w</p:attrName>
                                        </p:attrNameLst>
                                      </p:cBhvr>
                                      <p:tavLst>
                                        <p:tav tm="0">
                                          <p:val>
                                            <p:fltVal val="0"/>
                                          </p:val>
                                        </p:tav>
                                        <p:tav tm="100000">
                                          <p:val>
                                            <p:strVal val="#ppt_w"/>
                                          </p:val>
                                        </p:tav>
                                      </p:tavLst>
                                    </p:anim>
                                    <p:anim calcmode="lin" valueType="num">
                                      <p:cBhvr>
                                        <p:cTn id="14" dur="500" fill="hold"/>
                                        <p:tgtEl>
                                          <p:spTgt spid="4"/>
                                        </p:tgtEl>
                                        <p:attrNameLst>
                                          <p:attrName>ppt_h</p:attrName>
                                        </p:attrNameLst>
                                      </p:cBhvr>
                                      <p:tavLst>
                                        <p:tav tm="0">
                                          <p:val>
                                            <p:fltVal val="0"/>
                                          </p:val>
                                        </p:tav>
                                        <p:tav tm="100000">
                                          <p:val>
                                            <p:strVal val="#ppt_h"/>
                                          </p:val>
                                        </p:tav>
                                      </p:tavLst>
                                    </p:anim>
                                    <p:animEffect transition="in" filter="fade">
                                      <p:cBhvr>
                                        <p:cTn id="1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sz="quarter" idx="10"/>
          </p:nvPr>
        </p:nvSpPr>
        <p:spPr/>
        <p:txBody>
          <a:bodyPr/>
          <a:lstStyle/>
          <a:p>
            <a:r>
              <a:rPr lang="zh-CN" altLang="en-US" dirty="0" smtClean="0"/>
              <a:t>连续三年</a:t>
            </a:r>
            <a:r>
              <a:rPr lang="en-US" altLang="zh-CN" dirty="0"/>
              <a:t>CCID</a:t>
            </a:r>
            <a:r>
              <a:rPr lang="zh-CN" altLang="en-US" dirty="0"/>
              <a:t>终端桌面管理市场排名前三，前三名分别是启明星辰，北信源，卫士通。每家公司都有自己的长处，启明星辰是国内最擅长桌管产品的三家厂商之一。</a:t>
            </a:r>
            <a:endParaRPr lang="en-US" altLang="zh-CN" dirty="0"/>
          </a:p>
          <a:p>
            <a:endParaRPr lang="en-US" altLang="zh-CN" dirty="0"/>
          </a:p>
          <a:p>
            <a:r>
              <a:rPr lang="zh-CN" altLang="en-US" dirty="0"/>
              <a:t>多元化的研发队伍，每个队伍均以自己最擅长的能力投入项目。</a:t>
            </a:r>
            <a:endParaRPr lang="en-US" altLang="zh-CN" dirty="0"/>
          </a:p>
          <a:p>
            <a:pPr>
              <a:buNone/>
            </a:pPr>
            <a:endParaRPr lang="en-US" altLang="zh-CN" dirty="0"/>
          </a:p>
          <a:p>
            <a:r>
              <a:rPr lang="zh-CN" altLang="en-US" dirty="0"/>
              <a:t>最匹配本定制项目要求的敏捷开发</a:t>
            </a:r>
            <a:r>
              <a:rPr lang="en-US" altLang="zh-CN" dirty="0"/>
              <a:t>+</a:t>
            </a:r>
            <a:r>
              <a:rPr lang="en-US" altLang="zh-CN" dirty="0" err="1"/>
              <a:t>Gitlab</a:t>
            </a:r>
            <a:r>
              <a:rPr lang="zh-CN" altLang="en-US" dirty="0"/>
              <a:t>。在未来的项目阶段，有且只有这种模式才可能快速响应项目需求。</a:t>
            </a:r>
            <a:endParaRPr lang="en-US" altLang="zh-CN" dirty="0"/>
          </a:p>
          <a:p>
            <a:endParaRPr lang="zh-CN" altLang="en-US" dirty="0"/>
          </a:p>
        </p:txBody>
      </p:sp>
      <p:sp>
        <p:nvSpPr>
          <p:cNvPr id="4" name="标题 3"/>
          <p:cNvSpPr>
            <a:spLocks noGrp="1"/>
          </p:cNvSpPr>
          <p:nvPr>
            <p:ph type="title"/>
          </p:nvPr>
        </p:nvSpPr>
        <p:spPr/>
        <p:txBody>
          <a:bodyPr>
            <a:normAutofit fontScale="90000"/>
          </a:bodyPr>
          <a:lstStyle/>
          <a:p>
            <a:r>
              <a:rPr lang="zh-CN" altLang="en-US" dirty="0"/>
              <a:t>我们的特色</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3483164" y="2384036"/>
            <a:ext cx="5260641" cy="1618520"/>
          </a:xfrm>
          <a:prstGeom prst="rect">
            <a:avLst/>
          </a:prstGeom>
          <a:noFill/>
        </p:spPr>
        <p:txBody>
          <a:bodyPr wrap="square" rtlCol="0">
            <a:spAutoFit/>
          </a:bodyPr>
          <a:lstStyle/>
          <a:p>
            <a:pPr algn="ctr">
              <a:lnSpc>
                <a:spcPct val="140000"/>
              </a:lnSpc>
            </a:pPr>
            <a:r>
              <a:rPr lang="en-US" altLang="zh-CN" sz="8000" b="1" dirty="0">
                <a:solidFill>
                  <a:schemeClr val="bg1"/>
                </a:solidFill>
                <a:cs typeface="+mn-ea"/>
                <a:sym typeface="+mn-lt"/>
              </a:rPr>
              <a:t>THANKS!</a:t>
            </a:r>
          </a:p>
        </p:txBody>
      </p:sp>
      <p:grpSp>
        <p:nvGrpSpPr>
          <p:cNvPr id="3" name="组合 2"/>
          <p:cNvGrpSpPr/>
          <p:nvPr/>
        </p:nvGrpSpPr>
        <p:grpSpPr>
          <a:xfrm>
            <a:off x="3848354" y="4002556"/>
            <a:ext cx="4468656" cy="322524"/>
            <a:chOff x="3848354" y="4002556"/>
            <a:chExt cx="4468656" cy="322524"/>
          </a:xfrm>
        </p:grpSpPr>
        <p:cxnSp>
          <p:nvCxnSpPr>
            <p:cNvPr id="2" name="直接连接符 1"/>
            <p:cNvCxnSpPr/>
            <p:nvPr/>
          </p:nvCxnSpPr>
          <p:spPr>
            <a:xfrm>
              <a:off x="3848354" y="4159429"/>
              <a:ext cx="1731319" cy="0"/>
            </a:xfrm>
            <a:prstGeom prst="line">
              <a:avLst/>
            </a:prstGeom>
            <a:solidFill>
              <a:schemeClr val="accent1"/>
            </a:solidFill>
            <a:ln w="9525" cap="flat" cmpd="sng" algn="ctr">
              <a:solidFill>
                <a:schemeClr val="bg1"/>
              </a:solidFill>
              <a:prstDash val="solid"/>
              <a:round/>
              <a:headEnd type="none" w="med" len="med"/>
              <a:tailEnd type="none" w="med" len="med"/>
            </a:ln>
          </p:spPr>
        </p:cxnSp>
        <p:cxnSp>
          <p:nvCxnSpPr>
            <p:cNvPr id="4" name="直接连接符 3"/>
            <p:cNvCxnSpPr/>
            <p:nvPr/>
          </p:nvCxnSpPr>
          <p:spPr>
            <a:xfrm>
              <a:off x="6585691" y="4159429"/>
              <a:ext cx="1731319" cy="0"/>
            </a:xfrm>
            <a:prstGeom prst="line">
              <a:avLst/>
            </a:prstGeom>
            <a:solidFill>
              <a:schemeClr val="accent1"/>
            </a:solidFill>
            <a:ln w="9525" cap="flat" cmpd="sng" algn="ctr">
              <a:solidFill>
                <a:schemeClr val="bg1"/>
              </a:solidFill>
              <a:prstDash val="solid"/>
              <a:round/>
              <a:headEnd type="none" w="med" len="med"/>
              <a:tailEnd type="none" w="med" len="med"/>
            </a:ln>
          </p:spPr>
        </p:cxnSp>
        <p:sp>
          <p:nvSpPr>
            <p:cNvPr id="5" name="文本框 4"/>
            <p:cNvSpPr txBox="1"/>
            <p:nvPr/>
          </p:nvSpPr>
          <p:spPr>
            <a:xfrm>
              <a:off x="5549186" y="4002556"/>
              <a:ext cx="1067625" cy="322524"/>
            </a:xfrm>
            <a:prstGeom prst="rect">
              <a:avLst/>
            </a:prstGeom>
            <a:noFill/>
          </p:spPr>
          <p:txBody>
            <a:bodyPr wrap="square" rtlCol="0">
              <a:spAutoFit/>
            </a:bodyPr>
            <a:lstStyle/>
            <a:p>
              <a:pPr algn="dist">
                <a:lnSpc>
                  <a:spcPct val="140000"/>
                </a:lnSpc>
              </a:pPr>
              <a:r>
                <a:rPr lang="zh-CN" altLang="en-US" sz="1200" dirty="0">
                  <a:solidFill>
                    <a:schemeClr val="bg1"/>
                  </a:solidFill>
                  <a:cs typeface="+mn-ea"/>
                  <a:sym typeface="+mn-lt"/>
                </a:rPr>
                <a:t>谢谢观看</a:t>
              </a:r>
            </a:p>
          </p:txBody>
        </p:sp>
      </p:grpSp>
      <p:sp>
        <p:nvSpPr>
          <p:cNvPr id="6" name="文本框 5"/>
          <p:cNvSpPr txBox="1"/>
          <p:nvPr/>
        </p:nvSpPr>
        <p:spPr>
          <a:xfrm>
            <a:off x="5060056" y="4279555"/>
            <a:ext cx="2072373" cy="399276"/>
          </a:xfrm>
          <a:prstGeom prst="rect">
            <a:avLst/>
          </a:prstGeom>
          <a:noFill/>
        </p:spPr>
        <p:txBody>
          <a:bodyPr wrap="square" rtlCol="0">
            <a:spAutoFit/>
          </a:bodyPr>
          <a:lstStyle/>
          <a:p>
            <a:pPr algn="dist">
              <a:lnSpc>
                <a:spcPct val="140000"/>
              </a:lnSpc>
            </a:pPr>
            <a:r>
              <a:rPr lang="zh-CN" altLang="en-US" sz="1600">
                <a:solidFill>
                  <a:schemeClr val="bg1"/>
                </a:solidFill>
                <a:cs typeface="+mn-ea"/>
                <a:sym typeface="+mn-lt"/>
              </a:rPr>
              <a:t>启明星辰产品部</a:t>
            </a:r>
          </a:p>
        </p:txBody>
      </p:sp>
      <p:sp>
        <p:nvSpPr>
          <p:cNvPr id="8" name="矩形 7"/>
          <p:cNvSpPr/>
          <p:nvPr/>
        </p:nvSpPr>
        <p:spPr>
          <a:xfrm>
            <a:off x="5046770" y="2030285"/>
            <a:ext cx="2098459" cy="702821"/>
          </a:xfrm>
          <a:prstGeom prst="rect">
            <a:avLst/>
          </a:prstGeom>
        </p:spPr>
        <p:txBody>
          <a:bodyPr wrap="none">
            <a:spAutoFit/>
          </a:bodyPr>
          <a:lstStyle/>
          <a:p>
            <a:pPr lvl="0" algn="ctr">
              <a:lnSpc>
                <a:spcPct val="140000"/>
              </a:lnSpc>
            </a:pPr>
            <a:r>
              <a:rPr lang="en-US" altLang="zh-CN" sz="3200" dirty="0" err="1">
                <a:solidFill>
                  <a:schemeClr val="bg1"/>
                </a:solidFill>
                <a:cs typeface="+mn-ea"/>
                <a:sym typeface="+mn-lt"/>
              </a:rPr>
              <a:t>Venustech</a:t>
            </a:r>
            <a:endParaRPr lang="en-US" altLang="zh-CN" sz="3200" dirty="0">
              <a:solidFill>
                <a:schemeClr val="bg1"/>
              </a:solidFill>
              <a:cs typeface="+mn-ea"/>
              <a:sym typeface="+mn-lt"/>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par>
                          <p:cTn id="10" fill="hold">
                            <p:stCondLst>
                              <p:cond delay="500"/>
                            </p:stCondLst>
                            <p:childTnLst>
                              <p:par>
                                <p:cTn id="11" presetID="2" presetClass="entr" presetSubtype="4" fill="hold" grpId="0" nodeType="afterEffect">
                                  <p:stCondLst>
                                    <p:cond delay="0"/>
                                  </p:stCondLst>
                                  <p:iterate type="lt">
                                    <p:tmPct val="10000"/>
                                  </p:iterate>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par>
                          <p:cTn id="15" fill="hold">
                            <p:stCondLst>
                              <p:cond delay="1299"/>
                            </p:stCondLst>
                            <p:childTnLst>
                              <p:par>
                                <p:cTn id="16" presetID="16" presetClass="entr" presetSubtype="21" fill="hold" nodeType="after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barn(inVertical)">
                                      <p:cBhvr>
                                        <p:cTn id="18" dur="500"/>
                                        <p:tgtEl>
                                          <p:spTgt spid="3"/>
                                        </p:tgtEl>
                                      </p:cBhvr>
                                    </p:animEffect>
                                  </p:childTnLst>
                                </p:cTn>
                              </p:par>
                            </p:childTnLst>
                          </p:cTn>
                        </p:par>
                        <p:par>
                          <p:cTn id="19" fill="hold">
                            <p:stCondLst>
                              <p:cond delay="1799"/>
                            </p:stCondLst>
                            <p:childTnLst>
                              <p:par>
                                <p:cTn id="20" presetID="53" presetClass="entr" presetSubtype="16" fill="hold" grpId="0" nodeType="afterEffect">
                                  <p:stCondLst>
                                    <p:cond delay="0"/>
                                  </p:stCondLst>
                                  <p:childTnLst>
                                    <p:set>
                                      <p:cBhvr>
                                        <p:cTn id="21" dur="1" fill="hold">
                                          <p:stCondLst>
                                            <p:cond delay="0"/>
                                          </p:stCondLst>
                                        </p:cTn>
                                        <p:tgtEl>
                                          <p:spTgt spid="6"/>
                                        </p:tgtEl>
                                        <p:attrNameLst>
                                          <p:attrName>style.visibility</p:attrName>
                                        </p:attrNameLst>
                                      </p:cBhvr>
                                      <p:to>
                                        <p:strVal val="visible"/>
                                      </p:to>
                                    </p:set>
                                    <p:anim calcmode="lin" valueType="num">
                                      <p:cBhvr>
                                        <p:cTn id="22" dur="500" fill="hold"/>
                                        <p:tgtEl>
                                          <p:spTgt spid="6"/>
                                        </p:tgtEl>
                                        <p:attrNameLst>
                                          <p:attrName>ppt_w</p:attrName>
                                        </p:attrNameLst>
                                      </p:cBhvr>
                                      <p:tavLst>
                                        <p:tav tm="0">
                                          <p:val>
                                            <p:fltVal val="0"/>
                                          </p:val>
                                        </p:tav>
                                        <p:tav tm="100000">
                                          <p:val>
                                            <p:strVal val="#ppt_w"/>
                                          </p:val>
                                        </p:tav>
                                      </p:tavLst>
                                    </p:anim>
                                    <p:anim calcmode="lin" valueType="num">
                                      <p:cBhvr>
                                        <p:cTn id="23" dur="500" fill="hold"/>
                                        <p:tgtEl>
                                          <p:spTgt spid="6"/>
                                        </p:tgtEl>
                                        <p:attrNameLst>
                                          <p:attrName>ppt_h</p:attrName>
                                        </p:attrNameLst>
                                      </p:cBhvr>
                                      <p:tavLst>
                                        <p:tav tm="0">
                                          <p:val>
                                            <p:fltVal val="0"/>
                                          </p:val>
                                        </p:tav>
                                        <p:tav tm="100000">
                                          <p:val>
                                            <p:strVal val="#ppt_h"/>
                                          </p:val>
                                        </p:tav>
                                      </p:tavLst>
                                    </p:anim>
                                    <p:animEffect transition="in" filter="fade">
                                      <p:cBhvr>
                                        <p:cTn id="2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6" grpId="0"/>
      <p:bldP spid="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5"/>
          <p:cNvSpPr txBox="1">
            <a:spLocks/>
          </p:cNvSpPr>
          <p:nvPr/>
        </p:nvSpPr>
        <p:spPr>
          <a:xfrm>
            <a:off x="602981" y="1572323"/>
            <a:ext cx="11563026" cy="4874055"/>
          </a:xfrm>
          <a:prstGeom prst="rect">
            <a:avLst/>
          </a:prstGeom>
        </p:spPr>
        <p:txBody>
          <a:bodyPr vert="horz" lIns="91440" tIns="45720" rIns="91440" bIns="45720" rtlCol="0">
            <a:normAutofit/>
          </a:bodyPr>
          <a:lstStyle>
            <a:lvl1pPr marL="243002" indent="-243002" algn="l" defTabSz="972007" rtl="0" eaLnBrk="1" latinLnBrk="0" hangingPunct="1">
              <a:lnSpc>
                <a:spcPct val="90000"/>
              </a:lnSpc>
              <a:spcBef>
                <a:spcPts val="1063"/>
              </a:spcBef>
              <a:buFont typeface="Arial" panose="020B0604020202020204" pitchFamily="34" charset="0"/>
              <a:buChar char="•"/>
              <a:defRPr sz="2976" kern="1200">
                <a:solidFill>
                  <a:srgbClr val="EBDCCC"/>
                </a:solidFill>
                <a:latin typeface="微软雅黑" panose="020B0503020204020204" pitchFamily="34" charset="-122"/>
                <a:ea typeface="微软雅黑" panose="020B0503020204020204" pitchFamily="34" charset="-122"/>
                <a:cs typeface="+mn-cs"/>
              </a:defRPr>
            </a:lvl1pPr>
            <a:lvl2pPr marL="729005" indent="-243002" algn="l" defTabSz="972007" rtl="0" eaLnBrk="1" latinLnBrk="0" hangingPunct="1">
              <a:lnSpc>
                <a:spcPct val="90000"/>
              </a:lnSpc>
              <a:spcBef>
                <a:spcPts val="532"/>
              </a:spcBef>
              <a:buFont typeface="Arial" panose="020B0604020202020204" pitchFamily="34" charset="0"/>
              <a:buChar char="•"/>
              <a:defRPr sz="2551" kern="1200">
                <a:solidFill>
                  <a:srgbClr val="EBDCCC"/>
                </a:solidFill>
                <a:latin typeface="微软雅黑" panose="020B0503020204020204" pitchFamily="34" charset="-122"/>
                <a:ea typeface="微软雅黑" panose="020B0503020204020204" pitchFamily="34" charset="-122"/>
                <a:cs typeface="+mn-cs"/>
              </a:defRPr>
            </a:lvl2pPr>
            <a:lvl3pPr marL="1215009" indent="-243002" algn="l" defTabSz="972007" rtl="0" eaLnBrk="1" latinLnBrk="0" hangingPunct="1">
              <a:lnSpc>
                <a:spcPct val="90000"/>
              </a:lnSpc>
              <a:spcBef>
                <a:spcPts val="532"/>
              </a:spcBef>
              <a:buFont typeface="Arial" panose="020B0604020202020204" pitchFamily="34" charset="0"/>
              <a:buChar char="•"/>
              <a:defRPr sz="2126" kern="1200">
                <a:solidFill>
                  <a:srgbClr val="EBDCCC"/>
                </a:solidFill>
                <a:latin typeface="微软雅黑" panose="020B0503020204020204" pitchFamily="34" charset="-122"/>
                <a:ea typeface="微软雅黑" panose="020B0503020204020204" pitchFamily="34" charset="-122"/>
                <a:cs typeface="+mn-cs"/>
              </a:defRPr>
            </a:lvl3pPr>
            <a:lvl4pPr marL="1701013" indent="-243002" algn="l" defTabSz="972007" rtl="0" eaLnBrk="1" latinLnBrk="0" hangingPunct="1">
              <a:lnSpc>
                <a:spcPct val="90000"/>
              </a:lnSpc>
              <a:spcBef>
                <a:spcPts val="532"/>
              </a:spcBef>
              <a:buFont typeface="Arial" panose="020B0604020202020204" pitchFamily="34" charset="0"/>
              <a:buChar char="•"/>
              <a:defRPr sz="1913" kern="1200">
                <a:solidFill>
                  <a:srgbClr val="EBDCCC"/>
                </a:solidFill>
                <a:latin typeface="微软雅黑" panose="020B0503020204020204" pitchFamily="34" charset="-122"/>
                <a:ea typeface="微软雅黑" panose="020B0503020204020204" pitchFamily="34" charset="-122"/>
                <a:cs typeface="+mn-cs"/>
              </a:defRPr>
            </a:lvl4pPr>
            <a:lvl5pPr marL="2187016" indent="-243002" algn="l" defTabSz="972007" rtl="0" eaLnBrk="1" latinLnBrk="0" hangingPunct="1">
              <a:lnSpc>
                <a:spcPct val="90000"/>
              </a:lnSpc>
              <a:spcBef>
                <a:spcPts val="532"/>
              </a:spcBef>
              <a:buFont typeface="Arial" panose="020B0604020202020204" pitchFamily="34" charset="0"/>
              <a:buChar char="•"/>
              <a:defRPr sz="1913" kern="1200">
                <a:solidFill>
                  <a:srgbClr val="EBDCCC"/>
                </a:solidFill>
                <a:latin typeface="微软雅黑" panose="020B0503020204020204" pitchFamily="34" charset="-122"/>
                <a:ea typeface="微软雅黑" panose="020B0503020204020204" pitchFamily="34" charset="-122"/>
                <a:cs typeface="+mn-cs"/>
              </a:defRPr>
            </a:lvl5pPr>
            <a:lvl6pPr marL="2673020" indent="-243002" algn="l" defTabSz="972007" rtl="0" eaLnBrk="1" latinLnBrk="0" hangingPunct="1">
              <a:lnSpc>
                <a:spcPct val="90000"/>
              </a:lnSpc>
              <a:spcBef>
                <a:spcPts val="532"/>
              </a:spcBef>
              <a:buFont typeface="Arial" panose="020B0604020202020204" pitchFamily="34" charset="0"/>
              <a:buChar char="•"/>
              <a:defRPr sz="1913" kern="1200">
                <a:solidFill>
                  <a:schemeClr val="tx1"/>
                </a:solidFill>
                <a:latin typeface="+mn-lt"/>
                <a:ea typeface="+mn-ea"/>
                <a:cs typeface="+mn-cs"/>
              </a:defRPr>
            </a:lvl6pPr>
            <a:lvl7pPr marL="3159023" indent="-243002" algn="l" defTabSz="972007" rtl="0" eaLnBrk="1" latinLnBrk="0" hangingPunct="1">
              <a:lnSpc>
                <a:spcPct val="90000"/>
              </a:lnSpc>
              <a:spcBef>
                <a:spcPts val="532"/>
              </a:spcBef>
              <a:buFont typeface="Arial" panose="020B0604020202020204" pitchFamily="34" charset="0"/>
              <a:buChar char="•"/>
              <a:defRPr sz="1913" kern="1200">
                <a:solidFill>
                  <a:schemeClr val="tx1"/>
                </a:solidFill>
                <a:latin typeface="+mn-lt"/>
                <a:ea typeface="+mn-ea"/>
                <a:cs typeface="+mn-cs"/>
              </a:defRPr>
            </a:lvl7pPr>
            <a:lvl8pPr marL="3645027" indent="-243002" algn="l" defTabSz="972007" rtl="0" eaLnBrk="1" latinLnBrk="0" hangingPunct="1">
              <a:lnSpc>
                <a:spcPct val="90000"/>
              </a:lnSpc>
              <a:spcBef>
                <a:spcPts val="532"/>
              </a:spcBef>
              <a:buFont typeface="Arial" panose="020B0604020202020204" pitchFamily="34" charset="0"/>
              <a:buChar char="•"/>
              <a:defRPr sz="1913" kern="1200">
                <a:solidFill>
                  <a:schemeClr val="tx1"/>
                </a:solidFill>
                <a:latin typeface="+mn-lt"/>
                <a:ea typeface="+mn-ea"/>
                <a:cs typeface="+mn-cs"/>
              </a:defRPr>
            </a:lvl8pPr>
            <a:lvl9pPr marL="4131031" indent="-243002" algn="l" defTabSz="972007" rtl="0" eaLnBrk="1" latinLnBrk="0" hangingPunct="1">
              <a:lnSpc>
                <a:spcPct val="90000"/>
              </a:lnSpc>
              <a:spcBef>
                <a:spcPts val="532"/>
              </a:spcBef>
              <a:buFont typeface="Arial" panose="020B0604020202020204" pitchFamily="34" charset="0"/>
              <a:buChar char="•"/>
              <a:defRPr sz="1913" kern="1200">
                <a:solidFill>
                  <a:schemeClr val="tx1"/>
                </a:solidFill>
                <a:latin typeface="+mn-lt"/>
                <a:ea typeface="+mn-ea"/>
                <a:cs typeface="+mn-cs"/>
              </a:defRPr>
            </a:lvl9pPr>
          </a:lstStyle>
          <a:p>
            <a:pPr marL="0" marR="0" lvl="0" indent="0" algn="l" defTabSz="972007" rtl="0" eaLnBrk="1" fontAlgn="auto" latinLnBrk="0" hangingPunct="1">
              <a:lnSpc>
                <a:spcPct val="90000"/>
              </a:lnSpc>
              <a:spcBef>
                <a:spcPts val="1063"/>
              </a:spcBef>
              <a:spcAft>
                <a:spcPts val="0"/>
              </a:spcAft>
              <a:buClrTx/>
              <a:buSzTx/>
              <a:buFont typeface="Arial" panose="020B0604020202020204" pitchFamily="34" charset="0"/>
              <a:buNone/>
              <a:tabLst/>
              <a:defRPr/>
            </a:pPr>
            <a:r>
              <a:rPr kumimoji="0" lang="en-US" altLang="zh-CN" sz="3402" b="0" i="0" u="none" strike="noStrike" kern="1200" cap="none" spc="0" normalizeH="0" baseline="0" noProof="0" dirty="0">
                <a:ln>
                  <a:noFill/>
                </a:ln>
                <a:solidFill>
                  <a:schemeClr val="bg1"/>
                </a:solidFill>
                <a:effectLst/>
                <a:uLnTx/>
                <a:uFillTx/>
                <a:latin typeface="微软雅黑 Light" panose="020B0502040204020203" pitchFamily="34" charset="-122"/>
                <a:ea typeface="微软雅黑 Light" panose="020B0502040204020203" pitchFamily="34" charset="-122"/>
              </a:rPr>
              <a:t>2016</a:t>
            </a:r>
            <a:r>
              <a:rPr kumimoji="0" lang="zh-CN" altLang="en-US" sz="3402" b="0" i="0" u="none" strike="noStrike" kern="1200" cap="none" spc="0" normalizeH="0" baseline="0" noProof="0" dirty="0">
                <a:ln>
                  <a:noFill/>
                </a:ln>
                <a:solidFill>
                  <a:schemeClr val="bg1"/>
                </a:solidFill>
                <a:effectLst/>
                <a:uLnTx/>
                <a:uFillTx/>
                <a:latin typeface="微软雅黑 Light" panose="020B0502040204020203" pitchFamily="34" charset="-122"/>
                <a:ea typeface="微软雅黑 Light" panose="020B0502040204020203" pitchFamily="34" charset="-122"/>
              </a:rPr>
              <a:t>年</a:t>
            </a:r>
            <a:endParaRPr kumimoji="0" lang="en-US" altLang="zh-CN" sz="3402" b="0" i="0" u="none" strike="noStrike" kern="1200" cap="none" spc="0" normalizeH="0" baseline="0" noProof="0" dirty="0">
              <a:ln>
                <a:noFill/>
              </a:ln>
              <a:solidFill>
                <a:schemeClr val="bg1"/>
              </a:solidFill>
              <a:effectLst/>
              <a:uLnTx/>
              <a:uFillTx/>
              <a:latin typeface="微软雅黑 Light" panose="020B0502040204020203" pitchFamily="34" charset="-122"/>
              <a:ea typeface="微软雅黑 Light" panose="020B0502040204020203" pitchFamily="34" charset="-122"/>
            </a:endParaRPr>
          </a:p>
          <a:p>
            <a:pPr marL="0" marR="0" lvl="0" indent="0" algn="l" defTabSz="972007" rtl="0" eaLnBrk="1" fontAlgn="auto" latinLnBrk="0" hangingPunct="1">
              <a:lnSpc>
                <a:spcPct val="90000"/>
              </a:lnSpc>
              <a:spcBef>
                <a:spcPts val="1063"/>
              </a:spcBef>
              <a:spcAft>
                <a:spcPts val="0"/>
              </a:spcAft>
              <a:buClrTx/>
              <a:buSzTx/>
              <a:buFont typeface="Arial" panose="020B0604020202020204" pitchFamily="34" charset="0"/>
              <a:buNone/>
              <a:tabLst/>
              <a:defRPr/>
            </a:pPr>
            <a:r>
              <a:rPr kumimoji="0" lang="zh-CN" altLang="en-US" sz="3402" b="0" i="0" u="none" strike="noStrike" kern="1200" cap="none" spc="0" normalizeH="0" baseline="0" noProof="0" dirty="0">
                <a:ln>
                  <a:noFill/>
                </a:ln>
                <a:solidFill>
                  <a:schemeClr val="bg1"/>
                </a:solidFill>
                <a:effectLst/>
                <a:uLnTx/>
                <a:uFillTx/>
                <a:latin typeface="微软雅黑 Light" panose="020B0502040204020203" pitchFamily="34" charset="-122"/>
                <a:ea typeface="微软雅黑 Light" panose="020B0502040204020203" pitchFamily="34" charset="-122"/>
              </a:rPr>
              <a:t>启明星辰集团</a:t>
            </a:r>
            <a:endParaRPr kumimoji="0" lang="en-US" altLang="zh-CN" sz="3402" b="0" i="0" u="none" strike="noStrike" kern="1200" cap="none" spc="0" normalizeH="0" baseline="0" noProof="0" dirty="0">
              <a:ln>
                <a:noFill/>
              </a:ln>
              <a:solidFill>
                <a:schemeClr val="bg1"/>
              </a:solidFill>
              <a:effectLst/>
              <a:uLnTx/>
              <a:uFillTx/>
              <a:latin typeface="微软雅黑 Light" panose="020B0502040204020203" pitchFamily="34" charset="-122"/>
              <a:ea typeface="微软雅黑 Light" panose="020B0502040204020203" pitchFamily="34" charset="-122"/>
            </a:endParaRPr>
          </a:p>
          <a:p>
            <a:pPr marL="0" marR="0" lvl="0" indent="0" algn="l" defTabSz="972007" rtl="0" eaLnBrk="1" fontAlgn="auto" latinLnBrk="0" hangingPunct="1">
              <a:lnSpc>
                <a:spcPct val="90000"/>
              </a:lnSpc>
              <a:spcBef>
                <a:spcPts val="1063"/>
              </a:spcBef>
              <a:spcAft>
                <a:spcPts val="0"/>
              </a:spcAft>
              <a:buClrTx/>
              <a:buSzTx/>
              <a:buFont typeface="Arial" panose="020B0604020202020204" pitchFamily="34" charset="0"/>
              <a:buNone/>
              <a:tabLst/>
              <a:defRPr/>
            </a:pPr>
            <a:r>
              <a:rPr kumimoji="0" lang="zh-CN" altLang="en-US" sz="3402" b="0" i="0" u="none" strike="noStrike" kern="1200" cap="none" spc="0" normalizeH="0" baseline="0" noProof="0" dirty="0">
                <a:ln>
                  <a:noFill/>
                </a:ln>
                <a:solidFill>
                  <a:schemeClr val="bg1"/>
                </a:solidFill>
                <a:effectLst/>
                <a:uLnTx/>
                <a:uFillTx/>
                <a:latin typeface="微软雅黑 Light" panose="020B0502040204020203" pitchFamily="34" charset="-122"/>
                <a:ea typeface="微软雅黑 Light" panose="020B0502040204020203" pitchFamily="34" charset="-122"/>
              </a:rPr>
              <a:t>网络安全整体市场</a:t>
            </a:r>
            <a:r>
              <a:rPr kumimoji="0" lang="zh-CN" altLang="en-US" sz="3402" b="0" i="0" u="none" strike="noStrike" kern="1200" cap="none" spc="0" normalizeH="0" baseline="0" noProof="0" dirty="0">
                <a:ln>
                  <a:noFill/>
                </a:ln>
                <a:solidFill>
                  <a:srgbClr val="FF0000"/>
                </a:solidFill>
                <a:effectLst/>
                <a:uLnTx/>
                <a:uFillTx/>
                <a:latin typeface="微软雅黑 Light" panose="020B0502040204020203" pitchFamily="34" charset="-122"/>
                <a:ea typeface="微软雅黑 Light" panose="020B0502040204020203" pitchFamily="34" charset="-122"/>
              </a:rPr>
              <a:t>第一</a:t>
            </a:r>
            <a:endParaRPr kumimoji="0" lang="en-US" altLang="zh-CN" sz="3402" b="0" i="0" u="none" strike="noStrike" kern="1200" cap="none" spc="0" normalizeH="0" baseline="0" noProof="0" dirty="0">
              <a:ln>
                <a:noFill/>
              </a:ln>
              <a:solidFill>
                <a:srgbClr val="FF0000"/>
              </a:solidFill>
              <a:effectLst/>
              <a:uLnTx/>
              <a:uFillTx/>
              <a:latin typeface="微软雅黑 Light" panose="020B0502040204020203" pitchFamily="34" charset="-122"/>
              <a:ea typeface="微软雅黑 Light" panose="020B0502040204020203" pitchFamily="34" charset="-122"/>
            </a:endParaRPr>
          </a:p>
          <a:p>
            <a:pPr marL="0" marR="0" lvl="0" indent="0" algn="l" defTabSz="972007" rtl="0" eaLnBrk="1" fontAlgn="auto" latinLnBrk="0" hangingPunct="1">
              <a:lnSpc>
                <a:spcPct val="90000"/>
              </a:lnSpc>
              <a:spcBef>
                <a:spcPts val="1063"/>
              </a:spcBef>
              <a:spcAft>
                <a:spcPts val="0"/>
              </a:spcAft>
              <a:buClrTx/>
              <a:buSzTx/>
              <a:buFont typeface="Arial" panose="020B0604020202020204" pitchFamily="34" charset="0"/>
              <a:buNone/>
              <a:tabLst/>
              <a:defRPr/>
            </a:pPr>
            <a:r>
              <a:rPr kumimoji="0" lang="zh-CN" altLang="en-US" sz="3402" b="0" i="0" u="none" strike="noStrike" kern="1200" cap="none" spc="0" normalizeH="0" baseline="0" noProof="0" dirty="0">
                <a:ln>
                  <a:noFill/>
                </a:ln>
                <a:solidFill>
                  <a:schemeClr val="bg1"/>
                </a:solidFill>
                <a:effectLst/>
                <a:uLnTx/>
                <a:uFillTx/>
                <a:latin typeface="微软雅黑 Light" panose="020B0502040204020203" pitchFamily="34" charset="-122"/>
                <a:ea typeface="微软雅黑 Light" panose="020B0502040204020203" pitchFamily="34" charset="-122"/>
              </a:rPr>
              <a:t>高出第二名</a:t>
            </a:r>
            <a:r>
              <a:rPr kumimoji="0" lang="en-US" altLang="zh-CN" sz="3402" b="0" i="0" u="none" strike="noStrike" kern="1200" cap="none" spc="0" normalizeH="0" baseline="0" noProof="0" dirty="0">
                <a:ln>
                  <a:noFill/>
                </a:ln>
                <a:solidFill>
                  <a:srgbClr val="FF0000"/>
                </a:solidFill>
                <a:effectLst/>
                <a:uLnTx/>
                <a:uFillTx/>
                <a:latin typeface="微软雅黑 Light" panose="020B0502040204020203" pitchFamily="34" charset="-122"/>
                <a:ea typeface="微软雅黑 Light" panose="020B0502040204020203" pitchFamily="34" charset="-122"/>
              </a:rPr>
              <a:t>25%</a:t>
            </a:r>
            <a:endParaRPr kumimoji="0" lang="zh-CN" altLang="en-US" sz="3402" b="0" i="0" u="none" strike="noStrike" kern="1200" cap="none" spc="0" normalizeH="0" baseline="0" noProof="0" dirty="0">
              <a:ln>
                <a:noFill/>
              </a:ln>
              <a:solidFill>
                <a:srgbClr val="FF0000"/>
              </a:solidFill>
              <a:effectLst/>
              <a:uLnTx/>
              <a:uFillTx/>
              <a:latin typeface="微软雅黑 Light" panose="020B0502040204020203" pitchFamily="34" charset="-122"/>
              <a:ea typeface="微软雅黑 Light" panose="020B0502040204020203" pitchFamily="34" charset="-122"/>
            </a:endParaRPr>
          </a:p>
        </p:txBody>
      </p:sp>
      <p:sp>
        <p:nvSpPr>
          <p:cNvPr id="8" name="标题 1"/>
          <p:cNvSpPr txBox="1">
            <a:spLocks/>
          </p:cNvSpPr>
          <p:nvPr/>
        </p:nvSpPr>
        <p:spPr>
          <a:xfrm>
            <a:off x="602981" y="198476"/>
            <a:ext cx="7366495" cy="906915"/>
          </a:xfrm>
          <a:prstGeom prst="rect">
            <a:avLst/>
          </a:prstGeom>
          <a:noFill/>
        </p:spPr>
        <p:txBody>
          <a:bodyPr wrap="square" rtlCol="0">
            <a:spAutoFit/>
          </a:bodyPr>
          <a:lstStyle>
            <a:defPPr>
              <a:defRPr lang="zh-CN"/>
            </a:defPPr>
            <a:lvl1pPr algn="ctr" fontAlgn="base">
              <a:lnSpc>
                <a:spcPct val="150000"/>
              </a:lnSpc>
              <a:spcBef>
                <a:spcPct val="0"/>
              </a:spcBef>
              <a:spcAft>
                <a:spcPct val="0"/>
              </a:spcAft>
              <a:defRPr sz="4000">
                <a:solidFill>
                  <a:prstClr val="white"/>
                </a:solidFill>
                <a:latin typeface="微软雅黑" panose="020B0503020204020204" pitchFamily="34" charset="-122"/>
                <a:ea typeface="微软雅黑" panose="020B0503020204020204" pitchFamily="34" charset="-122"/>
              </a:defRPr>
            </a:lvl1pPr>
          </a:lstStyle>
          <a:p>
            <a:pPr algn="l"/>
            <a:r>
              <a:rPr lang="zh-CN" altLang="en-US" dirty="0"/>
              <a:t>市场地位</a:t>
            </a:r>
          </a:p>
        </p:txBody>
      </p:sp>
      <p:grpSp>
        <p:nvGrpSpPr>
          <p:cNvPr id="2" name="组合 1"/>
          <p:cNvGrpSpPr/>
          <p:nvPr/>
        </p:nvGrpSpPr>
        <p:grpSpPr>
          <a:xfrm>
            <a:off x="6384494" y="850519"/>
            <a:ext cx="5847977" cy="5270182"/>
            <a:chOff x="6023563" y="1176196"/>
            <a:chExt cx="5847977" cy="5270182"/>
          </a:xfrm>
        </p:grpSpPr>
        <p:sp>
          <p:nvSpPr>
            <p:cNvPr id="6" name="流程图: 接点 5"/>
            <p:cNvSpPr/>
            <p:nvPr/>
          </p:nvSpPr>
          <p:spPr>
            <a:xfrm>
              <a:off x="7256163" y="2272843"/>
              <a:ext cx="3255242" cy="3253146"/>
            </a:xfrm>
            <a:prstGeom prst="flowChartConnector">
              <a:avLst/>
            </a:prstGeom>
            <a:solidFill>
              <a:sysClr val="window" lastClr="FFFFFF">
                <a:lumMod val="95000"/>
              </a:sysClr>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pic>
          <p:nvPicPr>
            <p:cNvPr id="9" name="内容占位符 3"/>
            <p:cNvPicPr>
              <a:picLocks noChangeAspect="1"/>
            </p:cNvPicPr>
            <p:nvPr/>
          </p:nvPicPr>
          <p:blipFill>
            <a:blip r:embed="rId3" cstate="email">
              <a:extLst>
                <a:ext uri="{28A0092B-C50C-407E-A947-70E740481C1C}">
                  <a14:useLocalDpi xmlns="" xmlns:a14="http://schemas.microsoft.com/office/drawing/2010/main" val="0"/>
                </a:ext>
              </a:extLst>
            </a:blip>
            <a:stretch>
              <a:fillRect/>
            </a:stretch>
          </p:blipFill>
          <p:spPr>
            <a:xfrm>
              <a:off x="6023563" y="1176196"/>
              <a:ext cx="5847977" cy="5270182"/>
            </a:xfrm>
            <a:prstGeom prst="rect">
              <a:avLst/>
            </a:prstGeom>
          </p:spPr>
        </p:pic>
      </p:grpSp>
    </p:spTree>
    <p:extLst>
      <p:ext uri="{BB962C8B-B14F-4D97-AF65-F5344CB8AC3E}">
        <p14:creationId xmlns="" xmlns:p14="http://schemas.microsoft.com/office/powerpoint/2010/main" val="319325794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smtClean="0"/>
              <a:t>市场地位</a:t>
            </a:r>
            <a:endParaRPr lang="zh-CN" altLang="en-US" dirty="0"/>
          </a:p>
        </p:txBody>
      </p:sp>
      <p:pic>
        <p:nvPicPr>
          <p:cNvPr id="3" name="Picture 2" descr="C:\Users\double\Downloads\4376126.jpg"/>
          <p:cNvPicPr>
            <a:picLocks noChangeAspect="1" noChangeArrowheads="1"/>
          </p:cNvPicPr>
          <p:nvPr/>
        </p:nvPicPr>
        <p:blipFill>
          <a:blip r:embed="rId3" cstate="print"/>
          <a:srcRect/>
          <a:stretch>
            <a:fillRect/>
          </a:stretch>
        </p:blipFill>
        <p:spPr bwMode="auto">
          <a:xfrm>
            <a:off x="5610510" y="1114820"/>
            <a:ext cx="4843920" cy="2861562"/>
          </a:xfrm>
          <a:prstGeom prst="rect">
            <a:avLst/>
          </a:prstGeom>
          <a:noFill/>
        </p:spPr>
      </p:pic>
      <p:pic>
        <p:nvPicPr>
          <p:cNvPr id="1027" name="Picture 3" descr="C:\Users\double\Downloads\650701863.jpg"/>
          <p:cNvPicPr>
            <a:picLocks noChangeAspect="1" noChangeArrowheads="1"/>
          </p:cNvPicPr>
          <p:nvPr/>
        </p:nvPicPr>
        <p:blipFill>
          <a:blip r:embed="rId4" cstate="print"/>
          <a:srcRect/>
          <a:stretch>
            <a:fillRect/>
          </a:stretch>
        </p:blipFill>
        <p:spPr bwMode="auto">
          <a:xfrm>
            <a:off x="451782" y="2518056"/>
            <a:ext cx="4858449" cy="2817570"/>
          </a:xfrm>
          <a:prstGeom prst="rect">
            <a:avLst/>
          </a:prstGeom>
          <a:noFill/>
        </p:spPr>
      </p:pic>
      <p:pic>
        <p:nvPicPr>
          <p:cNvPr id="1028" name="Picture 4" descr="C:\Users\double\Downloads\81759435.jpg"/>
          <p:cNvPicPr>
            <a:picLocks noChangeAspect="1" noChangeArrowheads="1"/>
          </p:cNvPicPr>
          <p:nvPr/>
        </p:nvPicPr>
        <p:blipFill>
          <a:blip r:embed="rId5" cstate="print"/>
          <a:srcRect/>
          <a:stretch>
            <a:fillRect/>
          </a:stretch>
        </p:blipFill>
        <p:spPr bwMode="auto">
          <a:xfrm>
            <a:off x="8059374" y="3728602"/>
            <a:ext cx="3861382" cy="2924175"/>
          </a:xfrm>
          <a:prstGeom prst="rect">
            <a:avLst/>
          </a:prstGeom>
          <a:noFill/>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887045" y="1167972"/>
            <a:ext cx="10800784" cy="3970318"/>
          </a:xfrm>
          <a:prstGeom prst="rect">
            <a:avLst/>
          </a:prstGeom>
        </p:spPr>
        <p:txBody>
          <a:bodyPr wrap="square">
            <a:spAutoFit/>
          </a:bodyPr>
          <a:lstStyle/>
          <a:p>
            <a:pPr>
              <a:lnSpc>
                <a:spcPct val="150000"/>
              </a:lnSpc>
            </a:pPr>
            <a:r>
              <a:rPr lang="en-US" altLang="zh-CN" sz="5400" dirty="0">
                <a:solidFill>
                  <a:schemeClr val="bg1"/>
                </a:solidFill>
                <a:latin typeface="Arial Black" panose="020B0A04020102020204" pitchFamily="34" charset="0"/>
                <a:ea typeface="微软雅黑" panose="020B0503020204020204" pitchFamily="34" charset="-122"/>
              </a:rPr>
              <a:t>15+ </a:t>
            </a:r>
            <a:r>
              <a:rPr lang="zh-CN" altLang="en-US" sz="2800" dirty="0">
                <a:solidFill>
                  <a:schemeClr val="bg1"/>
                </a:solidFill>
                <a:latin typeface="微软雅黑 Light" panose="020B0502040204020203" pitchFamily="34" charset="-122"/>
                <a:ea typeface="微软雅黑 Light" panose="020B0502040204020203" pitchFamily="34" charset="-122"/>
              </a:rPr>
              <a:t>项  国家标准</a:t>
            </a:r>
            <a:r>
              <a:rPr lang="en-US" altLang="zh-CN" sz="2800" dirty="0">
                <a:solidFill>
                  <a:schemeClr val="bg1"/>
                </a:solidFill>
                <a:latin typeface="微软雅黑 Light" panose="020B0502040204020203" pitchFamily="34" charset="-122"/>
                <a:ea typeface="微软雅黑 Light" panose="020B0502040204020203" pitchFamily="34" charset="-122"/>
              </a:rPr>
              <a:t>/</a:t>
            </a:r>
            <a:r>
              <a:rPr lang="zh-CN" altLang="en-US" sz="2800" dirty="0">
                <a:solidFill>
                  <a:schemeClr val="bg1"/>
                </a:solidFill>
                <a:latin typeface="微软雅黑 Light" panose="020B0502040204020203" pitchFamily="34" charset="-122"/>
                <a:ea typeface="微软雅黑 Light" panose="020B0502040204020203" pitchFamily="34" charset="-122"/>
              </a:rPr>
              <a:t>保密局标准</a:t>
            </a:r>
            <a:r>
              <a:rPr lang="en-US" altLang="zh-CN" sz="2800" dirty="0">
                <a:solidFill>
                  <a:schemeClr val="bg1"/>
                </a:solidFill>
                <a:latin typeface="微软雅黑 Light" panose="020B0502040204020203" pitchFamily="34" charset="-122"/>
                <a:ea typeface="微软雅黑 Light" panose="020B0502040204020203" pitchFamily="34" charset="-122"/>
              </a:rPr>
              <a:t>/</a:t>
            </a:r>
            <a:r>
              <a:rPr lang="zh-CN" altLang="en-US" sz="2800" dirty="0">
                <a:solidFill>
                  <a:schemeClr val="bg1"/>
                </a:solidFill>
                <a:latin typeface="微软雅黑 Light" panose="020B0502040204020203" pitchFamily="34" charset="-122"/>
                <a:ea typeface="微软雅黑 Light" panose="020B0502040204020203" pitchFamily="34" charset="-122"/>
              </a:rPr>
              <a:t>行业标准</a:t>
            </a:r>
            <a:endParaRPr lang="en-US" altLang="zh-CN" sz="2800" dirty="0">
              <a:solidFill>
                <a:schemeClr val="bg1"/>
              </a:solidFill>
              <a:latin typeface="微软雅黑 Light" panose="020B0502040204020203" pitchFamily="34" charset="-122"/>
              <a:ea typeface="微软雅黑 Light" panose="020B0502040204020203" pitchFamily="34" charset="-122"/>
            </a:endParaRPr>
          </a:p>
          <a:p>
            <a:pPr>
              <a:lnSpc>
                <a:spcPct val="150000"/>
              </a:lnSpc>
            </a:pPr>
            <a:r>
              <a:rPr lang="en-US" altLang="zh-CN" sz="2000" dirty="0">
                <a:solidFill>
                  <a:schemeClr val="bg1"/>
                </a:solidFill>
                <a:latin typeface="微软雅黑 Light" panose="020B0502040204020203" pitchFamily="34" charset="-122"/>
                <a:ea typeface="微软雅黑 Light" panose="020B0502040204020203" pitchFamily="34" charset="-122"/>
              </a:rPr>
              <a:t>     IDS</a:t>
            </a:r>
            <a:r>
              <a:rPr lang="zh-CN" altLang="en-US" sz="2000" dirty="0">
                <a:solidFill>
                  <a:schemeClr val="bg1"/>
                </a:solidFill>
                <a:latin typeface="微软雅黑 Light" panose="020B0502040204020203" pitchFamily="34" charset="-122"/>
                <a:ea typeface="微软雅黑 Light" panose="020B0502040204020203" pitchFamily="34" charset="-122"/>
              </a:rPr>
              <a:t>、</a:t>
            </a:r>
            <a:r>
              <a:rPr lang="en-US" altLang="zh-CN" sz="2000" dirty="0">
                <a:solidFill>
                  <a:schemeClr val="bg1"/>
                </a:solidFill>
                <a:latin typeface="微软雅黑 Light" panose="020B0502040204020203" pitchFamily="34" charset="-122"/>
                <a:ea typeface="微软雅黑 Light" panose="020B0502040204020203" pitchFamily="34" charset="-122"/>
              </a:rPr>
              <a:t>IPS</a:t>
            </a:r>
            <a:r>
              <a:rPr lang="zh-CN" altLang="en-US" sz="2000" dirty="0">
                <a:solidFill>
                  <a:schemeClr val="bg1"/>
                </a:solidFill>
                <a:latin typeface="微软雅黑 Light" panose="020B0502040204020203" pitchFamily="34" charset="-122"/>
                <a:ea typeface="微软雅黑 Light" panose="020B0502040204020203" pitchFamily="34" charset="-122"/>
              </a:rPr>
              <a:t>、</a:t>
            </a:r>
            <a:r>
              <a:rPr lang="en-US" altLang="zh-CN" sz="2000" dirty="0">
                <a:solidFill>
                  <a:schemeClr val="bg1"/>
                </a:solidFill>
                <a:latin typeface="微软雅黑 Light" panose="020B0502040204020203" pitchFamily="34" charset="-122"/>
                <a:ea typeface="微软雅黑 Light" panose="020B0502040204020203" pitchFamily="34" charset="-122"/>
              </a:rPr>
              <a:t>UTM</a:t>
            </a:r>
            <a:r>
              <a:rPr lang="zh-CN" altLang="en-US" sz="2000" dirty="0">
                <a:solidFill>
                  <a:schemeClr val="bg1"/>
                </a:solidFill>
                <a:latin typeface="微软雅黑 Light" panose="020B0502040204020203" pitchFamily="34" charset="-122"/>
                <a:ea typeface="微软雅黑 Light" panose="020B0502040204020203" pitchFamily="34" charset="-122"/>
              </a:rPr>
              <a:t>、</a:t>
            </a:r>
            <a:r>
              <a:rPr lang="en-US" altLang="zh-CN" sz="2000" dirty="0">
                <a:solidFill>
                  <a:schemeClr val="bg1"/>
                </a:solidFill>
                <a:latin typeface="微软雅黑 Light" panose="020B0502040204020203" pitchFamily="34" charset="-122"/>
                <a:ea typeface="微软雅黑 Light" panose="020B0502040204020203" pitchFamily="34" charset="-122"/>
              </a:rPr>
              <a:t>SOC</a:t>
            </a:r>
            <a:r>
              <a:rPr lang="zh-CN" altLang="en-US" sz="2000" dirty="0">
                <a:solidFill>
                  <a:schemeClr val="bg1"/>
                </a:solidFill>
                <a:latin typeface="微软雅黑 Light" panose="020B0502040204020203" pitchFamily="34" charset="-122"/>
                <a:ea typeface="微软雅黑 Light" panose="020B0502040204020203" pitchFamily="34" charset="-122"/>
              </a:rPr>
              <a:t>、审计、等保、云等保、物联网等保、工控</a:t>
            </a:r>
            <a:r>
              <a:rPr lang="en-US" altLang="zh-CN" sz="2000" dirty="0">
                <a:solidFill>
                  <a:schemeClr val="bg1"/>
                </a:solidFill>
                <a:latin typeface="微软雅黑 Light" panose="020B0502040204020203" pitchFamily="34" charset="-122"/>
                <a:ea typeface="微软雅黑 Light" panose="020B0502040204020203" pitchFamily="34" charset="-122"/>
              </a:rPr>
              <a:t>PLC/DCS</a:t>
            </a:r>
            <a:r>
              <a:rPr lang="zh-CN" altLang="en-US" sz="2000" dirty="0">
                <a:solidFill>
                  <a:schemeClr val="bg1"/>
                </a:solidFill>
                <a:latin typeface="微软雅黑 Light" panose="020B0502040204020203" pitchFamily="34" charset="-122"/>
                <a:ea typeface="微软雅黑 Light" panose="020B0502040204020203" pitchFamily="34" charset="-122"/>
              </a:rPr>
              <a:t>、</a:t>
            </a:r>
            <a:endParaRPr lang="en-US" altLang="zh-CN" sz="2000" dirty="0">
              <a:solidFill>
                <a:schemeClr val="bg1"/>
              </a:solidFill>
              <a:latin typeface="微软雅黑 Light" panose="020B0502040204020203" pitchFamily="34" charset="-122"/>
              <a:ea typeface="微软雅黑 Light" panose="020B0502040204020203" pitchFamily="34" charset="-122"/>
            </a:endParaRPr>
          </a:p>
          <a:p>
            <a:pPr>
              <a:lnSpc>
                <a:spcPct val="150000"/>
              </a:lnSpc>
            </a:pPr>
            <a:r>
              <a:rPr lang="en-US" altLang="zh-CN" sz="2000" dirty="0">
                <a:solidFill>
                  <a:schemeClr val="bg1"/>
                </a:solidFill>
                <a:latin typeface="微软雅黑 Light" panose="020B0502040204020203" pitchFamily="34" charset="-122"/>
                <a:ea typeface="微软雅黑 Light" panose="020B0502040204020203" pitchFamily="34" charset="-122"/>
              </a:rPr>
              <a:t>     </a:t>
            </a:r>
            <a:r>
              <a:rPr lang="zh-CN" altLang="en-US" sz="2000" dirty="0">
                <a:solidFill>
                  <a:schemeClr val="bg1"/>
                </a:solidFill>
                <a:latin typeface="微软雅黑 Light" panose="020B0502040204020203" pitchFamily="34" charset="-122"/>
                <a:ea typeface="微软雅黑 Light" panose="020B0502040204020203" pitchFamily="34" charset="-122"/>
              </a:rPr>
              <a:t>电子政务云平台、公安信息通信网边界接入平台安全规范（试行）等</a:t>
            </a:r>
            <a:endParaRPr lang="en-US" altLang="zh-CN" sz="2000" dirty="0">
              <a:solidFill>
                <a:schemeClr val="bg1"/>
              </a:solidFill>
              <a:latin typeface="微软雅黑 Light" panose="020B0502040204020203" pitchFamily="34" charset="-122"/>
              <a:ea typeface="微软雅黑 Light" panose="020B0502040204020203" pitchFamily="34" charset="-122"/>
            </a:endParaRPr>
          </a:p>
          <a:p>
            <a:pPr>
              <a:lnSpc>
                <a:spcPct val="150000"/>
              </a:lnSpc>
            </a:pPr>
            <a:endParaRPr lang="en-US" altLang="zh-CN" sz="2000" dirty="0">
              <a:solidFill>
                <a:schemeClr val="bg1"/>
              </a:solidFill>
              <a:latin typeface="微软雅黑 Light" panose="020B0502040204020203" pitchFamily="34" charset="-122"/>
              <a:ea typeface="微软雅黑 Light" panose="020B0502040204020203" pitchFamily="34" charset="-122"/>
            </a:endParaRPr>
          </a:p>
          <a:p>
            <a:pPr>
              <a:lnSpc>
                <a:spcPct val="150000"/>
              </a:lnSpc>
            </a:pPr>
            <a:r>
              <a:rPr lang="en-US" altLang="zh-CN" sz="5400" dirty="0">
                <a:solidFill>
                  <a:schemeClr val="bg1"/>
                </a:solidFill>
                <a:latin typeface="Arial Black" panose="020B0A04020102020204" pitchFamily="34" charset="0"/>
                <a:ea typeface="微软雅黑" panose="020B0503020204020204" pitchFamily="34" charset="-122"/>
              </a:rPr>
              <a:t>90+ </a:t>
            </a:r>
            <a:r>
              <a:rPr lang="zh-CN" altLang="en-US" sz="2800" dirty="0">
                <a:solidFill>
                  <a:schemeClr val="bg1"/>
                </a:solidFill>
                <a:latin typeface="微软雅黑 Light" panose="020B0502040204020203" pitchFamily="34" charset="-122"/>
                <a:ea typeface="微软雅黑 Light" panose="020B0502040204020203" pitchFamily="34" charset="-122"/>
              </a:rPr>
              <a:t>项</a:t>
            </a:r>
            <a:r>
              <a:rPr lang="zh-CN" altLang="en-US" sz="5400" dirty="0">
                <a:solidFill>
                  <a:schemeClr val="bg1"/>
                </a:solidFill>
                <a:latin typeface="微软雅黑" panose="020B0503020204020204" pitchFamily="34" charset="-122"/>
                <a:ea typeface="微软雅黑" panose="020B0503020204020204" pitchFamily="34" charset="-122"/>
              </a:rPr>
              <a:t> </a:t>
            </a:r>
            <a:r>
              <a:rPr lang="zh-CN" altLang="en-US" sz="2800" dirty="0">
                <a:solidFill>
                  <a:schemeClr val="bg1"/>
                </a:solidFill>
                <a:latin typeface="微软雅黑 Light" panose="020B0502040204020203" pitchFamily="34" charset="-122"/>
                <a:ea typeface="微软雅黑 Light" panose="020B0502040204020203" pitchFamily="34" charset="-122"/>
              </a:rPr>
              <a:t>科技攻关项目</a:t>
            </a:r>
            <a:endParaRPr lang="en-US" altLang="zh-CN" sz="2800" dirty="0">
              <a:solidFill>
                <a:schemeClr val="bg1"/>
              </a:solidFill>
              <a:latin typeface="微软雅黑 Light" panose="020B0502040204020203" pitchFamily="34" charset="-122"/>
              <a:ea typeface="微软雅黑 Light" panose="020B0502040204020203" pitchFamily="34" charset="-122"/>
            </a:endParaRPr>
          </a:p>
        </p:txBody>
      </p:sp>
      <p:pic>
        <p:nvPicPr>
          <p:cNvPr id="3" name="图片 2"/>
          <p:cNvPicPr>
            <a:picLocks noChangeAspect="1"/>
          </p:cNvPicPr>
          <p:nvPr/>
        </p:nvPicPr>
        <p:blipFill>
          <a:blip r:embed="rId3" cstate="print"/>
          <a:stretch>
            <a:fillRect/>
          </a:stretch>
        </p:blipFill>
        <p:spPr>
          <a:xfrm>
            <a:off x="6412697" y="3449271"/>
            <a:ext cx="6913463" cy="3127519"/>
          </a:xfrm>
          <a:prstGeom prst="rect">
            <a:avLst/>
          </a:prstGeom>
        </p:spPr>
      </p:pic>
      <p:sp>
        <p:nvSpPr>
          <p:cNvPr id="4" name="Text Box 33"/>
          <p:cNvSpPr txBox="1">
            <a:spLocks noChangeArrowheads="1"/>
          </p:cNvSpPr>
          <p:nvPr/>
        </p:nvSpPr>
        <p:spPr bwMode="auto">
          <a:xfrm>
            <a:off x="334367" y="295498"/>
            <a:ext cx="2716790" cy="5232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457200" eaLnBrk="1" hangingPunct="1"/>
            <a:r>
              <a:rPr lang="en-US" altLang="zh-CN" sz="2800" dirty="0">
                <a:solidFill>
                  <a:schemeClr val="bg1"/>
                </a:solidFill>
                <a:latin typeface="微软雅黑 Light" panose="020B0502040204020203" pitchFamily="34" charset="-122"/>
                <a:ea typeface="微软雅黑 Light" panose="020B0502040204020203" pitchFamily="34" charset="-122"/>
              </a:rPr>
              <a:t>--= </a:t>
            </a:r>
            <a:r>
              <a:rPr lang="zh-CN" altLang="en-US" sz="2800" dirty="0">
                <a:solidFill>
                  <a:schemeClr val="bg1"/>
                </a:solidFill>
                <a:latin typeface="微软雅黑 Light" panose="020B0502040204020203" pitchFamily="34" charset="-122"/>
                <a:ea typeface="微软雅黑 Light" panose="020B0502040204020203" pitchFamily="34" charset="-122"/>
              </a:rPr>
              <a:t>成绩 </a:t>
            </a:r>
            <a:r>
              <a:rPr lang="en-US" altLang="zh-CN" sz="2800" dirty="0">
                <a:solidFill>
                  <a:schemeClr val="bg1"/>
                </a:solidFill>
                <a:latin typeface="微软雅黑 Light" panose="020B0502040204020203" pitchFamily="34" charset="-122"/>
                <a:ea typeface="微软雅黑 Light" panose="020B0502040204020203" pitchFamily="34" charset="-122"/>
              </a:rPr>
              <a:t>=--</a:t>
            </a:r>
          </a:p>
        </p:txBody>
      </p:sp>
    </p:spTree>
    <p:extLst>
      <p:ext uri="{BB962C8B-B14F-4D97-AF65-F5344CB8AC3E}">
        <p14:creationId xmlns="" xmlns:p14="http://schemas.microsoft.com/office/powerpoint/2010/main" val="3869808897"/>
      </p:ext>
    </p:extLst>
  </p:cSld>
  <p:clrMapOvr>
    <a:masterClrMapping/>
  </p:clrMapOvr>
  <mc:AlternateContent xmlns:mc="http://schemas.openxmlformats.org/markup-compatibility/2006">
    <mc:Choice xmlns=""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矩形 46"/>
          <p:cNvSpPr/>
          <p:nvPr/>
        </p:nvSpPr>
        <p:spPr>
          <a:xfrm>
            <a:off x="876945" y="2270234"/>
            <a:ext cx="2550699" cy="2751522"/>
          </a:xfrm>
          <a:prstGeom prst="rect">
            <a:avLst/>
          </a:prstGeom>
        </p:spPr>
        <p:txBody>
          <a:bodyPr wrap="none">
            <a:spAutoFit/>
          </a:bodyPr>
          <a:lstStyle/>
          <a:p>
            <a:pPr algn="ctr" fontAlgn="base">
              <a:lnSpc>
                <a:spcPct val="120000"/>
              </a:lnSpc>
              <a:spcBef>
                <a:spcPct val="0"/>
              </a:spcBef>
              <a:spcAft>
                <a:spcPct val="0"/>
              </a:spcAft>
            </a:pPr>
            <a:r>
              <a:rPr lang="zh-CN" altLang="en-US" sz="2800" dirty="0">
                <a:solidFill>
                  <a:prstClr val="white"/>
                </a:solidFill>
                <a:latin typeface="微软雅黑 Light" panose="020B0502040204020203" pitchFamily="34" charset="-122"/>
                <a:ea typeface="微软雅黑 Light" panose="020B0502040204020203" pitchFamily="34" charset="-122"/>
              </a:rPr>
              <a:t>企业荣誉 </a:t>
            </a:r>
            <a:endParaRPr lang="en-US" altLang="zh-CN" sz="2800" dirty="0">
              <a:solidFill>
                <a:prstClr val="white"/>
              </a:solidFill>
              <a:latin typeface="微软雅黑 Light" panose="020B0502040204020203" pitchFamily="34" charset="-122"/>
              <a:ea typeface="微软雅黑 Light" panose="020B0502040204020203" pitchFamily="34" charset="-122"/>
            </a:endParaRPr>
          </a:p>
          <a:p>
            <a:pPr algn="ctr" fontAlgn="base">
              <a:lnSpc>
                <a:spcPct val="120000"/>
              </a:lnSpc>
              <a:spcBef>
                <a:spcPct val="0"/>
              </a:spcBef>
              <a:spcAft>
                <a:spcPct val="0"/>
              </a:spcAft>
            </a:pPr>
            <a:r>
              <a:rPr lang="en-US" altLang="zh-CN" sz="8800" dirty="0">
                <a:solidFill>
                  <a:prstClr val="white"/>
                </a:solidFill>
                <a:latin typeface="Arial Black" panose="020B0A04020102020204" pitchFamily="34" charset="0"/>
                <a:ea typeface="微软雅黑 Light" panose="020B0502040204020203" pitchFamily="34" charset="-122"/>
              </a:rPr>
              <a:t>900</a:t>
            </a:r>
            <a:r>
              <a:rPr lang="en-US" altLang="zh-CN" sz="2800" dirty="0">
                <a:solidFill>
                  <a:prstClr val="white"/>
                </a:solidFill>
                <a:latin typeface="微软雅黑 Light" panose="020B0502040204020203" pitchFamily="34" charset="-122"/>
                <a:ea typeface="微软雅黑 Light" panose="020B0502040204020203" pitchFamily="34" charset="-122"/>
              </a:rPr>
              <a:t> </a:t>
            </a:r>
          </a:p>
          <a:p>
            <a:pPr algn="ctr" fontAlgn="base">
              <a:lnSpc>
                <a:spcPct val="120000"/>
              </a:lnSpc>
              <a:spcBef>
                <a:spcPct val="0"/>
              </a:spcBef>
              <a:spcAft>
                <a:spcPct val="0"/>
              </a:spcAft>
            </a:pPr>
            <a:r>
              <a:rPr lang="zh-CN" altLang="en-US" sz="2800" dirty="0">
                <a:solidFill>
                  <a:prstClr val="white"/>
                </a:solidFill>
                <a:latin typeface="微软雅黑 Light" panose="020B0502040204020203" pitchFamily="34" charset="-122"/>
                <a:ea typeface="微软雅黑 Light" panose="020B0502040204020203" pitchFamily="34" charset="-122"/>
              </a:rPr>
              <a:t>余项</a:t>
            </a:r>
          </a:p>
        </p:txBody>
      </p:sp>
      <p:sp>
        <p:nvSpPr>
          <p:cNvPr id="19" name="矩形 18"/>
          <p:cNvSpPr/>
          <p:nvPr/>
        </p:nvSpPr>
        <p:spPr>
          <a:xfrm>
            <a:off x="4949492" y="688808"/>
            <a:ext cx="7150650" cy="5678478"/>
          </a:xfrm>
          <a:prstGeom prst="rect">
            <a:avLst/>
          </a:prstGeom>
        </p:spPr>
        <p:txBody>
          <a:bodyPr wrap="square">
            <a:spAutoFit/>
          </a:bodyPr>
          <a:lstStyle/>
          <a:p>
            <a:pPr>
              <a:lnSpc>
                <a:spcPct val="150000"/>
              </a:lnSpc>
            </a:pPr>
            <a:r>
              <a:rPr lang="zh-CN" altLang="en-US" sz="2200" dirty="0">
                <a:solidFill>
                  <a:schemeClr val="bg1"/>
                </a:solidFill>
                <a:latin typeface="微软雅黑 Light" panose="020B0502040204020203" pitchFamily="34" charset="-122"/>
                <a:ea typeface="微软雅黑 Light" panose="020B0502040204020203" pitchFamily="34" charset="-122"/>
              </a:rPr>
              <a:t>最具影响力的信息安全品牌奖</a:t>
            </a:r>
            <a:endParaRPr lang="en-US" altLang="zh-CN" sz="2200" dirty="0">
              <a:solidFill>
                <a:schemeClr val="bg1"/>
              </a:solidFill>
              <a:latin typeface="微软雅黑 Light" panose="020B0502040204020203" pitchFamily="34" charset="-122"/>
              <a:ea typeface="微软雅黑 Light" panose="020B0502040204020203" pitchFamily="34" charset="-122"/>
            </a:endParaRPr>
          </a:p>
          <a:p>
            <a:pPr>
              <a:lnSpc>
                <a:spcPct val="150000"/>
              </a:lnSpc>
            </a:pPr>
            <a:r>
              <a:rPr lang="en-US" altLang="zh-CN" sz="2200" dirty="0">
                <a:solidFill>
                  <a:schemeClr val="bg1"/>
                </a:solidFill>
                <a:latin typeface="微软雅黑 Light" panose="020B0502040204020203" pitchFamily="34" charset="-122"/>
                <a:ea typeface="微软雅黑 Light" panose="020B0502040204020203" pitchFamily="34" charset="-122"/>
              </a:rPr>
              <a:t>2002-2016</a:t>
            </a:r>
            <a:r>
              <a:rPr lang="zh-CN" altLang="en-US" sz="2200" dirty="0">
                <a:solidFill>
                  <a:schemeClr val="bg1"/>
                </a:solidFill>
                <a:latin typeface="微软雅黑 Light" panose="020B0502040204020203" pitchFamily="34" charset="-122"/>
                <a:ea typeface="微软雅黑 Light" panose="020B0502040204020203" pitchFamily="34" charset="-122"/>
              </a:rPr>
              <a:t>年度连续</a:t>
            </a:r>
            <a:r>
              <a:rPr lang="en-US" altLang="zh-CN" sz="2200" dirty="0">
                <a:solidFill>
                  <a:schemeClr val="bg1"/>
                </a:solidFill>
                <a:latin typeface="微软雅黑 Light" panose="020B0502040204020203" pitchFamily="34" charset="-122"/>
                <a:ea typeface="微软雅黑 Light" panose="020B0502040204020203" pitchFamily="34" charset="-122"/>
              </a:rPr>
              <a:t>14</a:t>
            </a:r>
            <a:r>
              <a:rPr lang="zh-CN" altLang="en-US" sz="2200" dirty="0">
                <a:solidFill>
                  <a:schemeClr val="bg1"/>
                </a:solidFill>
                <a:latin typeface="微软雅黑 Light" panose="020B0502040204020203" pitchFamily="34" charset="-122"/>
                <a:ea typeface="微软雅黑 Light" panose="020B0502040204020203" pitchFamily="34" charset="-122"/>
              </a:rPr>
              <a:t>年</a:t>
            </a:r>
            <a:r>
              <a:rPr lang="en-US" altLang="zh-CN" sz="2200" dirty="0">
                <a:solidFill>
                  <a:schemeClr val="bg1"/>
                </a:solidFill>
                <a:latin typeface="微软雅黑 Light" panose="020B0502040204020203" pitchFamily="34" charset="-122"/>
                <a:ea typeface="微软雅黑 Light" panose="020B0502040204020203" pitchFamily="34" charset="-122"/>
              </a:rPr>
              <a:t>IDS</a:t>
            </a:r>
            <a:r>
              <a:rPr lang="zh-CN" altLang="en-US" sz="2200" dirty="0">
                <a:solidFill>
                  <a:schemeClr val="bg1"/>
                </a:solidFill>
                <a:latin typeface="微软雅黑 Light" panose="020B0502040204020203" pitchFamily="34" charset="-122"/>
                <a:ea typeface="微软雅黑 Light" panose="020B0502040204020203" pitchFamily="34" charset="-122"/>
              </a:rPr>
              <a:t>市场占有率第一</a:t>
            </a:r>
            <a:endParaRPr lang="en-US" altLang="zh-CN" sz="2200" dirty="0">
              <a:solidFill>
                <a:schemeClr val="bg1"/>
              </a:solidFill>
              <a:latin typeface="微软雅黑 Light" panose="020B0502040204020203" pitchFamily="34" charset="-122"/>
              <a:ea typeface="微软雅黑 Light" panose="020B0502040204020203" pitchFamily="34" charset="-122"/>
            </a:endParaRPr>
          </a:p>
          <a:p>
            <a:pPr>
              <a:lnSpc>
                <a:spcPct val="150000"/>
              </a:lnSpc>
            </a:pPr>
            <a:r>
              <a:rPr lang="en-US" altLang="zh-CN" sz="2200" dirty="0">
                <a:solidFill>
                  <a:schemeClr val="bg1"/>
                </a:solidFill>
                <a:latin typeface="微软雅黑 Light" panose="020B0502040204020203" pitchFamily="34" charset="-122"/>
                <a:ea typeface="微软雅黑 Light" panose="020B0502040204020203" pitchFamily="34" charset="-122"/>
              </a:rPr>
              <a:t>2007-2016</a:t>
            </a:r>
            <a:r>
              <a:rPr lang="zh-CN" altLang="en-US" sz="2200" dirty="0">
                <a:solidFill>
                  <a:schemeClr val="bg1"/>
                </a:solidFill>
                <a:latin typeface="微软雅黑 Light" panose="020B0502040204020203" pitchFamily="34" charset="-122"/>
                <a:ea typeface="微软雅黑 Light" panose="020B0502040204020203" pitchFamily="34" charset="-122"/>
              </a:rPr>
              <a:t>年</a:t>
            </a:r>
            <a:r>
              <a:rPr lang="en-US" altLang="zh-CN" sz="2200" dirty="0">
                <a:solidFill>
                  <a:schemeClr val="bg1"/>
                </a:solidFill>
                <a:latin typeface="微软雅黑 Light" panose="020B0502040204020203" pitchFamily="34" charset="-122"/>
                <a:ea typeface="微软雅黑 Light" panose="020B0502040204020203" pitchFamily="34" charset="-122"/>
              </a:rPr>
              <a:t>IDS/IPS</a:t>
            </a:r>
            <a:r>
              <a:rPr lang="zh-CN" altLang="en-US" sz="2200" dirty="0">
                <a:solidFill>
                  <a:schemeClr val="bg1"/>
                </a:solidFill>
                <a:latin typeface="微软雅黑 Light" panose="020B0502040204020203" pitchFamily="34" charset="-122"/>
                <a:ea typeface="微软雅黑 Light" panose="020B0502040204020203" pitchFamily="34" charset="-122"/>
              </a:rPr>
              <a:t>市场占有率第一</a:t>
            </a:r>
            <a:endParaRPr lang="en-US" altLang="zh-CN" sz="2200" dirty="0">
              <a:solidFill>
                <a:schemeClr val="bg1"/>
              </a:solidFill>
              <a:latin typeface="微软雅黑 Light" panose="020B0502040204020203" pitchFamily="34" charset="-122"/>
              <a:ea typeface="微软雅黑 Light" panose="020B0502040204020203" pitchFamily="34" charset="-122"/>
            </a:endParaRPr>
          </a:p>
          <a:p>
            <a:pPr>
              <a:lnSpc>
                <a:spcPct val="150000"/>
              </a:lnSpc>
            </a:pPr>
            <a:r>
              <a:rPr lang="en-US" altLang="zh-CN" sz="2200" dirty="0">
                <a:solidFill>
                  <a:schemeClr val="bg1"/>
                </a:solidFill>
                <a:latin typeface="微软雅黑 Light" panose="020B0502040204020203" pitchFamily="34" charset="-122"/>
                <a:ea typeface="微软雅黑 Light" panose="020B0502040204020203" pitchFamily="34" charset="-122"/>
              </a:rPr>
              <a:t>2007-2016</a:t>
            </a:r>
            <a:r>
              <a:rPr lang="zh-CN" altLang="en-US" sz="2200" dirty="0">
                <a:solidFill>
                  <a:schemeClr val="bg1"/>
                </a:solidFill>
                <a:latin typeface="微软雅黑 Light" panose="020B0502040204020203" pitchFamily="34" charset="-122"/>
                <a:ea typeface="微软雅黑 Light" panose="020B0502040204020203" pitchFamily="34" charset="-122"/>
              </a:rPr>
              <a:t>年度</a:t>
            </a:r>
            <a:r>
              <a:rPr lang="en-US" altLang="zh-CN" sz="2200" dirty="0">
                <a:solidFill>
                  <a:schemeClr val="bg1"/>
                </a:solidFill>
                <a:latin typeface="微软雅黑 Light" panose="020B0502040204020203" pitchFamily="34" charset="-122"/>
                <a:ea typeface="微软雅黑 Light" panose="020B0502040204020203" pitchFamily="34" charset="-122"/>
              </a:rPr>
              <a:t>UTM</a:t>
            </a:r>
            <a:r>
              <a:rPr lang="zh-CN" altLang="en-US" sz="2200" dirty="0">
                <a:solidFill>
                  <a:schemeClr val="bg1"/>
                </a:solidFill>
                <a:latin typeface="微软雅黑 Light" panose="020B0502040204020203" pitchFamily="34" charset="-122"/>
                <a:ea typeface="微软雅黑 Light" panose="020B0502040204020203" pitchFamily="34" charset="-122"/>
              </a:rPr>
              <a:t>国内市场排名第一</a:t>
            </a:r>
            <a:endParaRPr lang="en-US" altLang="zh-CN" sz="2200" dirty="0">
              <a:solidFill>
                <a:schemeClr val="bg1"/>
              </a:solidFill>
              <a:latin typeface="微软雅黑 Light" panose="020B0502040204020203" pitchFamily="34" charset="-122"/>
              <a:ea typeface="微软雅黑 Light" panose="020B0502040204020203" pitchFamily="34" charset="-122"/>
            </a:endParaRPr>
          </a:p>
          <a:p>
            <a:pPr>
              <a:lnSpc>
                <a:spcPct val="150000"/>
              </a:lnSpc>
            </a:pPr>
            <a:r>
              <a:rPr lang="zh-CN" altLang="en-US" sz="2200" dirty="0">
                <a:solidFill>
                  <a:schemeClr val="bg1"/>
                </a:solidFill>
                <a:latin typeface="微软雅黑 Light" panose="020B0502040204020203" pitchFamily="34" charset="-122"/>
                <a:ea typeface="微软雅黑 Light" panose="020B0502040204020203" pitchFamily="34" charset="-122"/>
              </a:rPr>
              <a:t>福布斯“中国潜力</a:t>
            </a:r>
            <a:r>
              <a:rPr lang="en-US" altLang="zh-CN" sz="2200" dirty="0">
                <a:solidFill>
                  <a:schemeClr val="bg1"/>
                </a:solidFill>
                <a:latin typeface="微软雅黑 Light" panose="020B0502040204020203" pitchFamily="34" charset="-122"/>
                <a:ea typeface="微软雅黑 Light" panose="020B0502040204020203" pitchFamily="34" charset="-122"/>
              </a:rPr>
              <a:t>100</a:t>
            </a:r>
            <a:r>
              <a:rPr lang="zh-CN" altLang="en-US" sz="2200" dirty="0">
                <a:solidFill>
                  <a:schemeClr val="bg1"/>
                </a:solidFill>
                <a:latin typeface="微软雅黑 Light" panose="020B0502040204020203" pitchFamily="34" charset="-122"/>
                <a:ea typeface="微软雅黑 Light" panose="020B0502040204020203" pitchFamily="34" charset="-122"/>
              </a:rPr>
              <a:t>强”</a:t>
            </a:r>
            <a:endParaRPr lang="en-US" altLang="zh-CN" sz="2200" dirty="0">
              <a:solidFill>
                <a:schemeClr val="bg1"/>
              </a:solidFill>
              <a:latin typeface="微软雅黑 Light" panose="020B0502040204020203" pitchFamily="34" charset="-122"/>
              <a:ea typeface="微软雅黑 Light" panose="020B0502040204020203" pitchFamily="34" charset="-122"/>
            </a:endParaRPr>
          </a:p>
          <a:p>
            <a:pPr>
              <a:lnSpc>
                <a:spcPct val="150000"/>
              </a:lnSpc>
            </a:pPr>
            <a:r>
              <a:rPr lang="en-US" altLang="zh-CN" sz="2200" dirty="0">
                <a:solidFill>
                  <a:schemeClr val="bg1"/>
                </a:solidFill>
                <a:latin typeface="微软雅黑 Light" panose="020B0502040204020203" pitchFamily="34" charset="-122"/>
                <a:ea typeface="微软雅黑 Light" panose="020B0502040204020203" pitchFamily="34" charset="-122"/>
              </a:rPr>
              <a:t>2009</a:t>
            </a:r>
            <a:r>
              <a:rPr lang="zh-CN" altLang="en-US" sz="2200" dirty="0">
                <a:solidFill>
                  <a:schemeClr val="bg1"/>
                </a:solidFill>
                <a:latin typeface="微软雅黑 Light" panose="020B0502040204020203" pitchFamily="34" charset="-122"/>
                <a:ea typeface="微软雅黑 Light" panose="020B0502040204020203" pitchFamily="34" charset="-122"/>
              </a:rPr>
              <a:t>年促进国家安全科学技术进步工作突出贡献集体奖</a:t>
            </a:r>
            <a:endParaRPr lang="en-US" altLang="zh-CN" sz="2200" dirty="0">
              <a:solidFill>
                <a:schemeClr val="bg1"/>
              </a:solidFill>
              <a:latin typeface="微软雅黑 Light" panose="020B0502040204020203" pitchFamily="34" charset="-122"/>
              <a:ea typeface="微软雅黑 Light" panose="020B0502040204020203" pitchFamily="34" charset="-122"/>
            </a:endParaRPr>
          </a:p>
          <a:p>
            <a:pPr>
              <a:lnSpc>
                <a:spcPct val="150000"/>
              </a:lnSpc>
            </a:pPr>
            <a:r>
              <a:rPr lang="zh-CN" altLang="en-US" sz="2200" dirty="0">
                <a:solidFill>
                  <a:schemeClr val="bg1"/>
                </a:solidFill>
                <a:latin typeface="微软雅黑 Light" panose="020B0502040204020203" pitchFamily="34" charset="-122"/>
                <a:ea typeface="微软雅黑 Light" panose="020B0502040204020203" pitchFamily="34" charset="-122"/>
              </a:rPr>
              <a:t>中关村十百千工程重点培育企业</a:t>
            </a:r>
            <a:endParaRPr lang="en-US" altLang="zh-CN" sz="2200" dirty="0">
              <a:solidFill>
                <a:schemeClr val="bg1"/>
              </a:solidFill>
              <a:latin typeface="微软雅黑 Light" panose="020B0502040204020203" pitchFamily="34" charset="-122"/>
              <a:ea typeface="微软雅黑 Light" panose="020B0502040204020203" pitchFamily="34" charset="-122"/>
            </a:endParaRPr>
          </a:p>
          <a:p>
            <a:pPr>
              <a:lnSpc>
                <a:spcPct val="150000"/>
              </a:lnSpc>
            </a:pPr>
            <a:r>
              <a:rPr lang="en-US" altLang="zh-CN" sz="2200" dirty="0">
                <a:solidFill>
                  <a:schemeClr val="bg1"/>
                </a:solidFill>
                <a:latin typeface="微软雅黑 Light" panose="020B0502040204020203" pitchFamily="34" charset="-122"/>
                <a:ea typeface="微软雅黑 Light" panose="020B0502040204020203" pitchFamily="34" charset="-122"/>
              </a:rPr>
              <a:t>2009-2019</a:t>
            </a:r>
            <a:r>
              <a:rPr lang="zh-CN" altLang="en-US" sz="2200" dirty="0">
                <a:solidFill>
                  <a:schemeClr val="bg1"/>
                </a:solidFill>
                <a:latin typeface="微软雅黑 Light" panose="020B0502040204020203" pitchFamily="34" charset="-122"/>
                <a:ea typeface="微软雅黑 Light" panose="020B0502040204020203" pitchFamily="34" charset="-122"/>
              </a:rPr>
              <a:t>年国家级网络安全应急服务支撑单位</a:t>
            </a:r>
            <a:endParaRPr lang="en-US" altLang="zh-CN" sz="2200" dirty="0">
              <a:solidFill>
                <a:schemeClr val="bg1"/>
              </a:solidFill>
              <a:latin typeface="微软雅黑 Light" panose="020B0502040204020203" pitchFamily="34" charset="-122"/>
              <a:ea typeface="微软雅黑 Light" panose="020B0502040204020203" pitchFamily="34" charset="-122"/>
            </a:endParaRPr>
          </a:p>
          <a:p>
            <a:pPr>
              <a:lnSpc>
                <a:spcPct val="150000"/>
              </a:lnSpc>
            </a:pPr>
            <a:r>
              <a:rPr lang="zh-CN" altLang="en-US" sz="2200" dirty="0">
                <a:solidFill>
                  <a:schemeClr val="bg1"/>
                </a:solidFill>
                <a:latin typeface="微软雅黑 Light" panose="020B0502040204020203" pitchFamily="34" charset="-122"/>
                <a:ea typeface="微软雅黑 Light" panose="020B0502040204020203" pitchFamily="34" charset="-122"/>
              </a:rPr>
              <a:t>最佳信息化安全服务商</a:t>
            </a:r>
            <a:endParaRPr lang="en-US" altLang="zh-CN" sz="2200" dirty="0">
              <a:solidFill>
                <a:schemeClr val="bg1"/>
              </a:solidFill>
              <a:latin typeface="微软雅黑 Light" panose="020B0502040204020203" pitchFamily="34" charset="-122"/>
              <a:ea typeface="微软雅黑 Light" panose="020B0502040204020203" pitchFamily="34" charset="-122"/>
            </a:endParaRPr>
          </a:p>
          <a:p>
            <a:pPr>
              <a:lnSpc>
                <a:spcPct val="150000"/>
              </a:lnSpc>
            </a:pPr>
            <a:r>
              <a:rPr lang="zh-CN" altLang="en-US" sz="2200" dirty="0">
                <a:solidFill>
                  <a:schemeClr val="bg1"/>
                </a:solidFill>
                <a:latin typeface="微软雅黑 Light" panose="020B0502040204020203" pitchFamily="34" charset="-122"/>
                <a:ea typeface="微软雅黑 Light" panose="020B0502040204020203" pitchFamily="34" charset="-122"/>
              </a:rPr>
              <a:t>国家高技术产业示范工程</a:t>
            </a:r>
            <a:endParaRPr lang="en-US" altLang="zh-CN" sz="2200" dirty="0">
              <a:solidFill>
                <a:schemeClr val="bg1"/>
              </a:solidFill>
              <a:latin typeface="微软雅黑 Light" panose="020B0502040204020203" pitchFamily="34" charset="-122"/>
              <a:ea typeface="微软雅黑 Light" panose="020B0502040204020203" pitchFamily="34" charset="-122"/>
            </a:endParaRPr>
          </a:p>
          <a:p>
            <a:pPr>
              <a:lnSpc>
                <a:spcPct val="150000"/>
              </a:lnSpc>
            </a:pPr>
            <a:r>
              <a:rPr lang="en-US" altLang="zh-CN" sz="2200" dirty="0">
                <a:solidFill>
                  <a:schemeClr val="bg1"/>
                </a:solidFill>
                <a:latin typeface="微软雅黑 Light" panose="020B0502040204020203" pitchFamily="34" charset="-122"/>
                <a:ea typeface="微软雅黑 Light" panose="020B0502040204020203" pitchFamily="34" charset="-122"/>
              </a:rPr>
              <a:t>……</a:t>
            </a:r>
            <a:endParaRPr lang="zh-CN" altLang="en-US" sz="2200" dirty="0">
              <a:solidFill>
                <a:schemeClr val="bg1"/>
              </a:solidFill>
              <a:latin typeface="微软雅黑 Light" panose="020B0502040204020203" pitchFamily="34" charset="-122"/>
              <a:ea typeface="微软雅黑 Light" panose="020B0502040204020203" pitchFamily="34" charset="-122"/>
            </a:endParaRPr>
          </a:p>
        </p:txBody>
      </p:sp>
      <p:sp>
        <p:nvSpPr>
          <p:cNvPr id="11" name="Text Box 33"/>
          <p:cNvSpPr txBox="1">
            <a:spLocks noChangeArrowheads="1"/>
          </p:cNvSpPr>
          <p:nvPr/>
        </p:nvSpPr>
        <p:spPr bwMode="auto">
          <a:xfrm>
            <a:off x="334367" y="295498"/>
            <a:ext cx="2716790" cy="5232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457200" eaLnBrk="1" hangingPunct="1"/>
            <a:r>
              <a:rPr lang="en-US" altLang="zh-CN" sz="2800" dirty="0">
                <a:solidFill>
                  <a:schemeClr val="bg1"/>
                </a:solidFill>
                <a:latin typeface="微软雅黑 Light" panose="020B0502040204020203" pitchFamily="34" charset="-122"/>
                <a:ea typeface="微软雅黑 Light" panose="020B0502040204020203" pitchFamily="34" charset="-122"/>
              </a:rPr>
              <a:t>--= </a:t>
            </a:r>
            <a:r>
              <a:rPr lang="zh-CN" altLang="en-US" sz="2800" dirty="0">
                <a:solidFill>
                  <a:schemeClr val="bg1"/>
                </a:solidFill>
                <a:latin typeface="微软雅黑 Light" panose="020B0502040204020203" pitchFamily="34" charset="-122"/>
                <a:ea typeface="微软雅黑 Light" panose="020B0502040204020203" pitchFamily="34" charset="-122"/>
              </a:rPr>
              <a:t>成绩 </a:t>
            </a:r>
            <a:r>
              <a:rPr lang="en-US" altLang="zh-CN" sz="2800" dirty="0">
                <a:solidFill>
                  <a:schemeClr val="bg1"/>
                </a:solidFill>
                <a:latin typeface="微软雅黑 Light" panose="020B0502040204020203" pitchFamily="34" charset="-122"/>
                <a:ea typeface="微软雅黑 Light" panose="020B0502040204020203" pitchFamily="34" charset="-122"/>
              </a:rPr>
              <a:t>=--</a:t>
            </a:r>
          </a:p>
        </p:txBody>
      </p:sp>
    </p:spTree>
    <p:extLst>
      <p:ext uri="{BB962C8B-B14F-4D97-AF65-F5344CB8AC3E}">
        <p14:creationId xmlns="" xmlns:p14="http://schemas.microsoft.com/office/powerpoint/2010/main" val="393347737"/>
      </p:ext>
    </p:extLst>
  </p:cSld>
  <p:clrMapOvr>
    <a:masterClrMapping/>
  </p:clrMapOvr>
  <mc:AlternateContent xmlns:mc="http://schemas.openxmlformats.org/markup-compatibility/2006">
    <mc:Choice xmlns=""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245853" y="940682"/>
            <a:ext cx="9532306" cy="5341590"/>
          </a:xfrm>
          <a:prstGeom prst="rect">
            <a:avLst/>
          </a:prstGeom>
        </p:spPr>
        <p:txBody>
          <a:bodyPr wrap="square">
            <a:spAutoFit/>
          </a:bodyPr>
          <a:lstStyle/>
          <a:p>
            <a:pPr>
              <a:lnSpc>
                <a:spcPct val="120000"/>
              </a:lnSpc>
            </a:pPr>
            <a:r>
              <a:rPr lang="en-US" altLang="zh-CN" sz="2200" dirty="0">
                <a:solidFill>
                  <a:schemeClr val="bg1"/>
                </a:solidFill>
                <a:latin typeface="微软雅黑 Light" panose="020B0502040204020203" pitchFamily="34" charset="-122"/>
                <a:ea typeface="微软雅黑 Light" panose="020B0502040204020203" pitchFamily="34" charset="-122"/>
              </a:rPr>
              <a:t>《</a:t>
            </a:r>
            <a:r>
              <a:rPr lang="zh-CN" altLang="en-US" sz="2200" dirty="0">
                <a:solidFill>
                  <a:schemeClr val="bg1"/>
                </a:solidFill>
                <a:latin typeface="微软雅黑 Light" panose="020B0502040204020203" pitchFamily="34" charset="-122"/>
                <a:ea typeface="微软雅黑 Light" panose="020B0502040204020203" pitchFamily="34" charset="-122"/>
              </a:rPr>
              <a:t>涉及国家秘密的计算机信息系统集成资质证书（甲级）                  </a:t>
            </a:r>
          </a:p>
          <a:p>
            <a:pPr>
              <a:lnSpc>
                <a:spcPct val="120000"/>
              </a:lnSpc>
            </a:pPr>
            <a:r>
              <a:rPr lang="en-US" altLang="zh-CN" sz="2200" dirty="0">
                <a:solidFill>
                  <a:schemeClr val="bg1"/>
                </a:solidFill>
                <a:latin typeface="微软雅黑 Light" panose="020B0502040204020203" pitchFamily="34" charset="-122"/>
                <a:ea typeface="微软雅黑 Light" panose="020B0502040204020203" pitchFamily="34" charset="-122"/>
              </a:rPr>
              <a:t>《</a:t>
            </a:r>
            <a:r>
              <a:rPr lang="zh-CN" altLang="en-US" sz="2200" dirty="0">
                <a:solidFill>
                  <a:schemeClr val="bg1"/>
                </a:solidFill>
                <a:latin typeface="微软雅黑 Light" panose="020B0502040204020203" pitchFamily="34" charset="-122"/>
                <a:ea typeface="微软雅黑 Light" panose="020B0502040204020203" pitchFamily="34" charset="-122"/>
              </a:rPr>
              <a:t>涉及国家秘密的计算机信息系统集成资质证书（单项）         </a:t>
            </a:r>
          </a:p>
          <a:p>
            <a:pPr>
              <a:lnSpc>
                <a:spcPct val="120000"/>
              </a:lnSpc>
            </a:pPr>
            <a:r>
              <a:rPr lang="en-US" altLang="zh-CN" sz="2200" dirty="0">
                <a:solidFill>
                  <a:schemeClr val="bg1"/>
                </a:solidFill>
                <a:latin typeface="微软雅黑 Light" panose="020B0502040204020203" pitchFamily="34" charset="-122"/>
                <a:ea typeface="微软雅黑 Light" panose="020B0502040204020203" pitchFamily="34" charset="-122"/>
              </a:rPr>
              <a:t>《</a:t>
            </a:r>
            <a:r>
              <a:rPr lang="zh-CN" altLang="en-US" sz="2200" dirty="0">
                <a:solidFill>
                  <a:schemeClr val="bg1"/>
                </a:solidFill>
                <a:latin typeface="微软雅黑 Light" panose="020B0502040204020203" pitchFamily="34" charset="-122"/>
                <a:ea typeface="微软雅黑 Light" panose="020B0502040204020203" pitchFamily="34" charset="-122"/>
              </a:rPr>
              <a:t>信息安全服务资质（一级应急处理服务）</a:t>
            </a:r>
            <a:r>
              <a:rPr lang="en-US" altLang="zh-CN" sz="2200" dirty="0">
                <a:solidFill>
                  <a:schemeClr val="bg1"/>
                </a:solidFill>
                <a:latin typeface="微软雅黑 Light" panose="020B0502040204020203" pitchFamily="34" charset="-122"/>
                <a:ea typeface="微软雅黑 Light" panose="020B0502040204020203" pitchFamily="34" charset="-122"/>
              </a:rPr>
              <a:t>》 </a:t>
            </a:r>
          </a:p>
          <a:p>
            <a:pPr>
              <a:lnSpc>
                <a:spcPct val="120000"/>
              </a:lnSpc>
            </a:pPr>
            <a:r>
              <a:rPr lang="en-US" altLang="zh-CN" sz="2200" dirty="0">
                <a:solidFill>
                  <a:schemeClr val="bg1"/>
                </a:solidFill>
                <a:latin typeface="微软雅黑 Light" panose="020B0502040204020203" pitchFamily="34" charset="-122"/>
                <a:ea typeface="微软雅黑 Light" panose="020B0502040204020203" pitchFamily="34" charset="-122"/>
              </a:rPr>
              <a:t>《</a:t>
            </a:r>
            <a:r>
              <a:rPr lang="zh-CN" altLang="en-US" sz="2200" dirty="0">
                <a:solidFill>
                  <a:schemeClr val="bg1"/>
                </a:solidFill>
                <a:latin typeface="微软雅黑 Light" panose="020B0502040204020203" pitchFamily="34" charset="-122"/>
                <a:ea typeface="微软雅黑 Light" panose="020B0502040204020203" pitchFamily="34" charset="-122"/>
              </a:rPr>
              <a:t>信息安全服务资质（一级风险评估服务）</a:t>
            </a:r>
            <a:r>
              <a:rPr lang="en-US" altLang="zh-CN" sz="2200" dirty="0">
                <a:solidFill>
                  <a:schemeClr val="bg1"/>
                </a:solidFill>
                <a:latin typeface="微软雅黑 Light" panose="020B0502040204020203" pitchFamily="34" charset="-122"/>
                <a:ea typeface="微软雅黑 Light" panose="020B0502040204020203" pitchFamily="34" charset="-122"/>
              </a:rPr>
              <a:t>》                 </a:t>
            </a:r>
          </a:p>
          <a:p>
            <a:pPr>
              <a:lnSpc>
                <a:spcPct val="120000"/>
              </a:lnSpc>
            </a:pPr>
            <a:r>
              <a:rPr lang="en-US" altLang="zh-CN" sz="2200" dirty="0">
                <a:solidFill>
                  <a:schemeClr val="bg1"/>
                </a:solidFill>
                <a:latin typeface="微软雅黑 Light" panose="020B0502040204020203" pitchFamily="34" charset="-122"/>
                <a:ea typeface="微软雅黑 Light" panose="020B0502040204020203" pitchFamily="34" charset="-122"/>
              </a:rPr>
              <a:t>《</a:t>
            </a:r>
            <a:r>
              <a:rPr lang="zh-CN" altLang="en-US" sz="2200" dirty="0">
                <a:solidFill>
                  <a:schemeClr val="bg1"/>
                </a:solidFill>
                <a:latin typeface="微软雅黑 Light" panose="020B0502040204020203" pitchFamily="34" charset="-122"/>
                <a:ea typeface="微软雅黑 Light" panose="020B0502040204020203" pitchFamily="34" charset="-122"/>
              </a:rPr>
              <a:t>信息安全服务资质（一级信息系统安全集成服务）</a:t>
            </a:r>
            <a:r>
              <a:rPr lang="en-US" altLang="zh-CN" sz="2200" dirty="0">
                <a:solidFill>
                  <a:schemeClr val="bg1"/>
                </a:solidFill>
                <a:latin typeface="微软雅黑 Light" panose="020B0502040204020203" pitchFamily="34" charset="-122"/>
                <a:ea typeface="微软雅黑 Light" panose="020B0502040204020203" pitchFamily="34" charset="-122"/>
              </a:rPr>
              <a:t>》   </a:t>
            </a:r>
          </a:p>
          <a:p>
            <a:pPr>
              <a:lnSpc>
                <a:spcPct val="120000"/>
              </a:lnSpc>
            </a:pPr>
            <a:r>
              <a:rPr lang="en-US" altLang="zh-CN" sz="2200" dirty="0">
                <a:solidFill>
                  <a:schemeClr val="bg1"/>
                </a:solidFill>
                <a:latin typeface="微软雅黑 Light" panose="020B0502040204020203" pitchFamily="34" charset="-122"/>
                <a:ea typeface="微软雅黑 Light" panose="020B0502040204020203" pitchFamily="34" charset="-122"/>
              </a:rPr>
              <a:t>《</a:t>
            </a:r>
            <a:r>
              <a:rPr lang="zh-CN" altLang="en-US" sz="2200" dirty="0">
                <a:solidFill>
                  <a:schemeClr val="bg1"/>
                </a:solidFill>
                <a:latin typeface="微软雅黑 Light" panose="020B0502040204020203" pitchFamily="34" charset="-122"/>
                <a:ea typeface="微软雅黑 Light" panose="020B0502040204020203" pitchFamily="34" charset="-122"/>
              </a:rPr>
              <a:t>国家信息安全测评信息安全服务资质证书（安全工程类二级）</a:t>
            </a:r>
            <a:r>
              <a:rPr lang="en-US" altLang="zh-CN" sz="2200" dirty="0">
                <a:solidFill>
                  <a:schemeClr val="bg1"/>
                </a:solidFill>
                <a:latin typeface="微软雅黑 Light" panose="020B0502040204020203" pitchFamily="34" charset="-122"/>
                <a:ea typeface="微软雅黑 Light" panose="020B0502040204020203" pitchFamily="34" charset="-122"/>
              </a:rPr>
              <a:t>》</a:t>
            </a:r>
          </a:p>
          <a:p>
            <a:pPr>
              <a:lnSpc>
                <a:spcPct val="120000"/>
              </a:lnSpc>
            </a:pPr>
            <a:r>
              <a:rPr lang="en-US" altLang="zh-CN" sz="2200" dirty="0">
                <a:solidFill>
                  <a:schemeClr val="bg1"/>
                </a:solidFill>
                <a:latin typeface="微软雅黑 Light" panose="020B0502040204020203" pitchFamily="34" charset="-122"/>
                <a:ea typeface="微软雅黑 Light" panose="020B0502040204020203" pitchFamily="34" charset="-122"/>
              </a:rPr>
              <a:t>《</a:t>
            </a:r>
            <a:r>
              <a:rPr lang="zh-CN" altLang="en-US" sz="2200" dirty="0">
                <a:solidFill>
                  <a:schemeClr val="bg1"/>
                </a:solidFill>
                <a:latin typeface="微软雅黑 Light" panose="020B0502040204020203" pitchFamily="34" charset="-122"/>
                <a:ea typeface="微软雅黑 Light" panose="020B0502040204020203" pitchFamily="34" charset="-122"/>
              </a:rPr>
              <a:t>信息安全服务资质证书（安全开发类一级）</a:t>
            </a:r>
            <a:r>
              <a:rPr lang="en-US" altLang="zh-CN" sz="2200" dirty="0">
                <a:solidFill>
                  <a:schemeClr val="bg1"/>
                </a:solidFill>
                <a:latin typeface="微软雅黑 Light" panose="020B0502040204020203" pitchFamily="34" charset="-122"/>
                <a:ea typeface="微软雅黑 Light" panose="020B0502040204020203" pitchFamily="34" charset="-122"/>
              </a:rPr>
              <a:t>》                                     </a:t>
            </a:r>
          </a:p>
          <a:p>
            <a:pPr>
              <a:lnSpc>
                <a:spcPct val="120000"/>
              </a:lnSpc>
            </a:pPr>
            <a:r>
              <a:rPr lang="en-US" altLang="zh-CN" sz="2200" dirty="0">
                <a:solidFill>
                  <a:schemeClr val="bg1"/>
                </a:solidFill>
                <a:latin typeface="微软雅黑 Light" panose="020B0502040204020203" pitchFamily="34" charset="-122"/>
                <a:ea typeface="微软雅黑 Light" panose="020B0502040204020203" pitchFamily="34" charset="-122"/>
              </a:rPr>
              <a:t>《</a:t>
            </a:r>
            <a:r>
              <a:rPr lang="zh-CN" altLang="en-US" sz="2200" dirty="0">
                <a:solidFill>
                  <a:schemeClr val="bg1"/>
                </a:solidFill>
                <a:latin typeface="微软雅黑 Light" panose="020B0502040204020203" pitchFamily="34" charset="-122"/>
                <a:ea typeface="微软雅黑 Light" panose="020B0502040204020203" pitchFamily="34" charset="-122"/>
              </a:rPr>
              <a:t>计算机信息系统集成资质二级</a:t>
            </a:r>
            <a:r>
              <a:rPr lang="en-US" altLang="zh-CN" sz="2200" dirty="0">
                <a:solidFill>
                  <a:schemeClr val="bg1"/>
                </a:solidFill>
                <a:latin typeface="微软雅黑 Light" panose="020B0502040204020203" pitchFamily="34" charset="-122"/>
                <a:ea typeface="微软雅黑 Light" panose="020B0502040204020203" pitchFamily="34" charset="-122"/>
              </a:rPr>
              <a:t>》</a:t>
            </a:r>
          </a:p>
          <a:p>
            <a:pPr>
              <a:lnSpc>
                <a:spcPct val="120000"/>
              </a:lnSpc>
            </a:pPr>
            <a:r>
              <a:rPr lang="en-US" altLang="zh-CN" sz="2200" dirty="0">
                <a:solidFill>
                  <a:schemeClr val="bg1"/>
                </a:solidFill>
                <a:latin typeface="微软雅黑 Light" panose="020B0502040204020203" pitchFamily="34" charset="-122"/>
                <a:ea typeface="微软雅黑 Light" panose="020B0502040204020203" pitchFamily="34" charset="-122"/>
              </a:rPr>
              <a:t>《</a:t>
            </a:r>
            <a:r>
              <a:rPr lang="zh-CN" altLang="en-US" sz="2200" dirty="0">
                <a:solidFill>
                  <a:schemeClr val="bg1"/>
                </a:solidFill>
                <a:latin typeface="微软雅黑 Light" panose="020B0502040204020203" pitchFamily="34" charset="-122"/>
                <a:ea typeface="微软雅黑 Light" panose="020B0502040204020203" pitchFamily="34" charset="-122"/>
              </a:rPr>
              <a:t>国家级网络安全应急服务支撑单位</a:t>
            </a:r>
            <a:r>
              <a:rPr lang="en-US" altLang="zh-CN" sz="2200" dirty="0">
                <a:solidFill>
                  <a:schemeClr val="bg1"/>
                </a:solidFill>
                <a:latin typeface="微软雅黑 Light" panose="020B0502040204020203" pitchFamily="34" charset="-122"/>
                <a:ea typeface="微软雅黑 Light" panose="020B0502040204020203" pitchFamily="34" charset="-122"/>
              </a:rPr>
              <a:t>》</a:t>
            </a:r>
          </a:p>
          <a:p>
            <a:pPr>
              <a:lnSpc>
                <a:spcPct val="120000"/>
              </a:lnSpc>
            </a:pPr>
            <a:r>
              <a:rPr lang="zh-CN" altLang="en-US" sz="2200" dirty="0">
                <a:solidFill>
                  <a:schemeClr val="bg1"/>
                </a:solidFill>
                <a:latin typeface="微软雅黑 Light" panose="020B0502040204020203" pitchFamily="34" charset="-122"/>
                <a:ea typeface="微软雅黑 Light" panose="020B0502040204020203" pitchFamily="34" charset="-122"/>
              </a:rPr>
              <a:t>中国国家信息安全漏洞库（</a:t>
            </a:r>
            <a:r>
              <a:rPr lang="en-US" altLang="zh-CN" sz="2200" dirty="0">
                <a:solidFill>
                  <a:schemeClr val="bg1"/>
                </a:solidFill>
                <a:latin typeface="微软雅黑 Light" panose="020B0502040204020203" pitchFamily="34" charset="-122"/>
                <a:ea typeface="微软雅黑 Light" panose="020B0502040204020203" pitchFamily="34" charset="-122"/>
              </a:rPr>
              <a:t>CNNVD</a:t>
            </a:r>
            <a:r>
              <a:rPr lang="zh-CN" altLang="en-US" sz="2200" dirty="0">
                <a:solidFill>
                  <a:schemeClr val="bg1"/>
                </a:solidFill>
                <a:latin typeface="微软雅黑 Light" panose="020B0502040204020203" pitchFamily="34" charset="-122"/>
                <a:ea typeface="微软雅黑 Light" panose="020B0502040204020203" pitchFamily="34" charset="-122"/>
              </a:rPr>
              <a:t>）技术支撑单位一级</a:t>
            </a:r>
          </a:p>
          <a:p>
            <a:pPr>
              <a:lnSpc>
                <a:spcPct val="120000"/>
              </a:lnSpc>
            </a:pPr>
            <a:r>
              <a:rPr lang="zh-CN" altLang="en-US" sz="2200" dirty="0">
                <a:solidFill>
                  <a:schemeClr val="bg1"/>
                </a:solidFill>
                <a:latin typeface="微软雅黑 Light" panose="020B0502040204020203" pitchFamily="34" charset="-122"/>
                <a:ea typeface="微软雅黑 Light" panose="020B0502040204020203" pitchFamily="34" charset="-122"/>
              </a:rPr>
              <a:t>信息安全等级保护安全建设服务机构能力评估合格证书</a:t>
            </a:r>
          </a:p>
          <a:p>
            <a:pPr>
              <a:lnSpc>
                <a:spcPct val="120000"/>
              </a:lnSpc>
            </a:pPr>
            <a:r>
              <a:rPr lang="en-US" altLang="zh-CN" sz="2200" dirty="0">
                <a:solidFill>
                  <a:schemeClr val="bg1"/>
                </a:solidFill>
                <a:latin typeface="微软雅黑 Light" panose="020B0502040204020203" pitchFamily="34" charset="-122"/>
                <a:ea typeface="微软雅黑 Light" panose="020B0502040204020203" pitchFamily="34" charset="-122"/>
              </a:rPr>
              <a:t>《CMMI3 </a:t>
            </a:r>
            <a:r>
              <a:rPr lang="zh-CN" altLang="en-US" sz="2200" dirty="0">
                <a:solidFill>
                  <a:schemeClr val="bg1"/>
                </a:solidFill>
                <a:latin typeface="微软雅黑 Light" panose="020B0502040204020203" pitchFamily="34" charset="-122"/>
                <a:ea typeface="微软雅黑 Light" panose="020B0502040204020203" pitchFamily="34" charset="-122"/>
              </a:rPr>
              <a:t>认证证书</a:t>
            </a:r>
            <a:r>
              <a:rPr lang="en-US" altLang="zh-CN" sz="2200" dirty="0">
                <a:solidFill>
                  <a:schemeClr val="bg1"/>
                </a:solidFill>
                <a:latin typeface="微软雅黑 Light" panose="020B0502040204020203" pitchFamily="34" charset="-122"/>
                <a:ea typeface="微软雅黑 Light" panose="020B0502040204020203" pitchFamily="34" charset="-122"/>
              </a:rPr>
              <a:t>》(</a:t>
            </a:r>
            <a:r>
              <a:rPr lang="zh-CN" altLang="en-US" sz="2200" dirty="0">
                <a:solidFill>
                  <a:schemeClr val="bg1"/>
                </a:solidFill>
                <a:latin typeface="微软雅黑 Light" panose="020B0502040204020203" pitchFamily="34" charset="-122"/>
                <a:ea typeface="微软雅黑 Light" panose="020B0502040204020203" pitchFamily="34" charset="-122"/>
              </a:rPr>
              <a:t>信息安全企业内</a:t>
            </a:r>
            <a:r>
              <a:rPr lang="en-US" altLang="zh-CN" sz="2200" dirty="0">
                <a:solidFill>
                  <a:schemeClr val="bg1"/>
                </a:solidFill>
                <a:latin typeface="微软雅黑 Light" panose="020B0502040204020203" pitchFamily="34" charset="-122"/>
                <a:ea typeface="微软雅黑 Light" panose="020B0502040204020203" pitchFamily="34" charset="-122"/>
              </a:rPr>
              <a:t>)</a:t>
            </a:r>
          </a:p>
          <a:p>
            <a:pPr>
              <a:lnSpc>
                <a:spcPct val="120000"/>
              </a:lnSpc>
            </a:pPr>
            <a:r>
              <a:rPr lang="en-US" altLang="zh-CN" sz="2200" dirty="0">
                <a:solidFill>
                  <a:schemeClr val="bg1"/>
                </a:solidFill>
                <a:latin typeface="微软雅黑 Light" panose="020B0502040204020203" pitchFamily="34" charset="-122"/>
                <a:ea typeface="微软雅黑 Light" panose="020B0502040204020203" pitchFamily="34" charset="-122"/>
              </a:rPr>
              <a:t>……</a:t>
            </a:r>
            <a:endParaRPr lang="zh-CN" altLang="en-US" sz="2200" dirty="0">
              <a:solidFill>
                <a:schemeClr val="bg1"/>
              </a:solidFill>
              <a:latin typeface="微软雅黑 Light" panose="020B0502040204020203" pitchFamily="34" charset="-122"/>
              <a:ea typeface="微软雅黑 Light" panose="020B0502040204020203" pitchFamily="34" charset="-122"/>
            </a:endParaRPr>
          </a:p>
        </p:txBody>
      </p:sp>
      <p:sp>
        <p:nvSpPr>
          <p:cNvPr id="3" name="矩形 2"/>
          <p:cNvSpPr/>
          <p:nvPr/>
        </p:nvSpPr>
        <p:spPr>
          <a:xfrm>
            <a:off x="830331" y="2377682"/>
            <a:ext cx="2237722" cy="22503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zh-CN" altLang="en-US" sz="2800" dirty="0">
                <a:solidFill>
                  <a:prstClr val="white"/>
                </a:solidFill>
                <a:latin typeface="微软雅黑 Light" panose="020B0502040204020203" pitchFamily="34" charset="-122"/>
                <a:ea typeface="微软雅黑 Light" panose="020B0502040204020203" pitchFamily="34" charset="-122"/>
              </a:rPr>
              <a:t>企业资质</a:t>
            </a:r>
            <a:endParaRPr lang="en-US" altLang="zh-CN" sz="2800" dirty="0">
              <a:solidFill>
                <a:prstClr val="white"/>
              </a:solidFill>
              <a:latin typeface="微软雅黑 Light" panose="020B0502040204020203" pitchFamily="34" charset="-122"/>
              <a:ea typeface="微软雅黑 Light" panose="020B0502040204020203" pitchFamily="34" charset="-122"/>
            </a:endParaRPr>
          </a:p>
          <a:p>
            <a:pPr algn="ctr" fontAlgn="base">
              <a:spcBef>
                <a:spcPct val="0"/>
              </a:spcBef>
              <a:spcAft>
                <a:spcPct val="0"/>
              </a:spcAft>
            </a:pPr>
            <a:r>
              <a:rPr lang="en-US" altLang="zh-CN" sz="8800" dirty="0">
                <a:solidFill>
                  <a:prstClr val="white"/>
                </a:solidFill>
                <a:latin typeface="Arial Black" panose="020B0A04020102020204" pitchFamily="34" charset="0"/>
                <a:ea typeface="微软雅黑 Light" panose="020B0502040204020203" pitchFamily="34" charset="-122"/>
              </a:rPr>
              <a:t>60</a:t>
            </a:r>
          </a:p>
          <a:p>
            <a:pPr algn="ctr" fontAlgn="base">
              <a:spcBef>
                <a:spcPct val="0"/>
              </a:spcBef>
              <a:spcAft>
                <a:spcPct val="0"/>
              </a:spcAft>
            </a:pPr>
            <a:r>
              <a:rPr lang="zh-CN" altLang="en-US" sz="2800" dirty="0">
                <a:solidFill>
                  <a:prstClr val="white"/>
                </a:solidFill>
                <a:latin typeface="微软雅黑 Light" panose="020B0502040204020203" pitchFamily="34" charset="-122"/>
                <a:ea typeface="微软雅黑 Light" panose="020B0502040204020203" pitchFamily="34" charset="-122"/>
              </a:rPr>
              <a:t>余项</a:t>
            </a:r>
          </a:p>
        </p:txBody>
      </p:sp>
      <p:sp>
        <p:nvSpPr>
          <p:cNvPr id="5" name="矩形 4"/>
          <p:cNvSpPr/>
          <p:nvPr/>
        </p:nvSpPr>
        <p:spPr>
          <a:xfrm>
            <a:off x="11133605" y="970563"/>
            <a:ext cx="902811" cy="430887"/>
          </a:xfrm>
          <a:prstGeom prst="rect">
            <a:avLst/>
          </a:prstGeom>
          <a:solidFill>
            <a:schemeClr val="bg1">
              <a:alpha val="0"/>
            </a:schemeClr>
          </a:solidFill>
        </p:spPr>
        <p:txBody>
          <a:bodyPr wrap="square">
            <a:spAutoFit/>
          </a:bodyPr>
          <a:lstStyle/>
          <a:p>
            <a:r>
              <a:rPr lang="zh-CN" altLang="en-US" sz="2200" dirty="0">
                <a:solidFill>
                  <a:srgbClr val="FFC000"/>
                </a:solidFill>
                <a:latin typeface="微软雅黑" panose="020B0503020204020204" pitchFamily="34" charset="-122"/>
                <a:ea typeface="微软雅黑" panose="020B0503020204020204" pitchFamily="34" charset="-122"/>
              </a:rPr>
              <a:t>最高</a:t>
            </a:r>
            <a:endParaRPr lang="en-US" altLang="zh-CN" sz="2200" dirty="0">
              <a:solidFill>
                <a:srgbClr val="FFC000"/>
              </a:solidFill>
              <a:latin typeface="微软雅黑" panose="020B0503020204020204" pitchFamily="34" charset="-122"/>
              <a:ea typeface="微软雅黑" panose="020B0503020204020204" pitchFamily="34" charset="-122"/>
            </a:endParaRPr>
          </a:p>
        </p:txBody>
      </p:sp>
      <p:sp>
        <p:nvSpPr>
          <p:cNvPr id="6" name="矩形 5"/>
          <p:cNvSpPr/>
          <p:nvPr/>
        </p:nvSpPr>
        <p:spPr>
          <a:xfrm>
            <a:off x="11133605" y="1382959"/>
            <a:ext cx="902811" cy="430887"/>
          </a:xfrm>
          <a:prstGeom prst="rect">
            <a:avLst/>
          </a:prstGeom>
          <a:solidFill>
            <a:schemeClr val="bg1">
              <a:alpha val="0"/>
            </a:schemeClr>
          </a:solidFill>
        </p:spPr>
        <p:txBody>
          <a:bodyPr wrap="square">
            <a:spAutoFit/>
          </a:bodyPr>
          <a:lstStyle/>
          <a:p>
            <a:r>
              <a:rPr lang="zh-CN" altLang="en-US" sz="2200" dirty="0">
                <a:solidFill>
                  <a:srgbClr val="FFC000"/>
                </a:solidFill>
                <a:latin typeface="微软雅黑" panose="020B0503020204020204" pitchFamily="34" charset="-122"/>
                <a:ea typeface="微软雅黑" panose="020B0503020204020204" pitchFamily="34" charset="-122"/>
              </a:rPr>
              <a:t>最高</a:t>
            </a:r>
            <a:endParaRPr lang="en-US" altLang="zh-CN" sz="2200" dirty="0">
              <a:solidFill>
                <a:srgbClr val="FFC000"/>
              </a:solidFill>
              <a:latin typeface="微软雅黑" panose="020B0503020204020204" pitchFamily="34" charset="-122"/>
              <a:ea typeface="微软雅黑" panose="020B0503020204020204" pitchFamily="34" charset="-122"/>
            </a:endParaRPr>
          </a:p>
        </p:txBody>
      </p:sp>
      <p:sp>
        <p:nvSpPr>
          <p:cNvPr id="7" name="矩形 6"/>
          <p:cNvSpPr/>
          <p:nvPr/>
        </p:nvSpPr>
        <p:spPr>
          <a:xfrm>
            <a:off x="11133605" y="1795355"/>
            <a:ext cx="902811" cy="430887"/>
          </a:xfrm>
          <a:prstGeom prst="rect">
            <a:avLst/>
          </a:prstGeom>
          <a:solidFill>
            <a:schemeClr val="bg1">
              <a:alpha val="0"/>
            </a:schemeClr>
          </a:solidFill>
        </p:spPr>
        <p:txBody>
          <a:bodyPr wrap="square">
            <a:spAutoFit/>
          </a:bodyPr>
          <a:lstStyle/>
          <a:p>
            <a:r>
              <a:rPr lang="zh-CN" altLang="en-US" sz="2200" dirty="0">
                <a:solidFill>
                  <a:srgbClr val="FFC000"/>
                </a:solidFill>
                <a:latin typeface="微软雅黑" panose="020B0503020204020204" pitchFamily="34" charset="-122"/>
                <a:ea typeface="微软雅黑" panose="020B0503020204020204" pitchFamily="34" charset="-122"/>
              </a:rPr>
              <a:t>最高</a:t>
            </a:r>
            <a:endParaRPr lang="en-US" altLang="zh-CN" sz="2200" dirty="0">
              <a:solidFill>
                <a:srgbClr val="FFC000"/>
              </a:solidFill>
              <a:latin typeface="微软雅黑" panose="020B0503020204020204" pitchFamily="34" charset="-122"/>
              <a:ea typeface="微软雅黑" panose="020B0503020204020204" pitchFamily="34" charset="-122"/>
            </a:endParaRPr>
          </a:p>
        </p:txBody>
      </p:sp>
      <p:sp>
        <p:nvSpPr>
          <p:cNvPr id="8" name="矩形 7"/>
          <p:cNvSpPr/>
          <p:nvPr/>
        </p:nvSpPr>
        <p:spPr>
          <a:xfrm>
            <a:off x="11133605" y="2207752"/>
            <a:ext cx="902811" cy="430887"/>
          </a:xfrm>
          <a:prstGeom prst="rect">
            <a:avLst/>
          </a:prstGeom>
          <a:solidFill>
            <a:schemeClr val="bg1">
              <a:alpha val="0"/>
            </a:schemeClr>
          </a:solidFill>
        </p:spPr>
        <p:txBody>
          <a:bodyPr wrap="square">
            <a:spAutoFit/>
          </a:bodyPr>
          <a:lstStyle/>
          <a:p>
            <a:r>
              <a:rPr lang="zh-CN" altLang="en-US" sz="2200" dirty="0">
                <a:solidFill>
                  <a:srgbClr val="FFC000"/>
                </a:solidFill>
                <a:latin typeface="微软雅黑" panose="020B0503020204020204" pitchFamily="34" charset="-122"/>
                <a:ea typeface="微软雅黑" panose="020B0503020204020204" pitchFamily="34" charset="-122"/>
              </a:rPr>
              <a:t>最高</a:t>
            </a:r>
            <a:endParaRPr lang="en-US" altLang="zh-CN" sz="2200" dirty="0">
              <a:solidFill>
                <a:srgbClr val="FFC000"/>
              </a:solidFill>
              <a:latin typeface="微软雅黑" panose="020B0503020204020204" pitchFamily="34" charset="-122"/>
              <a:ea typeface="微软雅黑" panose="020B0503020204020204" pitchFamily="34" charset="-122"/>
            </a:endParaRPr>
          </a:p>
        </p:txBody>
      </p:sp>
      <p:sp>
        <p:nvSpPr>
          <p:cNvPr id="9" name="矩形 8"/>
          <p:cNvSpPr/>
          <p:nvPr/>
        </p:nvSpPr>
        <p:spPr>
          <a:xfrm>
            <a:off x="11133605" y="2620149"/>
            <a:ext cx="902811" cy="430887"/>
          </a:xfrm>
          <a:prstGeom prst="rect">
            <a:avLst/>
          </a:prstGeom>
          <a:solidFill>
            <a:schemeClr val="bg1">
              <a:alpha val="0"/>
            </a:schemeClr>
          </a:solidFill>
        </p:spPr>
        <p:txBody>
          <a:bodyPr wrap="square">
            <a:spAutoFit/>
          </a:bodyPr>
          <a:lstStyle/>
          <a:p>
            <a:r>
              <a:rPr lang="zh-CN" altLang="en-US" sz="2200" dirty="0">
                <a:solidFill>
                  <a:srgbClr val="FFC000"/>
                </a:solidFill>
                <a:latin typeface="微软雅黑" panose="020B0503020204020204" pitchFamily="34" charset="-122"/>
                <a:ea typeface="微软雅黑" panose="020B0503020204020204" pitchFamily="34" charset="-122"/>
              </a:rPr>
              <a:t>最高</a:t>
            </a:r>
            <a:endParaRPr lang="en-US" altLang="zh-CN" sz="2200" dirty="0">
              <a:solidFill>
                <a:srgbClr val="FFC000"/>
              </a:solidFill>
              <a:latin typeface="微软雅黑" panose="020B0503020204020204" pitchFamily="34" charset="-122"/>
              <a:ea typeface="微软雅黑" panose="020B0503020204020204" pitchFamily="34" charset="-122"/>
            </a:endParaRPr>
          </a:p>
        </p:txBody>
      </p:sp>
      <p:sp>
        <p:nvSpPr>
          <p:cNvPr id="10" name="Text Box 33"/>
          <p:cNvSpPr txBox="1">
            <a:spLocks noChangeArrowheads="1"/>
          </p:cNvSpPr>
          <p:nvPr/>
        </p:nvSpPr>
        <p:spPr bwMode="auto">
          <a:xfrm>
            <a:off x="334367" y="295498"/>
            <a:ext cx="2716790" cy="5232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457200" eaLnBrk="1" hangingPunct="1"/>
            <a:r>
              <a:rPr lang="en-US" altLang="zh-CN" sz="2800" dirty="0">
                <a:solidFill>
                  <a:schemeClr val="bg1"/>
                </a:solidFill>
                <a:latin typeface="微软雅黑 Light" panose="020B0502040204020203" pitchFamily="34" charset="-122"/>
                <a:ea typeface="微软雅黑 Light" panose="020B0502040204020203" pitchFamily="34" charset="-122"/>
              </a:rPr>
              <a:t>--= </a:t>
            </a:r>
            <a:r>
              <a:rPr lang="zh-CN" altLang="en-US" sz="2800" dirty="0">
                <a:solidFill>
                  <a:schemeClr val="bg1"/>
                </a:solidFill>
                <a:latin typeface="微软雅黑 Light" panose="020B0502040204020203" pitchFamily="34" charset="-122"/>
                <a:ea typeface="微软雅黑 Light" panose="020B0502040204020203" pitchFamily="34" charset="-122"/>
              </a:rPr>
              <a:t>成绩 </a:t>
            </a:r>
            <a:r>
              <a:rPr lang="en-US" altLang="zh-CN" sz="2800" dirty="0">
                <a:solidFill>
                  <a:schemeClr val="bg1"/>
                </a:solidFill>
                <a:latin typeface="微软雅黑 Light" panose="020B0502040204020203" pitchFamily="34" charset="-122"/>
                <a:ea typeface="微软雅黑 Light" panose="020B0502040204020203" pitchFamily="34" charset="-122"/>
              </a:rPr>
              <a:t>=--</a:t>
            </a:r>
          </a:p>
        </p:txBody>
      </p:sp>
    </p:spTree>
    <p:extLst>
      <p:ext uri="{BB962C8B-B14F-4D97-AF65-F5344CB8AC3E}">
        <p14:creationId xmlns="" xmlns:p14="http://schemas.microsoft.com/office/powerpoint/2010/main" val="452701016"/>
      </p:ext>
    </p:extLst>
  </p:cSld>
  <p:clrMapOvr>
    <a:masterClrMapping/>
  </p:clrMapOvr>
  <mc:AlternateContent xmlns:mc="http://schemas.openxmlformats.org/markup-compatibility/2006">
    <mc:Choice xmlns=""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36"/>
</p:tagLst>
</file>

<file path=ppt/theme/theme1.xml><?xml version="1.0" encoding="utf-8"?>
<a:theme xmlns:a="http://schemas.openxmlformats.org/drawingml/2006/main" name="1_默认设计模板">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emp">
      <a:majorFont>
        <a:latin typeface="Arial"/>
        <a:ea typeface="微软雅黑"/>
        <a:cs typeface=""/>
      </a:majorFont>
      <a:minorFont>
        <a:latin typeface="Arial"/>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798</TotalTime>
  <Words>3190</Words>
  <Application>Microsoft Office PowerPoint</Application>
  <PresentationFormat>自定义</PresentationFormat>
  <Paragraphs>488</Paragraphs>
  <Slides>42</Slides>
  <Notes>26</Notes>
  <HiddenSlides>0</HiddenSlides>
  <MMClips>0</MMClips>
  <ScaleCrop>false</ScaleCrop>
  <HeadingPairs>
    <vt:vector size="4" baseType="variant">
      <vt:variant>
        <vt:lpstr>主题</vt:lpstr>
      </vt:variant>
      <vt:variant>
        <vt:i4>1</vt:i4>
      </vt:variant>
      <vt:variant>
        <vt:lpstr>幻灯片标题</vt:lpstr>
      </vt:variant>
      <vt:variant>
        <vt:i4>42</vt:i4>
      </vt:variant>
    </vt:vector>
  </HeadingPairs>
  <TitlesOfParts>
    <vt:vector size="43" baseType="lpstr">
      <vt:lpstr>1_默认设计模板</vt:lpstr>
      <vt:lpstr>幻灯片 1</vt:lpstr>
      <vt:lpstr>幻灯片 2</vt:lpstr>
      <vt:lpstr>幻灯片 3</vt:lpstr>
      <vt:lpstr>幻灯片 4</vt:lpstr>
      <vt:lpstr>幻灯片 5</vt:lpstr>
      <vt:lpstr>市场地位</vt:lpstr>
      <vt:lpstr>幻灯片 7</vt:lpstr>
      <vt:lpstr>幻灯片 8</vt:lpstr>
      <vt:lpstr>幻灯片 9</vt:lpstr>
      <vt:lpstr>幻灯片 10</vt:lpstr>
      <vt:lpstr>幻灯片 11</vt:lpstr>
      <vt:lpstr>幻灯片 12</vt:lpstr>
      <vt:lpstr>幻灯片 13</vt:lpstr>
      <vt:lpstr>幻灯片 14</vt:lpstr>
      <vt:lpstr>幻灯片 15</vt:lpstr>
      <vt:lpstr>中国建设银行广东省分行</vt:lpstr>
      <vt:lpstr>中国光大银行全行</vt:lpstr>
      <vt:lpstr>中国工商银行TMS定制项目</vt:lpstr>
      <vt:lpstr>广发银行全行办公网和生产网</vt:lpstr>
      <vt:lpstr>四川农信</vt:lpstr>
      <vt:lpstr>产品案例</vt:lpstr>
      <vt:lpstr>幻灯片 22</vt:lpstr>
      <vt:lpstr>系统及性能</vt:lpstr>
      <vt:lpstr>技术应答</vt:lpstr>
      <vt:lpstr>部署方案</vt:lpstr>
      <vt:lpstr>实施小组及分工</vt:lpstr>
      <vt:lpstr>幻灯片 27</vt:lpstr>
      <vt:lpstr>各项目组介绍</vt:lpstr>
      <vt:lpstr>研发团队介绍</vt:lpstr>
      <vt:lpstr>幻灯片 30</vt:lpstr>
      <vt:lpstr>开发计划</vt:lpstr>
      <vt:lpstr>开发模式</vt:lpstr>
      <vt:lpstr>幻灯片 33</vt:lpstr>
      <vt:lpstr>培训方案</vt:lpstr>
      <vt:lpstr>应急预案</vt:lpstr>
      <vt:lpstr>应急预案</vt:lpstr>
      <vt:lpstr>应急预案 </vt:lpstr>
      <vt:lpstr>运维及售后服务方案</vt:lpstr>
      <vt:lpstr>知识转移</vt:lpstr>
      <vt:lpstr>幻灯片 40</vt:lpstr>
      <vt:lpstr>我们的特色</vt:lpstr>
      <vt:lpstr>幻灯片 42</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dc:creator>
  <cp:lastModifiedBy>Windows User</cp:lastModifiedBy>
  <cp:revision>285</cp:revision>
  <dcterms:created xsi:type="dcterms:W3CDTF">2016-04-25T05:35:00Z</dcterms:created>
  <dcterms:modified xsi:type="dcterms:W3CDTF">2017-12-18T00:40:52Z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2052-10.1.0.6391</vt:lpwstr>
  </property>
</Properties>
</file>